
<file path=[Content_Types].xml><?xml version="1.0" encoding="utf-8"?>
<Types xmlns="http://schemas.openxmlformats.org/package/2006/content-types">
  <Default Extension="xml" ContentType="application/xml"/>
  <Default Extension="jpeg" ContentType="image/jpeg"/>
  <Default Extension="jpg" ContentType="image/jpeg"/>
  <Default Extension="emf" ContentType="image/x-emf"/>
  <Default Extension="rels" ContentType="application/vnd.openxmlformats-package.relationships+xml"/>
  <Default Extension="wdp" ContentType="image/vnd.ms-photo"/>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6" r:id="rId1"/>
  </p:sldMasterIdLst>
  <p:notesMasterIdLst>
    <p:notesMasterId r:id="rId48"/>
  </p:notesMasterIdLst>
  <p:handoutMasterIdLst>
    <p:handoutMasterId r:id="rId49"/>
  </p:handoutMasterIdLst>
  <p:sldIdLst>
    <p:sldId id="522" r:id="rId2"/>
    <p:sldId id="523" r:id="rId3"/>
    <p:sldId id="524" r:id="rId4"/>
    <p:sldId id="460" r:id="rId5"/>
    <p:sldId id="462" r:id="rId6"/>
    <p:sldId id="463" r:id="rId7"/>
    <p:sldId id="496" r:id="rId8"/>
    <p:sldId id="512" r:id="rId9"/>
    <p:sldId id="513" r:id="rId10"/>
    <p:sldId id="514" r:id="rId11"/>
    <p:sldId id="511" r:id="rId12"/>
    <p:sldId id="465" r:id="rId13"/>
    <p:sldId id="478" r:id="rId14"/>
    <p:sldId id="495" r:id="rId15"/>
    <p:sldId id="467" r:id="rId16"/>
    <p:sldId id="468" r:id="rId17"/>
    <p:sldId id="488" r:id="rId18"/>
    <p:sldId id="489" r:id="rId19"/>
    <p:sldId id="490" r:id="rId20"/>
    <p:sldId id="491" r:id="rId21"/>
    <p:sldId id="492" r:id="rId22"/>
    <p:sldId id="493" r:id="rId23"/>
    <p:sldId id="494" r:id="rId24"/>
    <p:sldId id="472" r:id="rId25"/>
    <p:sldId id="497" r:id="rId26"/>
    <p:sldId id="498" r:id="rId27"/>
    <p:sldId id="473" r:id="rId28"/>
    <p:sldId id="474" r:id="rId29"/>
    <p:sldId id="475" r:id="rId30"/>
    <p:sldId id="507" r:id="rId31"/>
    <p:sldId id="508" r:id="rId32"/>
    <p:sldId id="509" r:id="rId33"/>
    <p:sldId id="466" r:id="rId34"/>
    <p:sldId id="425" r:id="rId35"/>
    <p:sldId id="499" r:id="rId36"/>
    <p:sldId id="500" r:id="rId37"/>
    <p:sldId id="515" r:id="rId38"/>
    <p:sldId id="516" r:id="rId39"/>
    <p:sldId id="517" r:id="rId40"/>
    <p:sldId id="518" r:id="rId41"/>
    <p:sldId id="519" r:id="rId42"/>
    <p:sldId id="520" r:id="rId43"/>
    <p:sldId id="521" r:id="rId44"/>
    <p:sldId id="502" r:id="rId45"/>
    <p:sldId id="510" r:id="rId46"/>
    <p:sldId id="487" r:id="rId4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Barb Lopez" initials="BCL" lastIdx="2" clrIdx="0"/>
  <p:cmAuthor id="1" name="Barbara C Lopez" initials="" lastIdx="9" clrIdx="1"/>
  <p:cmAuthor id="2" name="mj" initials="m" lastIdx="11" clrIdx="2"/>
  <p:cmAuthor id="3" name="mjwillis" initials="mj" lastIdx="1" clrIdx="3"/>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CC66"/>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76" autoAdjust="0"/>
    <p:restoredTop sz="89641" autoAdjust="0"/>
  </p:normalViewPr>
  <p:slideViewPr>
    <p:cSldViewPr snapToGrid="0">
      <p:cViewPr>
        <p:scale>
          <a:sx n="94" d="100"/>
          <a:sy n="94" d="100"/>
        </p:scale>
        <p:origin x="2120" y="5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snapToGrid="0">
      <p:cViewPr varScale="1">
        <p:scale>
          <a:sx n="81" d="100"/>
          <a:sy n="81" d="100"/>
        </p:scale>
        <p:origin x="-2088"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50" Type="http://schemas.openxmlformats.org/officeDocument/2006/relationships/commentAuthors" Target="commentAuthors.xml"/><Relationship Id="rId51" Type="http://schemas.openxmlformats.org/officeDocument/2006/relationships/presProps" Target="presProps.xml"/><Relationship Id="rId52" Type="http://schemas.openxmlformats.org/officeDocument/2006/relationships/viewProps" Target="viewProps.xml"/><Relationship Id="rId53" Type="http://schemas.openxmlformats.org/officeDocument/2006/relationships/theme" Target="theme/theme1.xml"/><Relationship Id="rId54" Type="http://schemas.openxmlformats.org/officeDocument/2006/relationships/tableStyles" Target="tableStyles.xml"/><Relationship Id="rId40" Type="http://schemas.openxmlformats.org/officeDocument/2006/relationships/slide" Target="slides/slide39.xml"/><Relationship Id="rId41" Type="http://schemas.openxmlformats.org/officeDocument/2006/relationships/slide" Target="slides/slide40.xml"/><Relationship Id="rId42" Type="http://schemas.openxmlformats.org/officeDocument/2006/relationships/slide" Target="slides/slide41.xml"/><Relationship Id="rId43" Type="http://schemas.openxmlformats.org/officeDocument/2006/relationships/slide" Target="slides/slide42.xml"/><Relationship Id="rId44" Type="http://schemas.openxmlformats.org/officeDocument/2006/relationships/slide" Target="slides/slide43.xml"/><Relationship Id="rId45" Type="http://schemas.openxmlformats.org/officeDocument/2006/relationships/slide" Target="slides/slide44.xml"/><Relationship Id="rId46" Type="http://schemas.openxmlformats.org/officeDocument/2006/relationships/slide" Target="slides/slide45.xml"/><Relationship Id="rId47" Type="http://schemas.openxmlformats.org/officeDocument/2006/relationships/slide" Target="slides/slide46.xml"/><Relationship Id="rId48" Type="http://schemas.openxmlformats.org/officeDocument/2006/relationships/notesMaster" Target="notesMasters/notesMaster1.xml"/><Relationship Id="rId49" Type="http://schemas.openxmlformats.org/officeDocument/2006/relationships/handoutMaster" Target="handoutMasters/handoutMaster1.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slide" Target="slides/slide3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A5DBD8D2-E021-4195-9B00-EE358287A0D3}" type="datetimeFigureOut">
              <a:rPr lang="en-US" smtClean="0"/>
              <a:pPr/>
              <a:t>11/17/17</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33F8B657-D611-4F5C-95FD-A20E006DD12B}" type="slidenum">
              <a:rPr lang="en-US" smtClean="0"/>
              <a:pPr/>
              <a:t>‹#›</a:t>
            </a:fld>
            <a:endParaRPr lang="en-US"/>
          </a:p>
        </p:txBody>
      </p:sp>
    </p:spTree>
    <p:extLst>
      <p:ext uri="{BB962C8B-B14F-4D97-AF65-F5344CB8AC3E}">
        <p14:creationId xmlns:p14="http://schemas.microsoft.com/office/powerpoint/2010/main" val="42924131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FEBF19F-8D57-4DB4-B4C2-628EDCD0AA75}" type="datetimeFigureOut">
              <a:rPr lang="en-US" smtClean="0"/>
              <a:pPr/>
              <a:t>11/17/17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3311456-05DC-4558-9296-21D949A545A1}" type="slidenum">
              <a:rPr lang="en-US" smtClean="0"/>
              <a:pPr/>
              <a:t>‹#›</a:t>
            </a:fld>
            <a:endParaRPr lang="en-US"/>
          </a:p>
        </p:txBody>
      </p:sp>
    </p:spTree>
    <p:extLst>
      <p:ext uri="{BB962C8B-B14F-4D97-AF65-F5344CB8AC3E}">
        <p14:creationId xmlns:p14="http://schemas.microsoft.com/office/powerpoint/2010/main" val="42025232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5.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6.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7.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8.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9.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0.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2.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3.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4.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5.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6.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7.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8.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9.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0.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2.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3.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4.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5.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7E29A0C-501A-4F2C-AE07-70ACD7A4220C}" type="slidenum">
              <a:rPr lang="en-US" smtClean="0"/>
              <a:pPr/>
              <a:t>1</a:t>
            </a:fld>
            <a:endParaRPr lang="en-US" dirty="0"/>
          </a:p>
        </p:txBody>
      </p:sp>
    </p:spTree>
    <p:extLst>
      <p:ext uri="{BB962C8B-B14F-4D97-AF65-F5344CB8AC3E}">
        <p14:creationId xmlns:p14="http://schemas.microsoft.com/office/powerpoint/2010/main" val="12151823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F7E29A0C-501A-4F2C-AE07-70ACD7A4220C}" type="slidenum">
              <a:rPr lang="en-US" smtClean="0"/>
              <a:pPr/>
              <a:t>2</a:t>
            </a:fld>
            <a:endParaRPr lang="en-US" dirty="0"/>
          </a:p>
        </p:txBody>
      </p:sp>
    </p:spTree>
    <p:extLst>
      <p:ext uri="{BB962C8B-B14F-4D97-AF65-F5344CB8AC3E}">
        <p14:creationId xmlns:p14="http://schemas.microsoft.com/office/powerpoint/2010/main" val="9275915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r>
              <a:rPr lang="en-US" sz="1100" kern="1200" baseline="0" dirty="0" smtClean="0">
                <a:solidFill>
                  <a:schemeClr val="tx1"/>
                </a:solidFill>
                <a:latin typeface="+mn-lt"/>
                <a:ea typeface="+mn-ea"/>
                <a:cs typeface="+mn-cs"/>
              </a:rPr>
              <a:t>Topics included in this presentation are process variation and the different types of variation that one might see in a process, what is SPC, the tools used in SPC, the normal distribution which you probably already know as the bell curve, controls charts (specifically the </a:t>
            </a:r>
            <a:r>
              <a:rPr lang="en-US" sz="1100" kern="1200" baseline="0" dirty="0" err="1" smtClean="0">
                <a:solidFill>
                  <a:schemeClr val="tx1"/>
                </a:solidFill>
                <a:latin typeface="+mn-lt"/>
                <a:ea typeface="+mn-ea"/>
                <a:cs typeface="+mn-cs"/>
              </a:rPr>
              <a:t>xbar</a:t>
            </a:r>
            <a:r>
              <a:rPr lang="en-US" sz="1100" kern="1200" baseline="0" dirty="0" smtClean="0">
                <a:solidFill>
                  <a:schemeClr val="tx1"/>
                </a:solidFill>
                <a:latin typeface="+mn-lt"/>
                <a:ea typeface="+mn-ea"/>
                <a:cs typeface="+mn-cs"/>
              </a:rPr>
              <a:t> chart), and how to interpret these charts.  So let’s get started shall we? </a:t>
            </a:r>
            <a:endParaRPr lang="en-US" sz="1100" kern="120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69A66F83-2B15-470F-8F4E-729CDFE1C43E}" type="slidenum">
              <a:rPr lang="en-US" smtClean="0"/>
              <a:pPr/>
              <a:t>3</a:t>
            </a:fld>
            <a:endParaRPr lang="en-US"/>
          </a:p>
        </p:txBody>
      </p:sp>
    </p:spTree>
    <p:extLst>
      <p:ext uri="{BB962C8B-B14F-4D97-AF65-F5344CB8AC3E}">
        <p14:creationId xmlns:p14="http://schemas.microsoft.com/office/powerpoint/2010/main" val="19765289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Now, How does this statistical data from the sample help us to create our control charts?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smtClean="0"/>
          </a:p>
          <a:p>
            <a:pPr fontAlgn="auto"/>
            <a:r>
              <a:rPr lang="en-US" sz="1200" kern="1200" dirty="0" smtClean="0">
                <a:solidFill>
                  <a:schemeClr val="tx1"/>
                </a:solidFill>
                <a:effectLst/>
                <a:latin typeface="+mn-lt"/>
                <a:ea typeface="+mn-ea"/>
                <a:cs typeface="+mn-cs"/>
              </a:rPr>
              <a:t>There are many types of charts used to monitor different types of data. It is very common in industry to base the limits for controlling the process on the SAMPLE mean, </a:t>
            </a:r>
            <a:r>
              <a:rPr lang="en-US" sz="1200" i="1" kern="1200" dirty="0" smtClean="0">
                <a:solidFill>
                  <a:schemeClr val="tx1"/>
                </a:solidFill>
                <a:effectLst/>
                <a:latin typeface="+mn-lt"/>
                <a:ea typeface="+mn-ea"/>
                <a:cs typeface="+mn-cs"/>
              </a:rPr>
              <a:t>X bar</a:t>
            </a:r>
            <a:r>
              <a:rPr lang="en-US" sz="1200" kern="1200" dirty="0" smtClean="0">
                <a:solidFill>
                  <a:schemeClr val="tx1"/>
                </a:solidFill>
                <a:effectLst/>
                <a:latin typeface="+mn-lt"/>
                <a:ea typeface="+mn-ea"/>
                <a:cs typeface="+mn-cs"/>
              </a:rPr>
              <a:t>.  This type of chart is commonly referred to as a Mean or </a:t>
            </a:r>
            <a:r>
              <a:rPr lang="en-US" sz="1200" i="1" kern="1200" dirty="0" smtClean="0">
                <a:solidFill>
                  <a:schemeClr val="tx1"/>
                </a:solidFill>
                <a:effectLst/>
                <a:latin typeface="+mn-lt"/>
                <a:ea typeface="+mn-ea"/>
                <a:cs typeface="+mn-cs"/>
              </a:rPr>
              <a:t>X bar</a:t>
            </a:r>
            <a:r>
              <a:rPr lang="en-US" sz="1200" kern="1200" dirty="0" smtClean="0">
                <a:solidFill>
                  <a:schemeClr val="tx1"/>
                </a:solidFill>
                <a:effectLst/>
                <a:latin typeface="+mn-lt"/>
                <a:ea typeface="+mn-ea"/>
                <a:cs typeface="+mn-cs"/>
              </a:rPr>
              <a:t>-Chart.  When this type of chart is used, the middle line, or the centerline is the mean of the sample means (or x bar bar).  The red</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lines here are the upper control limit (UCL) and lower control limit (LCL).  The upper control limit can be calculated or set many ways, but most commonly it is the mean plus 3 sigma or 3 standard deviations</a:t>
            </a:r>
            <a:r>
              <a:rPr lang="en-US" sz="1200" i="1"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for the upper control limit and </a:t>
            </a:r>
            <a:r>
              <a:rPr lang="en-US" sz="1200" i="0" kern="1200" dirty="0" smtClean="0">
                <a:solidFill>
                  <a:schemeClr val="tx1"/>
                </a:solidFill>
                <a:effectLst/>
                <a:latin typeface="+mn-lt"/>
                <a:ea typeface="+mn-ea"/>
                <a:cs typeface="+mn-cs"/>
              </a:rPr>
              <a:t>the</a:t>
            </a:r>
            <a:r>
              <a:rPr lang="en-US" sz="1200" i="1" kern="1200" dirty="0" smtClean="0">
                <a:solidFill>
                  <a:schemeClr val="tx1"/>
                </a:solidFill>
                <a:effectLst/>
                <a:latin typeface="+mn-lt"/>
                <a:ea typeface="+mn-ea"/>
                <a:cs typeface="+mn-cs"/>
              </a:rPr>
              <a:t> </a:t>
            </a:r>
            <a:r>
              <a:rPr lang="en-US" sz="1200" i="0" kern="1200" dirty="0" smtClean="0">
                <a:solidFill>
                  <a:schemeClr val="tx1"/>
                </a:solidFill>
                <a:effectLst/>
                <a:latin typeface="+mn-lt"/>
                <a:ea typeface="+mn-ea"/>
                <a:cs typeface="+mn-cs"/>
              </a:rPr>
              <a:t>mean minus 3 standard deviations for the lower control limit.</a:t>
            </a:r>
          </a:p>
          <a:p>
            <a:pPr fontAlgn="auto"/>
            <a:endParaRPr lang="en-US" sz="1200" kern="1200" dirty="0" smtClean="0">
              <a:solidFill>
                <a:schemeClr val="tx1"/>
              </a:solidFill>
              <a:effectLst/>
              <a:latin typeface="+mn-lt"/>
              <a:ea typeface="+mn-ea"/>
              <a:cs typeface="+mn-cs"/>
            </a:endParaRPr>
          </a:p>
          <a:p>
            <a:pPr fontAlgn="auto"/>
            <a:r>
              <a:rPr lang="en-US" sz="1200" kern="1200" dirty="0" smtClean="0">
                <a:solidFill>
                  <a:schemeClr val="tx1"/>
                </a:solidFill>
                <a:effectLst/>
                <a:latin typeface="+mn-lt"/>
                <a:ea typeface="+mn-ea"/>
                <a:cs typeface="+mn-cs"/>
              </a:rPr>
              <a:t>As you can see, setting up a control chart can be very easy and practical, you just have to be familiar with basic statistical calculations that we did previously and have access to the process data.  </a:t>
            </a:r>
          </a:p>
          <a:p>
            <a:pPr fontAlgn="auto"/>
            <a:r>
              <a:rPr lang="en-US" sz="1200" kern="1200" dirty="0" smtClean="0">
                <a:solidFill>
                  <a:schemeClr val="tx1"/>
                </a:solidFill>
                <a:effectLst/>
                <a:latin typeface="+mn-lt"/>
                <a:ea typeface="+mn-ea"/>
                <a:cs typeface="+mn-cs"/>
              </a:rPr>
              <a:t> </a:t>
            </a:r>
          </a:p>
          <a:p>
            <a:endParaRPr lang="en-US" dirty="0" smtClean="0"/>
          </a:p>
        </p:txBody>
      </p:sp>
      <p:sp>
        <p:nvSpPr>
          <p:cNvPr id="4" name="Slide Number Placeholder 3"/>
          <p:cNvSpPr>
            <a:spLocks noGrp="1"/>
          </p:cNvSpPr>
          <p:nvPr>
            <p:ph type="sldNum" sz="quarter" idx="10"/>
          </p:nvPr>
        </p:nvSpPr>
        <p:spPr/>
        <p:txBody>
          <a:bodyPr/>
          <a:lstStyle/>
          <a:p>
            <a:fld id="{C3311456-05DC-4558-9296-21D949A545A1}"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000" kern="1200" dirty="0" smtClean="0">
                <a:solidFill>
                  <a:schemeClr val="tx1"/>
                </a:solidFill>
                <a:effectLst/>
                <a:latin typeface="+mn-lt"/>
                <a:ea typeface="+mn-ea"/>
                <a:cs typeface="+mn-cs"/>
              </a:rPr>
              <a:t>Let’s introduce the control X</a:t>
            </a:r>
            <a:r>
              <a:rPr lang="en-US" sz="1000" kern="1200" baseline="0" dirty="0" smtClean="0">
                <a:solidFill>
                  <a:schemeClr val="tx1"/>
                </a:solidFill>
                <a:effectLst/>
                <a:latin typeface="+mn-lt"/>
                <a:ea typeface="+mn-ea"/>
                <a:cs typeface="+mn-cs"/>
              </a:rPr>
              <a:t> bar chart with a brief discussion on Normal Distribution.  </a:t>
            </a:r>
            <a:r>
              <a:rPr lang="en-US" sz="1000" kern="1200" dirty="0" smtClean="0">
                <a:solidFill>
                  <a:schemeClr val="tx1"/>
                </a:solidFill>
                <a:effectLst/>
                <a:latin typeface="+mn-lt"/>
                <a:ea typeface="+mn-ea"/>
                <a:cs typeface="+mn-cs"/>
              </a:rPr>
              <a:t>When considering process data, it is important to understand the nature of your data, how it behaves and how it is distributed.</a:t>
            </a:r>
            <a:r>
              <a:rPr lang="en-US" sz="1000" kern="1200" baseline="0" dirty="0" smtClean="0">
                <a:solidFill>
                  <a:schemeClr val="tx1"/>
                </a:solidFill>
                <a:effectLst/>
                <a:latin typeface="+mn-lt"/>
                <a:ea typeface="+mn-ea"/>
                <a:cs typeface="+mn-cs"/>
              </a:rPr>
              <a:t> </a:t>
            </a:r>
            <a:r>
              <a:rPr lang="en-US" sz="1000" kern="1200" dirty="0" smtClean="0">
                <a:solidFill>
                  <a:schemeClr val="tx1"/>
                </a:solidFill>
                <a:effectLst/>
                <a:latin typeface="+mn-lt"/>
                <a:ea typeface="+mn-ea"/>
                <a:cs typeface="+mn-cs"/>
              </a:rPr>
              <a:t>In statistical terms, this is called the </a:t>
            </a:r>
            <a:r>
              <a:rPr lang="en-US" sz="1000" i="1" kern="1200" dirty="0" smtClean="0">
                <a:solidFill>
                  <a:schemeClr val="tx1"/>
                </a:solidFill>
                <a:effectLst/>
                <a:latin typeface="+mn-lt"/>
                <a:ea typeface="+mn-ea"/>
                <a:cs typeface="+mn-cs"/>
              </a:rPr>
              <a:t>probability distribution</a:t>
            </a:r>
            <a:r>
              <a:rPr lang="en-US" sz="1000" kern="1200" dirty="0" smtClean="0">
                <a:solidFill>
                  <a:schemeClr val="tx1"/>
                </a:solidFill>
                <a:effectLst/>
                <a:latin typeface="+mn-lt"/>
                <a:ea typeface="+mn-ea"/>
                <a:cs typeface="+mn-cs"/>
              </a:rPr>
              <a:t> of the data set.  There are many different types of probability distributions, but the scope of this webinar</a:t>
            </a:r>
            <a:r>
              <a:rPr lang="en-US" sz="1000" kern="1200" baseline="0" dirty="0" smtClean="0">
                <a:solidFill>
                  <a:schemeClr val="tx1"/>
                </a:solidFill>
                <a:effectLst/>
                <a:latin typeface="+mn-lt"/>
                <a:ea typeface="+mn-ea"/>
                <a:cs typeface="+mn-cs"/>
              </a:rPr>
              <a:t> </a:t>
            </a:r>
            <a:r>
              <a:rPr lang="en-US" sz="1000" kern="1200" dirty="0" smtClean="0">
                <a:solidFill>
                  <a:schemeClr val="tx1"/>
                </a:solidFill>
                <a:effectLst/>
                <a:latin typeface="+mn-lt"/>
                <a:ea typeface="+mn-ea"/>
                <a:cs typeface="+mn-cs"/>
              </a:rPr>
              <a:t>will focus on a continuous </a:t>
            </a:r>
            <a:r>
              <a:rPr lang="en-US" sz="1000" i="1" kern="1200" dirty="0" smtClean="0">
                <a:solidFill>
                  <a:schemeClr val="tx1"/>
                </a:solidFill>
                <a:effectLst/>
                <a:latin typeface="+mn-lt"/>
                <a:ea typeface="+mn-ea"/>
                <a:cs typeface="+mn-cs"/>
              </a:rPr>
              <a:t>normal distribution</a:t>
            </a:r>
            <a:r>
              <a:rPr lang="en-US" sz="1000" kern="1200" dirty="0" smtClean="0">
                <a:solidFill>
                  <a:schemeClr val="tx1"/>
                </a:solidFill>
                <a:effectLst/>
                <a:latin typeface="+mn-lt"/>
                <a:ea typeface="+mn-ea"/>
                <a:cs typeface="+mn-cs"/>
              </a:rPr>
              <a:t>.  A normal distribution is most often assumed because </a:t>
            </a:r>
            <a:r>
              <a:rPr lang="en-US" sz="1000" b="1" kern="1200" dirty="0" smtClean="0">
                <a:solidFill>
                  <a:schemeClr val="tx1"/>
                </a:solidFill>
                <a:effectLst/>
                <a:latin typeface="+mn-lt"/>
                <a:ea typeface="+mn-ea"/>
                <a:cs typeface="+mn-cs"/>
              </a:rPr>
              <a:t>most</a:t>
            </a:r>
            <a:r>
              <a:rPr lang="en-US" sz="1000" kern="1200" dirty="0" smtClean="0">
                <a:solidFill>
                  <a:schemeClr val="tx1"/>
                </a:solidFill>
                <a:effectLst/>
                <a:latin typeface="+mn-lt"/>
                <a:ea typeface="+mn-ea"/>
                <a:cs typeface="+mn-cs"/>
              </a:rPr>
              <a:t> process data is distributed normally, or at the very least, a normal distribution can be a good approximation.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0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000" kern="1200" dirty="0" smtClean="0">
                <a:solidFill>
                  <a:schemeClr val="tx1"/>
                </a:solidFill>
                <a:effectLst/>
                <a:latin typeface="+mn-lt"/>
                <a:ea typeface="+mn-ea"/>
                <a:cs typeface="+mn-cs"/>
              </a:rPr>
              <a:t>You may ask yourself if it is important to understand whether or not the data follows a normal distribution.  But</a:t>
            </a:r>
            <a:r>
              <a:rPr lang="en-US" sz="1000" kern="1200" baseline="0" dirty="0" smtClean="0">
                <a:solidFill>
                  <a:schemeClr val="tx1"/>
                </a:solidFill>
                <a:effectLst/>
                <a:latin typeface="+mn-lt"/>
                <a:ea typeface="+mn-ea"/>
                <a:cs typeface="+mn-cs"/>
              </a:rPr>
              <a:t> the SPC charts we are discussing here are based upon the ASSUMPTION that the data is distributed normally.  While troubleshooting or trying to understand a process it may be useful to recall that a normal distribution of the data is the basic assumption and the data produced by your process may not be behaving “normally” so to speak.  So just keep that in mind! </a:t>
            </a:r>
            <a:endParaRPr lang="en-US" sz="1000" kern="1200" dirty="0" smtClean="0">
              <a:solidFill>
                <a:schemeClr val="tx1"/>
              </a:solidFill>
              <a:effectLst/>
              <a:latin typeface="+mn-lt"/>
              <a:ea typeface="+mn-ea"/>
              <a:cs typeface="+mn-cs"/>
            </a:endParaRPr>
          </a:p>
          <a:p>
            <a:endParaRPr lang="en-US" sz="1000"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000" kern="1200" dirty="0" smtClean="0">
                <a:solidFill>
                  <a:schemeClr val="tx1"/>
                </a:solidFill>
                <a:effectLst/>
                <a:latin typeface="+mn-lt"/>
                <a:ea typeface="+mn-ea"/>
                <a:cs typeface="+mn-cs"/>
              </a:rPr>
              <a:t>A normal distribution follows a bell-shape pattern.  A normal distribution is shown here with the vertical lines signifying numerical values at one (1), two (2), and three (3) standard deviations (</a:t>
            </a:r>
            <a:r>
              <a:rPr lang="en-US" sz="1000" i="1" kern="1200" dirty="0" smtClean="0">
                <a:solidFill>
                  <a:schemeClr val="tx1"/>
                </a:solidFill>
                <a:effectLst/>
                <a:latin typeface="+mn-lt"/>
                <a:ea typeface="+mn-ea"/>
                <a:cs typeface="+mn-cs"/>
              </a:rPr>
              <a:t>s</a:t>
            </a:r>
            <a:r>
              <a:rPr lang="en-US" sz="1000" kern="1200" dirty="0" smtClean="0">
                <a:solidFill>
                  <a:schemeClr val="tx1"/>
                </a:solidFill>
                <a:effectLst/>
                <a:latin typeface="+mn-lt"/>
                <a:ea typeface="+mn-ea"/>
                <a:cs typeface="+mn-cs"/>
              </a:rPr>
              <a:t>) </a:t>
            </a:r>
            <a:r>
              <a:rPr lang="en-US" sz="1000" i="1" kern="1200" dirty="0" smtClean="0">
                <a:solidFill>
                  <a:schemeClr val="tx1"/>
                </a:solidFill>
                <a:effectLst/>
                <a:latin typeface="+mn-lt"/>
                <a:ea typeface="+mn-ea"/>
                <a:cs typeface="+mn-cs"/>
              </a:rPr>
              <a:t>above and below</a:t>
            </a:r>
            <a:r>
              <a:rPr lang="en-US" sz="1000" kern="1200" dirty="0" smtClean="0">
                <a:solidFill>
                  <a:schemeClr val="tx1"/>
                </a:solidFill>
                <a:effectLst/>
                <a:latin typeface="+mn-lt"/>
                <a:ea typeface="+mn-ea"/>
                <a:cs typeface="+mn-cs"/>
              </a:rPr>
              <a:t> the mean.</a:t>
            </a:r>
          </a:p>
          <a:p>
            <a:pPr fontAlgn="auto"/>
            <a:r>
              <a:rPr lang="en-US" sz="1000" kern="1200" dirty="0" smtClean="0">
                <a:solidFill>
                  <a:schemeClr val="tx1"/>
                </a:solidFill>
                <a:effectLst/>
                <a:latin typeface="+mn-lt"/>
                <a:ea typeface="+mn-ea"/>
                <a:cs typeface="+mn-cs"/>
              </a:rPr>
              <a:t>The well-known bell-shaped curve has the following important properties:</a:t>
            </a:r>
          </a:p>
          <a:p>
            <a:pPr lvl="0" fontAlgn="auto"/>
            <a:r>
              <a:rPr lang="en-US" sz="1000" kern="1200" dirty="0" smtClean="0">
                <a:solidFill>
                  <a:schemeClr val="tx1"/>
                </a:solidFill>
                <a:effectLst/>
                <a:latin typeface="+mn-lt"/>
                <a:ea typeface="+mn-ea"/>
                <a:cs typeface="+mn-cs"/>
              </a:rPr>
              <a:t>It is symmetrical about its mean. The mean is central in the distribution of data values.  It is at the apex of the curve.</a:t>
            </a:r>
          </a:p>
          <a:p>
            <a:pPr lvl="0" fontAlgn="auto"/>
            <a:r>
              <a:rPr lang="en-US" sz="1000" kern="1200" dirty="0" smtClean="0">
                <a:solidFill>
                  <a:schemeClr val="tx1"/>
                </a:solidFill>
                <a:effectLst/>
                <a:latin typeface="+mn-lt"/>
                <a:ea typeface="+mn-ea"/>
                <a:cs typeface="+mn-cs"/>
              </a:rPr>
              <a:t>The width of the bell-shaped curve increases as the standard deviation increases and decreases as the standard deviation decreases.</a:t>
            </a:r>
          </a:p>
          <a:p>
            <a:pPr lvl="0" fontAlgn="auto"/>
            <a:r>
              <a:rPr lang="en-US" sz="1000" kern="1200" dirty="0" smtClean="0">
                <a:solidFill>
                  <a:schemeClr val="tx1"/>
                </a:solidFill>
                <a:effectLst/>
                <a:latin typeface="+mn-lt"/>
                <a:ea typeface="+mn-ea"/>
                <a:cs typeface="+mn-cs"/>
              </a:rPr>
              <a:t>Approximately 68% (68.26%) of the data will be within one standard deviation on either side of the mean</a:t>
            </a:r>
          </a:p>
          <a:p>
            <a:pPr lvl="0" fontAlgn="auto"/>
            <a:r>
              <a:rPr lang="en-US" sz="1000" kern="1200" dirty="0" smtClean="0">
                <a:solidFill>
                  <a:schemeClr val="tx1"/>
                </a:solidFill>
                <a:effectLst/>
                <a:latin typeface="+mn-lt"/>
                <a:ea typeface="+mn-ea"/>
                <a:cs typeface="+mn-cs"/>
              </a:rPr>
              <a:t>Approximately 95% (95.44%) of the data will be within two standard deviations on either side of the mean</a:t>
            </a:r>
          </a:p>
          <a:p>
            <a:pPr lvl="0" fontAlgn="auto"/>
            <a:r>
              <a:rPr lang="en-US" sz="1000" kern="1200" dirty="0" smtClean="0">
                <a:solidFill>
                  <a:schemeClr val="tx1"/>
                </a:solidFill>
                <a:effectLst/>
                <a:latin typeface="+mn-lt"/>
                <a:ea typeface="+mn-ea"/>
                <a:cs typeface="+mn-cs"/>
              </a:rPr>
              <a:t>Approximately 99% (99.74%) of the data will be within three standard deviations on either side of the mean.</a:t>
            </a:r>
          </a:p>
          <a:p>
            <a:endParaRPr lang="en-US" sz="1000" dirty="0" smtClean="0"/>
          </a:p>
        </p:txBody>
      </p:sp>
      <p:sp>
        <p:nvSpPr>
          <p:cNvPr id="4" name="Slide Number Placeholder 3"/>
          <p:cNvSpPr>
            <a:spLocks noGrp="1"/>
          </p:cNvSpPr>
          <p:nvPr>
            <p:ph type="sldNum" sz="quarter" idx="10"/>
          </p:nvPr>
        </p:nvSpPr>
        <p:spPr/>
        <p:txBody>
          <a:bodyPr/>
          <a:lstStyle/>
          <a:p>
            <a:fld id="{C3311456-05DC-4558-9296-21D949A545A1}"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Now how does this apply to control charts? </a:t>
            </a:r>
            <a:r>
              <a:rPr lang="en-US" sz="1200" kern="1200" dirty="0" smtClean="0">
                <a:solidFill>
                  <a:schemeClr val="tx1"/>
                </a:solidFill>
                <a:effectLst/>
                <a:latin typeface="+mn-lt"/>
                <a:ea typeface="+mn-ea"/>
                <a:cs typeface="+mn-cs"/>
              </a:rPr>
              <a:t>Mean or </a:t>
            </a:r>
            <a:r>
              <a:rPr lang="en-US" sz="1200" kern="1200" dirty="0" err="1" smtClean="0">
                <a:solidFill>
                  <a:schemeClr val="tx1"/>
                </a:solidFill>
                <a:effectLst/>
                <a:latin typeface="+mn-lt"/>
                <a:ea typeface="+mn-ea"/>
                <a:cs typeface="+mn-cs"/>
              </a:rPr>
              <a:t>Xbar</a:t>
            </a:r>
            <a:r>
              <a:rPr lang="en-US" sz="1200" kern="1200" dirty="0" smtClean="0">
                <a:solidFill>
                  <a:schemeClr val="tx1"/>
                </a:solidFill>
                <a:effectLst/>
                <a:latin typeface="+mn-lt"/>
                <a:ea typeface="+mn-ea"/>
                <a:cs typeface="+mn-cs"/>
              </a:rPr>
              <a:t>-charts can be used for both variables and attributes data.  Variables data is more commonly used for statistical control than attributes data</a:t>
            </a:r>
            <a:r>
              <a:rPr lang="en-US" sz="1200" kern="1200" baseline="0" dirty="0" smtClean="0">
                <a:solidFill>
                  <a:schemeClr val="tx1"/>
                </a:solidFill>
                <a:effectLst/>
                <a:latin typeface="+mn-lt"/>
                <a:ea typeface="+mn-ea"/>
                <a:cs typeface="+mn-cs"/>
              </a:rPr>
              <a:t> but r</a:t>
            </a:r>
            <a:r>
              <a:rPr lang="en-US" sz="1200" kern="1200" dirty="0" smtClean="0">
                <a:solidFill>
                  <a:schemeClr val="tx1"/>
                </a:solidFill>
                <a:effectLst/>
                <a:latin typeface="+mn-lt"/>
                <a:ea typeface="+mn-ea"/>
                <a:cs typeface="+mn-cs"/>
              </a:rPr>
              <a:t>egardless of the type of data, the basic form of the control chart is the same.  The chart has a centerline or target.   As stated earlier, the </a:t>
            </a:r>
            <a:r>
              <a:rPr lang="en-US" sz="1200" i="1" kern="1200" dirty="0" err="1" smtClean="0">
                <a:solidFill>
                  <a:schemeClr val="tx1"/>
                </a:solidFill>
                <a:effectLst/>
                <a:latin typeface="+mn-lt"/>
                <a:ea typeface="+mn-ea"/>
                <a:cs typeface="+mn-cs"/>
              </a:rPr>
              <a:t>Xbar</a:t>
            </a:r>
            <a:r>
              <a:rPr lang="en-US" sz="1200" i="1" kern="1200" dirty="0" smtClean="0">
                <a:solidFill>
                  <a:schemeClr val="tx1"/>
                </a:solidFill>
                <a:effectLst/>
                <a:latin typeface="+mn-lt"/>
                <a:ea typeface="+mn-ea"/>
                <a:cs typeface="+mn-cs"/>
              </a:rPr>
              <a:t>-chart</a:t>
            </a:r>
            <a:r>
              <a:rPr lang="en-US" sz="1200" kern="1200" dirty="0" smtClean="0">
                <a:solidFill>
                  <a:schemeClr val="tx1"/>
                </a:solidFill>
                <a:effectLst/>
                <a:latin typeface="+mn-lt"/>
                <a:ea typeface="+mn-ea"/>
                <a:cs typeface="+mn-cs"/>
              </a:rPr>
              <a:t> uses the sample mean as the centerline.  This mean is initially</a:t>
            </a:r>
            <a:r>
              <a:rPr lang="en-US" sz="1200" kern="1200" baseline="0" dirty="0" smtClean="0">
                <a:solidFill>
                  <a:schemeClr val="tx1"/>
                </a:solidFill>
                <a:effectLst/>
                <a:latin typeface="+mn-lt"/>
                <a:ea typeface="+mn-ea"/>
                <a:cs typeface="+mn-cs"/>
              </a:rPr>
              <a:t> calculated using hundreds of data points from the process.</a:t>
            </a:r>
            <a:r>
              <a:rPr lang="en-US" sz="1200" kern="1200" dirty="0" smtClean="0">
                <a:solidFill>
                  <a:schemeClr val="tx1"/>
                </a:solidFill>
                <a:effectLst/>
                <a:latin typeface="+mn-lt"/>
                <a:ea typeface="+mn-ea"/>
                <a:cs typeface="+mn-cs"/>
              </a:rPr>
              <a:t>  There are one or more control lines that are drawn above and below the centerline.  The control lines are determined by a certain number of standard deviations away from the centerline or target.  It is important that both the centerline and the standard deviation be correctly calculated and defined because the decision as to whether the process is in or out of control will be determined by the data within or outside of these values.  </a:t>
            </a:r>
          </a:p>
          <a:p>
            <a:endParaRPr lang="en-US" dirty="0" smtClean="0"/>
          </a:p>
          <a:p>
            <a:r>
              <a:rPr lang="en-US" sz="1200" kern="1200" dirty="0" smtClean="0">
                <a:solidFill>
                  <a:schemeClr val="tx1"/>
                </a:solidFill>
                <a:effectLst/>
                <a:latin typeface="+mn-lt"/>
                <a:ea typeface="+mn-ea"/>
                <a:cs typeface="+mn-cs"/>
              </a:rPr>
              <a:t>Recall our discussion of the normal distribution. Let’s flip this normal distribution curve on its side and develop the </a:t>
            </a:r>
            <a:r>
              <a:rPr lang="en-US" sz="1200" i="1" kern="1200" dirty="0" smtClean="0">
                <a:solidFill>
                  <a:schemeClr val="tx1"/>
                </a:solidFill>
                <a:effectLst/>
                <a:latin typeface="+mn-lt"/>
                <a:ea typeface="+mn-ea"/>
                <a:cs typeface="+mn-cs"/>
              </a:rPr>
              <a:t>X bar-chart</a:t>
            </a:r>
            <a:r>
              <a:rPr lang="en-US" sz="1200" kern="1200" dirty="0" smtClean="0">
                <a:solidFill>
                  <a:schemeClr val="tx1"/>
                </a:solidFill>
                <a:effectLst/>
                <a:latin typeface="+mn-lt"/>
                <a:ea typeface="+mn-ea"/>
                <a:cs typeface="+mn-cs"/>
              </a:rPr>
              <a:t>.  Again, the centerline is the mean and the upper and lower control limits are the mean plus and minus 3 standard deviations respectively.  The mean plus and minus 2 standard deviations are sometimes used as warning limits. 	</a:t>
            </a:r>
          </a:p>
        </p:txBody>
      </p:sp>
      <p:sp>
        <p:nvSpPr>
          <p:cNvPr id="4" name="Slide Number Placeholder 3"/>
          <p:cNvSpPr>
            <a:spLocks noGrp="1"/>
          </p:cNvSpPr>
          <p:nvPr>
            <p:ph type="sldNum" sz="quarter" idx="10"/>
          </p:nvPr>
        </p:nvSpPr>
        <p:spPr/>
        <p:txBody>
          <a:bodyPr/>
          <a:lstStyle/>
          <a:p>
            <a:fld id="{C3311456-05DC-4558-9296-21D949A545A1}"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ffectLst/>
                <a:latin typeface="+mn-lt"/>
                <a:ea typeface="+mn-ea"/>
                <a:cs typeface="+mn-cs"/>
              </a:rPr>
              <a:t>The x-axis of the control chart is time based.  The process is monitored over time in order to evaluate if the process is experiencing common cause variations or special cause variations.  Common cause variations are attributed to things that we would expect (e.g., change in manufacturing room temperature or line personnel). Special cause variations are variations that are caused by changes, extremes or unexpected events (e.g., change in vendors of a product ingredient, low level coolant, leaks in a vacuum line). If the process is experiencing only common cause variation, the data points should fall within </a:t>
            </a:r>
            <a:r>
              <a:rPr lang="en-US" sz="1200" strike="noStrike" kern="1200" dirty="0" smtClean="0">
                <a:solidFill>
                  <a:schemeClr val="tx1"/>
                </a:solidFill>
                <a:effectLst/>
                <a:latin typeface="+mn-lt"/>
                <a:ea typeface="+mn-ea"/>
                <a:cs typeface="+mn-cs"/>
              </a:rPr>
              <a:t>this range</a:t>
            </a:r>
            <a:r>
              <a:rPr lang="en-US" sz="1200" kern="1200" dirty="0" smtClean="0">
                <a:solidFill>
                  <a:schemeClr val="tx1"/>
                </a:solidFill>
                <a:effectLst/>
                <a:latin typeface="+mn-lt"/>
                <a:ea typeface="+mn-ea"/>
                <a:cs typeface="+mn-cs"/>
              </a:rPr>
              <a:t>.  Plus or minus 3 SDs.</a:t>
            </a:r>
          </a:p>
          <a:p>
            <a:r>
              <a:rPr lang="en-US" sz="1200" kern="1200" dirty="0" smtClean="0">
                <a:solidFill>
                  <a:schemeClr val="tx1"/>
                </a:solidFill>
                <a:effectLst/>
                <a:latin typeface="+mn-lt"/>
                <a:ea typeface="+mn-ea"/>
                <a:cs typeface="+mn-cs"/>
              </a:rPr>
              <a:t> </a:t>
            </a:r>
          </a:p>
        </p:txBody>
      </p:sp>
      <p:sp>
        <p:nvSpPr>
          <p:cNvPr id="4" name="Slide Number Placeholder 3"/>
          <p:cNvSpPr>
            <a:spLocks noGrp="1"/>
          </p:cNvSpPr>
          <p:nvPr>
            <p:ph type="sldNum" sz="quarter" idx="10"/>
          </p:nvPr>
        </p:nvSpPr>
        <p:spPr/>
        <p:txBody>
          <a:bodyPr/>
          <a:lstStyle/>
          <a:p>
            <a:fld id="{C3311456-05DC-4558-9296-21D949A545A1}"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Based</a:t>
            </a:r>
            <a:r>
              <a:rPr lang="en-US" sz="1200" kern="1200" baseline="0" dirty="0" smtClean="0">
                <a:solidFill>
                  <a:schemeClr val="tx1"/>
                </a:solidFill>
                <a:effectLst/>
                <a:latin typeface="+mn-lt"/>
                <a:ea typeface="+mn-ea"/>
                <a:cs typeface="+mn-cs"/>
              </a:rPr>
              <a:t> upon what we know about normal distributions and the basic statistics we just covered, we can create our control chart!!</a:t>
            </a:r>
          </a:p>
        </p:txBody>
      </p:sp>
      <p:sp>
        <p:nvSpPr>
          <p:cNvPr id="4" name="Slide Number Placeholder 3"/>
          <p:cNvSpPr>
            <a:spLocks noGrp="1"/>
          </p:cNvSpPr>
          <p:nvPr>
            <p:ph type="sldNum" sz="quarter" idx="10"/>
          </p:nvPr>
        </p:nvSpPr>
        <p:spPr/>
        <p:txBody>
          <a:bodyPr/>
          <a:lstStyle/>
          <a:p>
            <a:fld id="{C3311456-05DC-4558-9296-21D949A545A1}"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effectLst/>
                <a:latin typeface="+mn-lt"/>
                <a:ea typeface="+mn-ea"/>
                <a:cs typeface="+mn-cs"/>
              </a:rPr>
              <a:t>The mean of the data, or </a:t>
            </a:r>
            <a:r>
              <a:rPr lang="en-US" sz="1200" kern="1200" baseline="0" dirty="0" err="1" smtClean="0">
                <a:solidFill>
                  <a:schemeClr val="tx1"/>
                </a:solidFill>
                <a:effectLst/>
                <a:latin typeface="+mn-lt"/>
                <a:ea typeface="+mn-ea"/>
                <a:cs typeface="+mn-cs"/>
              </a:rPr>
              <a:t>Xbar</a:t>
            </a:r>
            <a:r>
              <a:rPr lang="en-US" sz="1200" kern="1200" baseline="0" dirty="0" smtClean="0">
                <a:solidFill>
                  <a:schemeClr val="tx1"/>
                </a:solidFill>
                <a:effectLst/>
                <a:latin typeface="+mn-lt"/>
                <a:ea typeface="+mn-ea"/>
                <a:cs typeface="+mn-cs"/>
              </a:rPr>
              <a:t> is again the centerline which we will call the Target. The Upper control limit is the mean plus 3 times sigma.  The Lower control limit is the mean minus 3 times sigma.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effectLst/>
                <a:latin typeface="+mn-lt"/>
                <a:ea typeface="+mn-ea"/>
                <a:cs typeface="+mn-cs"/>
              </a:rPr>
              <a:t>Using the sample data from earlier, that sample mean was 3.00 microns and the sample standard deviation was 0.1 microns. So in our Example the upper control limit is 3.03 microns and the lower control limit is 2.97 microns.</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baseline="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effectLst/>
                <a:latin typeface="+mn-lt"/>
                <a:ea typeface="+mn-ea"/>
                <a:cs typeface="+mn-cs"/>
              </a:rPr>
              <a:t>Now we have a control chart set up for monitoring Resist Thickness deposition. </a:t>
            </a:r>
          </a:p>
        </p:txBody>
      </p:sp>
      <p:sp>
        <p:nvSpPr>
          <p:cNvPr id="4" name="Slide Number Placeholder 3"/>
          <p:cNvSpPr>
            <a:spLocks noGrp="1"/>
          </p:cNvSpPr>
          <p:nvPr>
            <p:ph type="sldNum" sz="quarter" idx="10"/>
          </p:nvPr>
        </p:nvSpPr>
        <p:spPr/>
        <p:txBody>
          <a:bodyPr/>
          <a:lstStyle/>
          <a:p>
            <a:fld id="{C3311456-05DC-4558-9296-21D949A545A1}"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effectLst/>
                <a:latin typeface="+mn-lt"/>
                <a:ea typeface="+mn-ea"/>
                <a:cs typeface="+mn-cs"/>
              </a:rPr>
              <a:t>We would expect 99.74 percent of the data to fall between 3.03 and 2.97 microns, about 95.44% of the data to fall within the sample mean plus and minus 2 standard deviations, and 68.26% of the data to fall between the mean plus and minus 1 standard deviation.</a:t>
            </a: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Remember that the centerline and the upper and lower control limits on this graph were calculated using a sample of collected data points.  It is better to have as much data in the sample as you can when you calculate these parameters. This is because this data sample is used to calculate the parameters within which to determine whether or not the process is in control. </a:t>
            </a:r>
            <a:r>
              <a:rPr lang="en-US" sz="1200" i="1" kern="1200" dirty="0" smtClean="0">
                <a:solidFill>
                  <a:schemeClr val="tx1"/>
                </a:solidFill>
                <a:effectLst/>
                <a:latin typeface="+mn-lt"/>
                <a:ea typeface="+mn-ea"/>
                <a:cs typeface="+mn-cs"/>
              </a:rPr>
              <a:t>Therefore,</a:t>
            </a:r>
            <a:r>
              <a:rPr lang="en-US" sz="1200" i="1" kern="1200" baseline="0" dirty="0" smtClean="0">
                <a:solidFill>
                  <a:schemeClr val="tx1"/>
                </a:solidFill>
                <a:effectLst/>
                <a:latin typeface="+mn-lt"/>
                <a:ea typeface="+mn-ea"/>
                <a:cs typeface="+mn-cs"/>
              </a:rPr>
              <a:t> hundreds of random data samples are collected over a period of time that represents several process runs that incorporate all of the factors that contribute to the “background noise” or variation of the process.</a:t>
            </a:r>
            <a:endParaRPr lang="en-US" i="1" dirty="0" smtClean="0"/>
          </a:p>
        </p:txBody>
      </p:sp>
      <p:sp>
        <p:nvSpPr>
          <p:cNvPr id="4" name="Slide Number Placeholder 3"/>
          <p:cNvSpPr>
            <a:spLocks noGrp="1"/>
          </p:cNvSpPr>
          <p:nvPr>
            <p:ph type="sldNum" sz="quarter" idx="10"/>
          </p:nvPr>
        </p:nvSpPr>
        <p:spPr/>
        <p:txBody>
          <a:bodyPr/>
          <a:lstStyle/>
          <a:p>
            <a:fld id="{C3311456-05DC-4558-9296-21D949A545A1}"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effectLst/>
                <a:latin typeface="+mn-lt"/>
                <a:ea typeface="+mn-ea"/>
                <a:cs typeface="+mn-cs"/>
              </a:rPr>
              <a:t>We would expect 99.74 percent of the data to fall between 3.03 and 2.97 microns, about 95.44% of the data to fall within the sample mean plus and minus 2 standard deviations, and 68.26% of the data to fall between the mean plus and minus 1 standard deviation.</a:t>
            </a: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Remember that the centerline and the upper and lower control limits on this graph were calculated using a sample of collected data points.  It is better to have as much data in the sample as you can when you calculate these parameters. This is because this data sample is used to calculate the parameters within which to determine whether or not the process is in control. </a:t>
            </a:r>
            <a:r>
              <a:rPr lang="en-US" sz="1200" i="1" kern="1200" dirty="0" smtClean="0">
                <a:solidFill>
                  <a:schemeClr val="tx1"/>
                </a:solidFill>
                <a:effectLst/>
                <a:latin typeface="+mn-lt"/>
                <a:ea typeface="+mn-ea"/>
                <a:cs typeface="+mn-cs"/>
              </a:rPr>
              <a:t>Therefore,</a:t>
            </a:r>
            <a:r>
              <a:rPr lang="en-US" sz="1200" i="1" kern="1200" baseline="0" dirty="0" smtClean="0">
                <a:solidFill>
                  <a:schemeClr val="tx1"/>
                </a:solidFill>
                <a:effectLst/>
                <a:latin typeface="+mn-lt"/>
                <a:ea typeface="+mn-ea"/>
                <a:cs typeface="+mn-cs"/>
              </a:rPr>
              <a:t> hundreds of random data samples are collected over a period of time that represents several process runs that incorporate all of the factors that contribute to the “background noise” or variation of the process.</a:t>
            </a:r>
            <a:endParaRPr lang="en-US" i="1"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i="1" dirty="0" smtClean="0"/>
          </a:p>
        </p:txBody>
      </p:sp>
      <p:sp>
        <p:nvSpPr>
          <p:cNvPr id="4" name="Slide Number Placeholder 3"/>
          <p:cNvSpPr>
            <a:spLocks noGrp="1"/>
          </p:cNvSpPr>
          <p:nvPr>
            <p:ph type="sldNum" sz="quarter" idx="10"/>
          </p:nvPr>
        </p:nvSpPr>
        <p:spPr/>
        <p:txBody>
          <a:bodyPr/>
          <a:lstStyle/>
          <a:p>
            <a:fld id="{C3311456-05DC-4558-9296-21D949A545A1}"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baseline="0" dirty="0" smtClean="0">
                <a:solidFill>
                  <a:schemeClr val="tx1"/>
                </a:solidFill>
                <a:effectLst/>
                <a:latin typeface="+mn-lt"/>
                <a:ea typeface="+mn-ea"/>
                <a:cs typeface="+mn-cs"/>
              </a:rPr>
              <a:t>We would expect 99.74 percent of the data to fall between 3.03 and 2.97 microns, about 95.44% of the data to fall within the sample mean plus and minus 2 standard deviations, and 68.26% of the data to fall between the mean plus and minus 1 standard deviation.</a:t>
            </a:r>
          </a:p>
          <a:p>
            <a:endParaRPr lang="en-US"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Remember that the centerline and the upper and lower control limits on this graph were calculated using a sample of collected data points.  It is better to have as much data in the sample as you can when you calculate these parameters. This is because this data sample is used to calculate the parameters within which to determine whether or not the process is in control. </a:t>
            </a:r>
            <a:r>
              <a:rPr lang="en-US" sz="1200" i="1" kern="1200" dirty="0" smtClean="0">
                <a:solidFill>
                  <a:schemeClr val="tx1"/>
                </a:solidFill>
                <a:effectLst/>
                <a:latin typeface="+mn-lt"/>
                <a:ea typeface="+mn-ea"/>
                <a:cs typeface="+mn-cs"/>
              </a:rPr>
              <a:t>Therefore,</a:t>
            </a:r>
            <a:r>
              <a:rPr lang="en-US" sz="1200" i="1" kern="1200" baseline="0" dirty="0" smtClean="0">
                <a:solidFill>
                  <a:schemeClr val="tx1"/>
                </a:solidFill>
                <a:effectLst/>
                <a:latin typeface="+mn-lt"/>
                <a:ea typeface="+mn-ea"/>
                <a:cs typeface="+mn-cs"/>
              </a:rPr>
              <a:t> hundreds of random data samples are collected over a period of time that represents several process runs that incorporate all of the factors that contribute to the “background noise” or variation of the process.</a:t>
            </a:r>
            <a:endParaRPr lang="en-US" i="1" dirty="0" smtClean="0"/>
          </a:p>
        </p:txBody>
      </p:sp>
      <p:sp>
        <p:nvSpPr>
          <p:cNvPr id="4" name="Slide Number Placeholder 3"/>
          <p:cNvSpPr>
            <a:spLocks noGrp="1"/>
          </p:cNvSpPr>
          <p:nvPr>
            <p:ph type="sldNum" sz="quarter" idx="10"/>
          </p:nvPr>
        </p:nvSpPr>
        <p:spPr/>
        <p:txBody>
          <a:bodyPr/>
          <a:lstStyle/>
          <a:p>
            <a:fld id="{C3311456-05DC-4558-9296-21D949A545A1}"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a:bodyPr>
          <a:lstStyle/>
          <a:p>
            <a:r>
              <a:rPr lang="en-US" dirty="0" smtClean="0"/>
              <a:t>Let’s look at another example. </a:t>
            </a:r>
            <a:r>
              <a:rPr lang="en-US" sz="1200" kern="1200" dirty="0" smtClean="0">
                <a:solidFill>
                  <a:schemeClr val="tx1"/>
                </a:solidFill>
                <a:effectLst/>
                <a:latin typeface="+mn-lt"/>
                <a:ea typeface="+mn-ea"/>
                <a:cs typeface="+mn-cs"/>
              </a:rPr>
              <a:t>This graph represents the </a:t>
            </a:r>
            <a:r>
              <a:rPr lang="en-US" sz="1200" b="1" kern="1200" dirty="0" smtClean="0">
                <a:solidFill>
                  <a:schemeClr val="tx1"/>
                </a:solidFill>
                <a:effectLst/>
                <a:latin typeface="+mn-lt"/>
                <a:ea typeface="+mn-ea"/>
                <a:cs typeface="+mn-cs"/>
              </a:rPr>
              <a:t>Average Run </a:t>
            </a:r>
            <a:r>
              <a:rPr lang="en-US" sz="1200" kern="1200" dirty="0" smtClean="0">
                <a:solidFill>
                  <a:schemeClr val="tx1"/>
                </a:solidFill>
                <a:effectLst/>
                <a:latin typeface="+mn-lt"/>
                <a:ea typeface="+mn-ea"/>
                <a:cs typeface="+mn-cs"/>
              </a:rPr>
              <a:t>process temperature data of a diffusion furnace used to fabricate MEMS</a:t>
            </a:r>
            <a:r>
              <a:rPr lang="en-US" dirty="0" smtClean="0">
                <a:effectLst/>
              </a:rPr>
              <a:t>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Over several thousands of temperatures collected from the process diffusion furnaces, it was found that the mean temperature was 1100° C.  The standard deviation for the collected temperatures was 6° C.  Therefore, the upper and lower control limits are the mean ±3 </a:t>
            </a:r>
            <a:r>
              <a:rPr lang="en-US" sz="1200" kern="1200" dirty="0" err="1" smtClean="0">
                <a:solidFill>
                  <a:schemeClr val="tx1"/>
                </a:solidFill>
                <a:effectLst/>
                <a:latin typeface="+mn-lt"/>
                <a:ea typeface="+mn-ea"/>
                <a:cs typeface="+mn-cs"/>
              </a:rPr>
              <a:t>σ</a:t>
            </a:r>
            <a:r>
              <a:rPr lang="en-US" sz="1200" kern="1200" dirty="0" smtClean="0">
                <a:solidFill>
                  <a:schemeClr val="tx1"/>
                </a:solidFill>
                <a:effectLst/>
                <a:latin typeface="+mn-lt"/>
                <a:ea typeface="+mn-ea"/>
                <a:cs typeface="+mn-cs"/>
              </a:rPr>
              <a:t> or 1118° C and 1082°C, respectively.  That tells us, that when oven temperatures are randomly collected during the process, the mean of those collected temperatures should fall, 99% of the time, between 1118° C and 1082°C.  </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So let’s collect some data.  Part of your job is to record an average run temperature for each process run.</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So this chart</a:t>
            </a:r>
            <a:r>
              <a:rPr lang="en-US" sz="1200" kern="1200" baseline="0" dirty="0" smtClean="0">
                <a:solidFill>
                  <a:schemeClr val="tx1"/>
                </a:solidFill>
                <a:effectLst/>
                <a:latin typeface="+mn-lt"/>
                <a:ea typeface="+mn-ea"/>
                <a:cs typeface="+mn-cs"/>
              </a:rPr>
              <a:t> shows three average run temperatures for 3 different runs.  </a:t>
            </a:r>
            <a:r>
              <a:rPr lang="en-US" sz="1200" kern="1200" dirty="0" smtClean="0">
                <a:solidFill>
                  <a:schemeClr val="tx1"/>
                </a:solidFill>
                <a:effectLst/>
                <a:latin typeface="+mn-lt"/>
                <a:ea typeface="+mn-ea"/>
                <a:cs typeface="+mn-cs"/>
              </a:rPr>
              <a:t>For example, let’s say that your three average run temperatures were 1098 °C, 1095 °C, 1101 °C.  Take those data points and plot them on the graph.  Your plot should look like the one below.  What would you say about the process temperatures that you just plotted?  Your temperatures definitely fell within the upper and lower control limits; actually, they were within </a:t>
            </a:r>
            <a:r>
              <a:rPr lang="en-US" sz="1200" i="1" kern="1200" dirty="0" smtClean="0">
                <a:solidFill>
                  <a:schemeClr val="tx1"/>
                </a:solidFill>
                <a:effectLst/>
                <a:latin typeface="+mn-lt"/>
                <a:ea typeface="+mn-ea"/>
                <a:cs typeface="+mn-cs"/>
              </a:rPr>
              <a:t>±1σ</a:t>
            </a:r>
            <a:r>
              <a:rPr lang="en-US" sz="1200" kern="1200" dirty="0" smtClean="0">
                <a:solidFill>
                  <a:schemeClr val="tx1"/>
                </a:solidFill>
                <a:effectLst/>
                <a:latin typeface="+mn-lt"/>
                <a:ea typeface="+mn-ea"/>
                <a:cs typeface="+mn-cs"/>
              </a:rPr>
              <a:t> from the mean.  Therefore, the furnace temperatures are behaving the way you would expect them to.  </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The control limits should be revised whenever a product change occurs.  A change can be the result of a process fix or a spontaneous change.  Limits should never be changed to accommodate an unstable process.  Limits should also be periodically examined and revised accordingly.  </a:t>
            </a:r>
          </a:p>
          <a:p>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Now let’s talk about how these control charts can help us to determine when a process is out of control or not behaving the way it should.  The whole point of control charts is to be able to monitor</a:t>
            </a:r>
            <a:r>
              <a:rPr lang="en-US" sz="1200" kern="1200" baseline="0" dirty="0" smtClean="0">
                <a:solidFill>
                  <a:schemeClr val="tx1"/>
                </a:solidFill>
                <a:effectLst/>
                <a:latin typeface="+mn-lt"/>
                <a:ea typeface="+mn-ea"/>
                <a:cs typeface="+mn-cs"/>
              </a:rPr>
              <a:t> data from a process to see if it is experiencing only common cause or expected/normal variation.  Control Charts are designed to signal once the process starts experiencing Special Cause Variation, or NOT behaving as it should, this is referred to as a process going out of control.  </a:t>
            </a: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In the 1920’s, an</a:t>
            </a:r>
            <a:r>
              <a:rPr lang="en-US"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engineer form Western Electric named Walter </a:t>
            </a:r>
            <a:r>
              <a:rPr lang="en-US" sz="1200" kern="1200" dirty="0" err="1" smtClean="0">
                <a:solidFill>
                  <a:schemeClr val="tx1"/>
                </a:solidFill>
                <a:effectLst/>
                <a:latin typeface="+mn-lt"/>
                <a:ea typeface="+mn-ea"/>
                <a:cs typeface="+mn-cs"/>
              </a:rPr>
              <a:t>Shewhart</a:t>
            </a:r>
            <a:r>
              <a:rPr lang="en-US" sz="1200" kern="1200" dirty="0" smtClean="0">
                <a:solidFill>
                  <a:schemeClr val="tx1"/>
                </a:solidFill>
                <a:effectLst/>
                <a:latin typeface="+mn-lt"/>
                <a:ea typeface="+mn-ea"/>
                <a:cs typeface="+mn-cs"/>
              </a:rPr>
              <a:t> introduced the basic concept of Control Charts.  </a:t>
            </a:r>
            <a:r>
              <a:rPr lang="en-US" sz="1200" kern="1200" dirty="0" err="1" smtClean="0">
                <a:solidFill>
                  <a:schemeClr val="tx1"/>
                </a:solidFill>
                <a:effectLst/>
                <a:latin typeface="+mn-lt"/>
                <a:ea typeface="+mn-ea"/>
                <a:cs typeface="+mn-cs"/>
              </a:rPr>
              <a:t>Shewhart</a:t>
            </a:r>
            <a:r>
              <a:rPr lang="en-US" sz="1200" kern="1200" dirty="0" smtClean="0">
                <a:solidFill>
                  <a:schemeClr val="tx1"/>
                </a:solidFill>
                <a:effectLst/>
                <a:latin typeface="+mn-lt"/>
                <a:ea typeface="+mn-ea"/>
                <a:cs typeface="+mn-cs"/>
              </a:rPr>
              <a:t> was able to identify the importance of the reduction of variation in a process.  In order to achieve continuous improvement he stressed the necessity of understanding and reducing this variation. He introduced a Control Chart as a tool to bring a process into a state of statistical control.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Walter </a:t>
            </a:r>
            <a:r>
              <a:rPr lang="en-US" sz="1200" kern="1200" dirty="0" err="1" smtClean="0">
                <a:solidFill>
                  <a:schemeClr val="tx1"/>
                </a:solidFill>
                <a:effectLst/>
                <a:latin typeface="+mn-lt"/>
                <a:ea typeface="+mn-ea"/>
                <a:cs typeface="+mn-cs"/>
              </a:rPr>
              <a:t>Shewhart</a:t>
            </a:r>
            <a:r>
              <a:rPr lang="en-US" sz="1200" kern="1200" dirty="0" smtClean="0">
                <a:solidFill>
                  <a:schemeClr val="tx1"/>
                </a:solidFill>
                <a:effectLst/>
                <a:latin typeface="+mn-lt"/>
                <a:ea typeface="+mn-ea"/>
                <a:cs typeface="+mn-cs"/>
              </a:rPr>
              <a:t> came up with eight rules that are commonly used in industry today.  The eight </a:t>
            </a:r>
            <a:r>
              <a:rPr lang="en-US" sz="1200" i="1" kern="1200" dirty="0" err="1" smtClean="0">
                <a:solidFill>
                  <a:schemeClr val="tx1"/>
                </a:solidFill>
                <a:effectLst/>
                <a:latin typeface="+mn-lt"/>
                <a:ea typeface="+mn-ea"/>
                <a:cs typeface="+mn-cs"/>
              </a:rPr>
              <a:t>Shewhart</a:t>
            </a:r>
            <a:r>
              <a:rPr lang="en-US" sz="1200" i="1" kern="1200" dirty="0" smtClean="0">
                <a:solidFill>
                  <a:schemeClr val="tx1"/>
                </a:solidFill>
                <a:effectLst/>
                <a:latin typeface="+mn-lt"/>
                <a:ea typeface="+mn-ea"/>
                <a:cs typeface="+mn-cs"/>
              </a:rPr>
              <a:t> rules</a:t>
            </a:r>
            <a:r>
              <a:rPr lang="en-US" sz="1200" kern="1200" dirty="0" smtClean="0">
                <a:solidFill>
                  <a:schemeClr val="tx1"/>
                </a:solidFill>
                <a:effectLst/>
                <a:latin typeface="+mn-lt"/>
                <a:ea typeface="+mn-ea"/>
                <a:cs typeface="+mn-cs"/>
              </a:rPr>
              <a:t> (also referred to as Western Electric Rules) are used, as signals that can suggest that the data we are receiving is </a:t>
            </a:r>
            <a:r>
              <a:rPr lang="en-US" sz="1200" b="1" i="1" kern="1200" dirty="0" smtClean="0">
                <a:solidFill>
                  <a:schemeClr val="tx1"/>
                </a:solidFill>
                <a:effectLst/>
                <a:latin typeface="+mn-lt"/>
                <a:ea typeface="+mn-ea"/>
                <a:cs typeface="+mn-cs"/>
              </a:rPr>
              <a:t>not</a:t>
            </a:r>
            <a:r>
              <a:rPr lang="en-US" sz="1200" kern="1200" dirty="0" smtClean="0">
                <a:solidFill>
                  <a:schemeClr val="tx1"/>
                </a:solidFill>
                <a:effectLst/>
                <a:latin typeface="+mn-lt"/>
                <a:ea typeface="+mn-ea"/>
                <a:cs typeface="+mn-cs"/>
              </a:rPr>
              <a:t> what would be expected if only common causes of variation were present. In other words, the rules are tests for special cause variation.</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The process is said to be in statistical control if and only if the variation is only due to common causes. If one or more of the above rules is broken, this indicates a special cause variation and the process is not exhibiting statistical control or is said to be Out of Control (OOC).  If the process is out of control, the next step is to look for the root cause of the special cause variation and then remove this cause to bring the process back into statistical control.</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Let’s look at</a:t>
            </a:r>
            <a:r>
              <a:rPr lang="en-US" sz="1200" kern="1200" baseline="0" dirty="0" smtClean="0">
                <a:solidFill>
                  <a:schemeClr val="tx1"/>
                </a:solidFill>
                <a:effectLst/>
                <a:latin typeface="+mn-lt"/>
                <a:ea typeface="+mn-ea"/>
                <a:cs typeface="+mn-cs"/>
              </a:rPr>
              <a:t> each of these Rules in Detail.</a:t>
            </a:r>
            <a:endParaRPr lang="en-US" sz="1200" kern="1200" dirty="0" smtClean="0">
              <a:solidFill>
                <a:schemeClr val="tx1"/>
              </a:solidFill>
              <a:effectLst/>
              <a:latin typeface="+mn-lt"/>
              <a:ea typeface="+mn-ea"/>
              <a:cs typeface="+mn-cs"/>
            </a:endParaRPr>
          </a:p>
          <a:p>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ffectLst/>
                <a:latin typeface="+mn-lt"/>
                <a:ea typeface="+mn-ea"/>
                <a:cs typeface="+mn-cs"/>
              </a:rPr>
              <a:t>Let’s define some zones to make clarification of the </a:t>
            </a:r>
            <a:r>
              <a:rPr lang="en-US" sz="1200" kern="1200" dirty="0" err="1" smtClean="0">
                <a:solidFill>
                  <a:schemeClr val="tx1"/>
                </a:solidFill>
                <a:effectLst/>
                <a:latin typeface="+mn-lt"/>
                <a:ea typeface="+mn-ea"/>
                <a:cs typeface="+mn-cs"/>
              </a:rPr>
              <a:t>Shewhart</a:t>
            </a:r>
            <a:r>
              <a:rPr lang="en-US" sz="1200" kern="1200" dirty="0" smtClean="0">
                <a:solidFill>
                  <a:schemeClr val="tx1"/>
                </a:solidFill>
                <a:effectLst/>
                <a:latin typeface="+mn-lt"/>
                <a:ea typeface="+mn-ea"/>
                <a:cs typeface="+mn-cs"/>
              </a:rPr>
              <a:t> rules a little easier.  Zone A is the</a:t>
            </a:r>
            <a:r>
              <a:rPr lang="en-US" sz="1200" kern="1200" baseline="0" dirty="0" smtClean="0">
                <a:solidFill>
                  <a:schemeClr val="tx1"/>
                </a:solidFill>
                <a:effectLst/>
                <a:latin typeface="+mn-lt"/>
                <a:ea typeface="+mn-ea"/>
                <a:cs typeface="+mn-cs"/>
              </a:rPr>
              <a:t> mean plus or minus 3 sigma, Zone B is the mean plus or minus 2 sigma, and zone C is the mean plus or minus 1 sigma.</a:t>
            </a:r>
          </a:p>
          <a:p>
            <a:endParaRPr lang="en-US" sz="1200" kern="1200" baseline="0" dirty="0" smtClean="0">
              <a:solidFill>
                <a:schemeClr val="tx1"/>
              </a:solidFill>
              <a:effectLst/>
              <a:latin typeface="+mn-lt"/>
              <a:ea typeface="+mn-ea"/>
              <a:cs typeface="+mn-cs"/>
            </a:endParaRPr>
          </a:p>
          <a:p>
            <a:r>
              <a:rPr lang="en-US" sz="1200" kern="1200" baseline="0" dirty="0" smtClean="0">
                <a:solidFill>
                  <a:schemeClr val="tx1"/>
                </a:solidFill>
                <a:effectLst/>
                <a:latin typeface="+mn-lt"/>
                <a:ea typeface="+mn-ea"/>
                <a:cs typeface="+mn-cs"/>
              </a:rPr>
              <a:t>Ok Rule number 1 is when there is </a:t>
            </a:r>
            <a:r>
              <a:rPr lang="en-US" dirty="0" smtClean="0"/>
              <a:t>a single point that is not in any of the zones labeled A, B, and C. </a:t>
            </a:r>
          </a:p>
          <a:p>
            <a:r>
              <a:rPr lang="en-US" dirty="0" smtClean="0"/>
              <a:t>(See special, encircled point above.)  This would be a single point outside the </a:t>
            </a:r>
            <a:r>
              <a:rPr lang="en-US" i="1" dirty="0" smtClean="0"/>
              <a:t>μ±3σ</a:t>
            </a:r>
            <a:r>
              <a:rPr lang="en-US" dirty="0" smtClean="0"/>
              <a:t> zone.</a:t>
            </a:r>
          </a:p>
          <a:p>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18</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19</a:t>
            </a:fld>
            <a:endParaRPr 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20</a:t>
            </a:fld>
            <a:endParaRPr 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21</a:t>
            </a:fld>
            <a:endParaRPr 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22</a:t>
            </a:fld>
            <a:endParaRPr 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23</a:t>
            </a:fld>
            <a:endParaRPr 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fontAlgn="auto"/>
            <a:r>
              <a:rPr lang="en-US" sz="1200" kern="1200" dirty="0" smtClean="0">
                <a:solidFill>
                  <a:schemeClr val="tx1"/>
                </a:solidFill>
                <a:effectLst/>
                <a:latin typeface="+mn-lt"/>
                <a:ea typeface="+mn-ea"/>
                <a:cs typeface="+mn-cs"/>
              </a:rPr>
              <a:t>In the context of control charts, there are two types of errors: Type I error and Type II error.</a:t>
            </a:r>
          </a:p>
          <a:p>
            <a:pPr lvl="0" fontAlgn="auto"/>
            <a:r>
              <a:rPr lang="en-US" sz="1200" kern="1200" dirty="0" smtClean="0">
                <a:solidFill>
                  <a:schemeClr val="tx1"/>
                </a:solidFill>
                <a:effectLst/>
                <a:latin typeface="+mn-lt"/>
                <a:ea typeface="+mn-ea"/>
                <a:cs typeface="+mn-cs"/>
              </a:rPr>
              <a:t>Type I error occurs when the decision rules (e.g. </a:t>
            </a:r>
            <a:r>
              <a:rPr lang="en-US" sz="1200" kern="1200" dirty="0" err="1" smtClean="0">
                <a:solidFill>
                  <a:schemeClr val="tx1"/>
                </a:solidFill>
                <a:effectLst/>
                <a:latin typeface="+mn-lt"/>
                <a:ea typeface="+mn-ea"/>
                <a:cs typeface="+mn-cs"/>
              </a:rPr>
              <a:t>Shewhart</a:t>
            </a:r>
            <a:r>
              <a:rPr lang="en-US" sz="1200" kern="1200" dirty="0" smtClean="0">
                <a:solidFill>
                  <a:schemeClr val="tx1"/>
                </a:solidFill>
                <a:effectLst/>
                <a:latin typeface="+mn-lt"/>
                <a:ea typeface="+mn-ea"/>
                <a:cs typeface="+mn-cs"/>
              </a:rPr>
              <a:t> rules) lead you to decide that special cause variation is present when in fact it is </a:t>
            </a:r>
            <a:r>
              <a:rPr lang="en-US" sz="1200" i="1" kern="1200" dirty="0" smtClean="0">
                <a:solidFill>
                  <a:schemeClr val="tx1"/>
                </a:solidFill>
                <a:effectLst/>
                <a:latin typeface="+mn-lt"/>
                <a:ea typeface="+mn-ea"/>
                <a:cs typeface="+mn-cs"/>
              </a:rPr>
              <a:t>not </a:t>
            </a:r>
            <a:r>
              <a:rPr lang="en-US" sz="1200" kern="1200" dirty="0" smtClean="0">
                <a:solidFill>
                  <a:schemeClr val="tx1"/>
                </a:solidFill>
                <a:effectLst/>
                <a:latin typeface="+mn-lt"/>
                <a:ea typeface="+mn-ea"/>
                <a:cs typeface="+mn-cs"/>
              </a:rPr>
              <a:t>present. This would be a </a:t>
            </a:r>
            <a:r>
              <a:rPr lang="en-US" sz="1200" u="sng" kern="1200" dirty="0" smtClean="0">
                <a:solidFill>
                  <a:schemeClr val="tx1"/>
                </a:solidFill>
                <a:effectLst/>
                <a:latin typeface="+mn-lt"/>
                <a:ea typeface="+mn-ea"/>
                <a:cs typeface="+mn-cs"/>
              </a:rPr>
              <a:t>false alarm</a:t>
            </a:r>
            <a:r>
              <a:rPr lang="en-US" sz="1200" kern="1200" dirty="0" smtClean="0">
                <a:solidFill>
                  <a:schemeClr val="tx1"/>
                </a:solidFill>
                <a:effectLst/>
                <a:latin typeface="+mn-lt"/>
                <a:ea typeface="+mn-ea"/>
                <a:cs typeface="+mn-cs"/>
              </a:rPr>
              <a:t>.</a:t>
            </a:r>
          </a:p>
          <a:p>
            <a:pPr lvl="0" fontAlgn="auto"/>
            <a:r>
              <a:rPr lang="en-US" sz="1200" kern="1200" dirty="0" smtClean="0">
                <a:solidFill>
                  <a:schemeClr val="tx1"/>
                </a:solidFill>
                <a:effectLst/>
                <a:latin typeface="+mn-lt"/>
                <a:ea typeface="+mn-ea"/>
                <a:cs typeface="+mn-cs"/>
              </a:rPr>
              <a:t>Type II error occurs when the decision rules lead you </a:t>
            </a:r>
            <a:r>
              <a:rPr lang="en-US" sz="1200" i="1" kern="1200" dirty="0" smtClean="0">
                <a:solidFill>
                  <a:schemeClr val="tx1"/>
                </a:solidFill>
                <a:effectLst/>
                <a:latin typeface="+mn-lt"/>
                <a:ea typeface="+mn-ea"/>
                <a:cs typeface="+mn-cs"/>
              </a:rPr>
              <a:t>not</a:t>
            </a:r>
            <a:r>
              <a:rPr lang="en-US" sz="1200" kern="1200" dirty="0" smtClean="0">
                <a:solidFill>
                  <a:schemeClr val="tx1"/>
                </a:solidFill>
                <a:effectLst/>
                <a:latin typeface="+mn-lt"/>
                <a:ea typeface="+mn-ea"/>
                <a:cs typeface="+mn-cs"/>
              </a:rPr>
              <a:t> to decide that special cause variation is present when in fact it is present. This would be a </a:t>
            </a:r>
            <a:r>
              <a:rPr lang="en-US" sz="1200" u="sng" kern="1200" dirty="0" smtClean="0">
                <a:solidFill>
                  <a:schemeClr val="tx1"/>
                </a:solidFill>
                <a:effectLst/>
                <a:latin typeface="+mn-lt"/>
                <a:ea typeface="+mn-ea"/>
                <a:cs typeface="+mn-cs"/>
              </a:rPr>
              <a:t>miss</a:t>
            </a:r>
            <a:r>
              <a:rPr lang="en-US" sz="1200" kern="1200" dirty="0" smtClean="0">
                <a:solidFill>
                  <a:schemeClr val="tx1"/>
                </a:solidFill>
                <a:effectLst/>
                <a:latin typeface="+mn-lt"/>
                <a:ea typeface="+mn-ea"/>
                <a:cs typeface="+mn-cs"/>
              </a:rPr>
              <a:t>.</a:t>
            </a:r>
          </a:p>
          <a:p>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24</a:t>
            </a:fld>
            <a:endParaRPr 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fontAlgn="auto"/>
            <a:r>
              <a:rPr lang="en-US" sz="1200" kern="1200" dirty="0" smtClean="0">
                <a:solidFill>
                  <a:schemeClr val="tx1"/>
                </a:solidFill>
                <a:effectLst/>
                <a:latin typeface="+mn-lt"/>
                <a:ea typeface="+mn-ea"/>
                <a:cs typeface="+mn-cs"/>
              </a:rPr>
              <a:t>Let’s take our previous example of furnace temperatures and see if you can use the </a:t>
            </a:r>
            <a:r>
              <a:rPr lang="en-US" sz="1200" kern="1200" dirty="0" err="1" smtClean="0">
                <a:solidFill>
                  <a:schemeClr val="tx1"/>
                </a:solidFill>
                <a:effectLst/>
                <a:latin typeface="+mn-lt"/>
                <a:ea typeface="+mn-ea"/>
                <a:cs typeface="+mn-cs"/>
              </a:rPr>
              <a:t>Shewhart</a:t>
            </a:r>
            <a:r>
              <a:rPr lang="en-US" sz="1200" kern="1200" dirty="0" smtClean="0">
                <a:solidFill>
                  <a:schemeClr val="tx1"/>
                </a:solidFill>
                <a:effectLst/>
                <a:latin typeface="+mn-lt"/>
                <a:ea typeface="+mn-ea"/>
                <a:cs typeface="+mn-cs"/>
              </a:rPr>
              <a:t> rules to determine if the process is in control.  You have collected more data and plotted them on the SPC chart. </a:t>
            </a:r>
            <a:r>
              <a:rPr lang="en-US" sz="1200" i="1" kern="1200" dirty="0" smtClean="0">
                <a:solidFill>
                  <a:schemeClr val="tx1"/>
                </a:solidFill>
                <a:effectLst/>
                <a:latin typeface="+mn-lt"/>
                <a:ea typeface="+mn-ea"/>
                <a:cs typeface="+mn-cs"/>
              </a:rPr>
              <a:t>Keep in mind that each data point is the average of 3 random</a:t>
            </a:r>
            <a:r>
              <a:rPr lang="en-US" sz="1200" i="1" kern="1200" baseline="0" dirty="0" smtClean="0">
                <a:solidFill>
                  <a:schemeClr val="tx1"/>
                </a:solidFill>
                <a:effectLst/>
                <a:latin typeface="+mn-lt"/>
                <a:ea typeface="+mn-ea"/>
                <a:cs typeface="+mn-cs"/>
              </a:rPr>
              <a:t> temperature readings taken each hour of the process.</a:t>
            </a:r>
            <a:r>
              <a:rPr lang="en-US" sz="1200" i="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Is this process in control?  If not, which </a:t>
            </a:r>
            <a:r>
              <a:rPr lang="en-US" sz="1200" kern="1200" dirty="0" err="1" smtClean="0">
                <a:solidFill>
                  <a:schemeClr val="tx1"/>
                </a:solidFill>
                <a:effectLst/>
                <a:latin typeface="+mn-lt"/>
                <a:ea typeface="+mn-ea"/>
                <a:cs typeface="+mn-cs"/>
              </a:rPr>
              <a:t>Shewhart</a:t>
            </a:r>
            <a:r>
              <a:rPr lang="en-US" sz="1200" kern="1200" dirty="0" smtClean="0">
                <a:solidFill>
                  <a:schemeClr val="tx1"/>
                </a:solidFill>
                <a:effectLst/>
                <a:latin typeface="+mn-lt"/>
                <a:ea typeface="+mn-ea"/>
                <a:cs typeface="+mn-cs"/>
              </a:rPr>
              <a:t> rule did the data violate?</a:t>
            </a:r>
            <a:endParaRPr lang="en-US"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25</a:t>
            </a:fld>
            <a:endParaRPr 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If you said that the process was out of control, you were correct.  The fifteen data points were all in within </a:t>
            </a:r>
            <a:r>
              <a:rPr lang="en-US" sz="1200" i="1" kern="1200" dirty="0" smtClean="0">
                <a:solidFill>
                  <a:schemeClr val="tx1"/>
                </a:solidFill>
                <a:effectLst/>
                <a:latin typeface="+mn-lt"/>
                <a:ea typeface="+mn-ea"/>
                <a:cs typeface="+mn-cs"/>
              </a:rPr>
              <a:t>±1σ</a:t>
            </a:r>
            <a:r>
              <a:rPr lang="en-US" sz="1200" kern="1200" dirty="0" smtClean="0">
                <a:solidFill>
                  <a:schemeClr val="tx1"/>
                </a:solidFill>
                <a:effectLst/>
                <a:latin typeface="+mn-lt"/>
                <a:ea typeface="+mn-ea"/>
                <a:cs typeface="+mn-cs"/>
              </a:rPr>
              <a:t> from the centerline.  This is a violation of Rule 8.  </a:t>
            </a:r>
          </a:p>
          <a:p>
            <a:pPr fontAlgn="auto"/>
            <a:r>
              <a:rPr lang="en-US" sz="1200" i="1" kern="1200" dirty="0" smtClean="0">
                <a:solidFill>
                  <a:schemeClr val="tx1"/>
                </a:solidFill>
                <a:effectLst/>
                <a:latin typeface="+mn-lt"/>
                <a:ea typeface="+mn-ea"/>
                <a:cs typeface="+mn-cs"/>
              </a:rPr>
              <a:t>But the reality</a:t>
            </a:r>
            <a:r>
              <a:rPr lang="en-US" sz="1200" i="1" kern="1200" baseline="0" dirty="0" smtClean="0">
                <a:solidFill>
                  <a:schemeClr val="tx1"/>
                </a:solidFill>
                <a:effectLst/>
                <a:latin typeface="+mn-lt"/>
                <a:ea typeface="+mn-ea"/>
                <a:cs typeface="+mn-cs"/>
              </a:rPr>
              <a:t> of this particular process is that even though it is considered out of control, it is out of control in a good way.  It’s showing that over time, the variation of the equipment has actually reduced.  A problem solving team would probably be required for this one because they would need to determine what changed that caused a reduction in variation and since it is over a 15 hour period, it could be due to several factor and not just one.  </a:t>
            </a:r>
            <a:endParaRPr lang="en-US" sz="1200" i="1"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26</a:t>
            </a:fld>
            <a:endParaRPr 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There are many instances when your control chart may not produce an out of control (OOC) signal, but the process may be </a:t>
            </a:r>
            <a:r>
              <a:rPr lang="en-US" sz="1200" b="1" kern="1200" dirty="0" smtClean="0">
                <a:solidFill>
                  <a:schemeClr val="tx1"/>
                </a:solidFill>
                <a:effectLst/>
                <a:latin typeface="+mn-lt"/>
                <a:ea typeface="+mn-ea"/>
                <a:cs typeface="+mn-cs"/>
              </a:rPr>
              <a:t>shifting</a:t>
            </a:r>
            <a:r>
              <a:rPr lang="en-US" sz="1200" kern="1200" dirty="0" smtClean="0">
                <a:solidFill>
                  <a:schemeClr val="tx1"/>
                </a:solidFill>
                <a:effectLst/>
                <a:latin typeface="+mn-lt"/>
                <a:ea typeface="+mn-ea"/>
                <a:cs typeface="+mn-cs"/>
              </a:rPr>
              <a:t>, </a:t>
            </a:r>
            <a:r>
              <a:rPr lang="en-US" sz="1200" b="1" kern="1200" dirty="0" smtClean="0">
                <a:solidFill>
                  <a:schemeClr val="tx1"/>
                </a:solidFill>
                <a:effectLst/>
                <a:latin typeface="+mn-lt"/>
                <a:ea typeface="+mn-ea"/>
                <a:cs typeface="+mn-cs"/>
              </a:rPr>
              <a:t>trending</a:t>
            </a:r>
            <a:r>
              <a:rPr lang="en-US" sz="1200" kern="1200" dirty="0" smtClean="0">
                <a:solidFill>
                  <a:schemeClr val="tx1"/>
                </a:solidFill>
                <a:effectLst/>
                <a:latin typeface="+mn-lt"/>
                <a:ea typeface="+mn-ea"/>
                <a:cs typeface="+mn-cs"/>
              </a:rPr>
              <a:t> or </a:t>
            </a:r>
            <a:r>
              <a:rPr lang="en-US" sz="1200" b="1" kern="1200" dirty="0" smtClean="0">
                <a:solidFill>
                  <a:schemeClr val="tx1"/>
                </a:solidFill>
                <a:effectLst/>
                <a:latin typeface="+mn-lt"/>
                <a:ea typeface="+mn-ea"/>
                <a:cs typeface="+mn-cs"/>
              </a:rPr>
              <a:t>cycling</a:t>
            </a:r>
            <a:r>
              <a:rPr lang="en-US" sz="1200" kern="1200" dirty="0" smtClean="0">
                <a:solidFill>
                  <a:schemeClr val="tx1"/>
                </a:solidFill>
                <a:effectLst/>
                <a:latin typeface="+mn-lt"/>
                <a:ea typeface="+mn-ea"/>
                <a:cs typeface="+mn-cs"/>
              </a:rPr>
              <a:t> within the control limits.  It is important to be aware of these types of changes regardless of the rules you are using to declare your process out of control.  There are three different patterns that could indicate a change in the process. </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kern="1200" dirty="0" smtClean="0">
              <a:solidFill>
                <a:schemeClr val="tx1"/>
              </a:solidFill>
              <a:effectLst/>
              <a:latin typeface="+mn-lt"/>
              <a:ea typeface="+mn-ea"/>
              <a:cs typeface="+mn-cs"/>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The first of these is a shift, when the mean of the process actually shifts to a new value.</a:t>
            </a:r>
          </a:p>
          <a:p>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27</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28</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It is always important to keep an eye on the process and notice any changes that are out of the ordinary.  A shift in the mean, trending data, and data cycling in a repetitive manner are only a few examples of how data can indicate a process changing.  Remember, understanding process variability is a key to a quality product!</a:t>
            </a:r>
          </a:p>
          <a:p>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29</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ffectLst/>
                <a:latin typeface="+mn-lt"/>
                <a:ea typeface="+mn-ea"/>
                <a:cs typeface="+mn-cs"/>
              </a:rPr>
              <a:t>So what do you do when you’ve identified an</a:t>
            </a:r>
            <a:r>
              <a:rPr lang="en-US" sz="1200" kern="1200" baseline="0" dirty="0" smtClean="0">
                <a:solidFill>
                  <a:schemeClr val="tx1"/>
                </a:solidFill>
                <a:effectLst/>
                <a:latin typeface="+mn-lt"/>
                <a:ea typeface="+mn-ea"/>
                <a:cs typeface="+mn-cs"/>
              </a:rPr>
              <a:t> out of control process?  Now it is time to employ some problem solving techniques.  A specific problem solving strategy that is used in industry, specific to a SPC chart detecting a process out of control, is an Out of Control Action Plan or OCAP</a:t>
            </a:r>
            <a:endParaRPr lang="en-US" sz="1200" kern="1200" dirty="0" smtClean="0">
              <a:solidFill>
                <a:schemeClr val="tx1"/>
              </a:solidFill>
              <a:effectLst/>
              <a:latin typeface="+mn-lt"/>
              <a:ea typeface="+mn-ea"/>
              <a:cs typeface="+mn-cs"/>
            </a:endParaRPr>
          </a:p>
          <a:p>
            <a:endParaRPr lang="en-US" baseline="0" dirty="0" smtClean="0"/>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dirty="0" smtClean="0"/>
              <a:t>Looking at the situation you have on this slide - You are a technician in the photolithography aisle of a local MEMS fabrication facility.  After randomly testing several wafers from the last processing batch and plotting the data on a control chart, you identify an out-of-control situation with resist thickness.</a:t>
            </a:r>
          </a:p>
          <a:p>
            <a:endParaRPr lang="en-US" dirty="0" smtClean="0"/>
          </a:p>
          <a:p>
            <a:r>
              <a:rPr lang="en-US" dirty="0" smtClean="0"/>
              <a:t>Normally in an</a:t>
            </a:r>
            <a:r>
              <a:rPr lang="en-US" baseline="0" dirty="0" smtClean="0"/>
              <a:t> out-of control situation like this, the technician would first complete the  Out of Control Action  Plan (OCAP). Here is a short example of such a procedure.  In industry, it would be more extensive than this, but for the sake of the webinar, I’ve shortened it.  The control chart has identify that the resist thickness is out-of-control by having a resist measurement above the upper control limit.  The OCAP says to run a boat of test wafer, </a:t>
            </a:r>
            <a:r>
              <a:rPr lang="en-US" baseline="0" dirty="0" err="1" smtClean="0"/>
              <a:t>remeasure</a:t>
            </a:r>
            <a:r>
              <a:rPr lang="en-US" baseline="0" dirty="0" smtClean="0"/>
              <a:t> and plot.  If the resist thickness is no longer too thick, the release the machines for production and determine the cause of the out-of-control situation (because apparently it has corrected itself, but you don’t want a repeat).  (next slide)</a:t>
            </a:r>
          </a:p>
          <a:p>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fld id="{C3311456-05DC-4558-9296-21D949A545A1}" type="slidenum">
              <a:rPr lang="en-US" smtClean="0"/>
              <a:pPr/>
              <a:t>30</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baseline="0" dirty="0" smtClean="0"/>
          </a:p>
          <a:p>
            <a:r>
              <a:rPr lang="en-US" baseline="0" dirty="0" smtClean="0"/>
              <a:t>So what IF the test wafers do come out with resist thickness that is too thick?  At this point the technician would put down the machine and troubleshoot the problem using a systematic approach to problem-solving.  If you missed our last webinar, we went through this problem, using the six steps to problem-solving that you see here.  So if you want to know why the resist was too thick, check out the webinar on Problem-solving for Technicians.</a:t>
            </a:r>
          </a:p>
          <a:p>
            <a:endParaRPr lang="en-US" baseline="0" dirty="0" smtClean="0"/>
          </a:p>
        </p:txBody>
      </p:sp>
      <p:sp>
        <p:nvSpPr>
          <p:cNvPr id="4" name="Slide Number Placeholder 3"/>
          <p:cNvSpPr>
            <a:spLocks noGrp="1"/>
          </p:cNvSpPr>
          <p:nvPr>
            <p:ph type="sldNum" sz="quarter" idx="10"/>
          </p:nvPr>
        </p:nvSpPr>
        <p:spPr/>
        <p:txBody>
          <a:bodyPr/>
          <a:lstStyle/>
          <a:p>
            <a:fld id="{C3311456-05DC-4558-9296-21D949A545A1}" type="slidenum">
              <a:rPr lang="en-US" smtClean="0"/>
              <a:pPr/>
              <a:t>31</a:t>
            </a:fld>
            <a:endParaRPr 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baseline="0" dirty="0" smtClean="0"/>
              <a:t>This is an OCAP that is used could be used for monitoring the temperature of an oxidation furnace. Let’s go through it.</a:t>
            </a:r>
          </a:p>
          <a:p>
            <a:endParaRPr lang="en-US" baseline="0" dirty="0" smtClean="0"/>
          </a:p>
          <a:p>
            <a:endParaRPr lang="en-US" baseline="0" dirty="0" smtClean="0"/>
          </a:p>
        </p:txBody>
      </p:sp>
      <p:sp>
        <p:nvSpPr>
          <p:cNvPr id="4" name="Slide Number Placeholder 3"/>
          <p:cNvSpPr>
            <a:spLocks noGrp="1"/>
          </p:cNvSpPr>
          <p:nvPr>
            <p:ph type="sldNum" sz="quarter" idx="10"/>
          </p:nvPr>
        </p:nvSpPr>
        <p:spPr/>
        <p:txBody>
          <a:bodyPr/>
          <a:lstStyle/>
          <a:p>
            <a:fld id="{C3311456-05DC-4558-9296-21D949A545A1}" type="slidenum">
              <a:rPr lang="en-US" smtClean="0"/>
              <a:pPr/>
              <a:t>32</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US" sz="1200" kern="1200" dirty="0" smtClean="0">
                <a:solidFill>
                  <a:schemeClr val="tx1"/>
                </a:solidFill>
                <a:effectLst/>
                <a:latin typeface="+mn-lt"/>
                <a:ea typeface="+mn-ea"/>
                <a:cs typeface="+mn-cs"/>
              </a:rPr>
              <a:t>As we previously discussed, the control chart centerline (mean) and control limits (standard deviation) are derived from real-time process data. Specifications, however, are the boundaries at which a product is said to be acceptable or not acceptable, not defective or defective.  A process can be in statistical control but may be producing a product that is not within specifications. The opposite can also happen. A process may be statistically out of control, but producing products that are within specifications. It is the role of the process and product design teams to setup a process that is “in control” </a:t>
            </a:r>
            <a:r>
              <a:rPr lang="en-US" sz="1200" i="1" kern="1200" dirty="0" smtClean="0">
                <a:solidFill>
                  <a:schemeClr val="tx1"/>
                </a:solidFill>
                <a:effectLst/>
                <a:latin typeface="+mn-lt"/>
                <a:ea typeface="+mn-ea"/>
                <a:cs typeface="+mn-cs"/>
              </a:rPr>
              <a:t>and</a:t>
            </a:r>
            <a:r>
              <a:rPr lang="en-US" sz="1200" kern="1200" dirty="0" smtClean="0">
                <a:solidFill>
                  <a:schemeClr val="tx1"/>
                </a:solidFill>
                <a:effectLst/>
                <a:latin typeface="+mn-lt"/>
                <a:ea typeface="+mn-ea"/>
                <a:cs typeface="+mn-cs"/>
              </a:rPr>
              <a:t> producing a product “within specifications”.   Generally, it is the role of the manufacturing engineer and technician to keep the process “in control”</a:t>
            </a:r>
            <a:r>
              <a:rPr lang="en-US" sz="1200" kern="1200" baseline="0" dirty="0" smtClean="0">
                <a:solidFill>
                  <a:schemeClr val="tx1"/>
                </a:solidFill>
                <a:effectLst/>
                <a:latin typeface="+mn-lt"/>
                <a:ea typeface="+mn-ea"/>
                <a:cs typeface="+mn-cs"/>
              </a:rPr>
              <a:t> and the role of a process or quality assurance team to make sure that a controlled process is meeting specifications.</a:t>
            </a:r>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A process that has small enough variation to meet specifications consistently exhibits capability. Statistical process control has to do with process predictability.  Process capability has to do with consistency and meeting specifications. </a:t>
            </a:r>
          </a:p>
          <a:p>
            <a:endParaRPr lang="en-US"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Process Spec limits are</a:t>
            </a:r>
            <a:r>
              <a:rPr lang="en-US" sz="1200" kern="1200" baseline="0" dirty="0" smtClean="0">
                <a:solidFill>
                  <a:schemeClr val="tx1"/>
                </a:solidFill>
                <a:effectLst/>
                <a:latin typeface="+mn-lt"/>
                <a:ea typeface="+mn-ea"/>
                <a:cs typeface="+mn-cs"/>
              </a:rPr>
              <a:t> parameters that define acceptable performance for a process expressed as a target limit as well as an upper and lower limit.</a:t>
            </a:r>
          </a:p>
          <a:p>
            <a:endParaRPr lang="en-US" sz="1200" kern="1200" dirty="0" smtClean="0">
              <a:solidFill>
                <a:schemeClr val="tx1"/>
              </a:solidFill>
              <a:effectLst/>
              <a:latin typeface="+mn-lt"/>
              <a:ea typeface="+mn-ea"/>
              <a:cs typeface="+mn-cs"/>
            </a:endParaRPr>
          </a:p>
          <a:p>
            <a:pPr fontAlgn="auto"/>
            <a:r>
              <a:rPr lang="en-US" sz="1200" kern="1200" dirty="0" smtClean="0">
                <a:solidFill>
                  <a:schemeClr val="tx1"/>
                </a:solidFill>
                <a:effectLst/>
                <a:latin typeface="+mn-lt"/>
                <a:ea typeface="+mn-ea"/>
                <a:cs typeface="+mn-cs"/>
              </a:rPr>
              <a:t>As a general rule, specification limits are NOT put on a control chart! The reason is this is a tendency for people to put all of their attention only on how well the process is doing relative to specifications and to ignore the control limits. Purposes of the control chart are to detect special cause variation, which destroys process predictability, and to detect and prevent process problems before they occur. If all the emphasis is placed on the specification limits, there will be little attention to the chart, the control limits, and variation in processes. The "voice of the process" will be ignored</a:t>
            </a:r>
            <a:r>
              <a:rPr lang="en-US" sz="1200" kern="1200" baseline="0" dirty="0" smtClean="0">
                <a:solidFill>
                  <a:schemeClr val="tx1"/>
                </a:solidFill>
                <a:effectLst/>
                <a:latin typeface="+mn-lt"/>
                <a:ea typeface="+mn-ea"/>
                <a:cs typeface="+mn-cs"/>
              </a:rPr>
              <a:t> and before you know it, you have a process that has been tweaked to death and is so far out of control, that you have to shut it down!</a:t>
            </a:r>
            <a:endParaRPr lang="en-US" sz="1200" kern="1200" dirty="0" smtClean="0">
              <a:solidFill>
                <a:schemeClr val="tx1"/>
              </a:solidFill>
              <a:effectLst/>
              <a:latin typeface="+mn-lt"/>
              <a:ea typeface="+mn-ea"/>
              <a:cs typeface="+mn-cs"/>
            </a:endParaRPr>
          </a:p>
          <a:p>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33</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Let’s put your knowledge of SPC to work.  Here we</a:t>
            </a:r>
            <a:r>
              <a:rPr lang="en-US" baseline="0" dirty="0" smtClean="0"/>
              <a:t> have an oxidation furnace that is used to grow silicon dioxide on a silicon substrate.  For this example we are growing the sacrificial layer between the substrate and the first layer of polysilicon which will become the rotor.  One of the process parameters that we monitor is furnace temperature.  If the temperature becomes to high, then the final oxide thickness is too thick for a programmed amount of time.  If the temperature becomes too low, then the oxide thickness is too thin.  So a temperature consistent with the programmed temperature is important!</a:t>
            </a:r>
          </a:p>
          <a:p>
            <a:endParaRPr lang="en-US" baseline="0" dirty="0" smtClean="0"/>
          </a:p>
          <a:p>
            <a:r>
              <a:rPr lang="en-US" baseline="0" dirty="0" smtClean="0"/>
              <a:t>The specification calls for an Average Run Temperature – 1000 plus or minus 10 Degrees, but for process control, this really isn’t important unless our initial processes are out of spec.</a:t>
            </a:r>
          </a:p>
          <a:p>
            <a:endParaRPr lang="en-US" baseline="0" dirty="0" smtClean="0"/>
          </a:p>
          <a:p>
            <a:endParaRPr lang="en-US" baseline="0" dirty="0" smtClean="0"/>
          </a:p>
          <a:p>
            <a:endParaRPr lang="en-US" baseline="0" dirty="0" smtClean="0"/>
          </a:p>
          <a:p>
            <a:endParaRPr lang="en-US" baseline="0" dirty="0" smtClean="0"/>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C3311456-05DC-4558-9296-21D949A545A1}" type="slidenum">
              <a:rPr lang="en-US" smtClean="0"/>
              <a:pPr/>
              <a:t>34</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When the process is initially set up, data is collected</a:t>
            </a:r>
            <a:r>
              <a:rPr lang="en-US" baseline="0" dirty="0" smtClean="0"/>
              <a:t> that allows the engineering team to identify the natural variation of the furnace temperature.  After collecting 5 temperature means per process over 20 process runs, we end up with 100 data points or temperature means.  Now we can calculate the target or the X bar </a:t>
            </a:r>
            <a:r>
              <a:rPr lang="en-US" baseline="0" dirty="0" err="1" smtClean="0"/>
              <a:t>bar</a:t>
            </a:r>
            <a:r>
              <a:rPr lang="en-US" baseline="0" dirty="0" smtClean="0"/>
              <a:t>.  In the case of our furnace, the target is 1004 C.  Using this data, the standard deviation is calculated and found to be 3.77 C.  Using the normal distribution of plus and minus 1, 2, and 3 SD from the target, we can now design the control chart.  Our OCL becomes 1015 c and the LCL is 993 C.  </a:t>
            </a:r>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a:p>
            <a:endParaRPr lang="en-US" dirty="0" smtClean="0"/>
          </a:p>
        </p:txBody>
      </p:sp>
      <p:sp>
        <p:nvSpPr>
          <p:cNvPr id="4" name="Slide Number Placeholder 3"/>
          <p:cNvSpPr>
            <a:spLocks noGrp="1"/>
          </p:cNvSpPr>
          <p:nvPr>
            <p:ph type="sldNum" sz="quarter" idx="10"/>
          </p:nvPr>
        </p:nvSpPr>
        <p:spPr/>
        <p:txBody>
          <a:bodyPr/>
          <a:lstStyle/>
          <a:p>
            <a:fld id="{C3311456-05DC-4558-9296-21D949A545A1}" type="slidenum">
              <a:rPr lang="en-US" smtClean="0"/>
              <a:pPr/>
              <a:t>35</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For</a:t>
            </a:r>
            <a:r>
              <a:rPr lang="en-US" baseline="0" dirty="0" smtClean="0"/>
              <a:t> the particular company, these 4 rules have be determine to be the most effective rules for this process.  Applying all of the rules would be a nightmare!  Rule 1….Rule 5….</a:t>
            </a:r>
          </a:p>
          <a:p>
            <a:r>
              <a:rPr lang="en-US" baseline="0" dirty="0" smtClean="0"/>
              <a:t>Keeping these rules in mind, lets look at a chart.</a:t>
            </a:r>
            <a:endParaRPr lang="en-US" dirty="0"/>
          </a:p>
        </p:txBody>
      </p:sp>
      <p:sp>
        <p:nvSpPr>
          <p:cNvPr id="4" name="Slide Number Placeholder 3"/>
          <p:cNvSpPr>
            <a:spLocks noGrp="1"/>
          </p:cNvSpPr>
          <p:nvPr>
            <p:ph type="sldNum" sz="quarter" idx="10"/>
          </p:nvPr>
        </p:nvSpPr>
        <p:spPr/>
        <p:txBody>
          <a:bodyPr/>
          <a:lstStyle/>
          <a:p>
            <a:fld id="{C3311456-05DC-4558-9296-21D949A545A1}" type="slidenum">
              <a:rPr lang="en-US" smtClean="0"/>
              <a:pPr/>
              <a:t>36</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a:t>
            </a:r>
            <a:r>
              <a:rPr lang="en-US" baseline="0" dirty="0" smtClean="0"/>
              <a:t> average run temperature has been measured 8 different times during the process for 8 different runs. Do you see a problem with this process?  Do any of the </a:t>
            </a:r>
            <a:r>
              <a:rPr lang="en-US" baseline="0" dirty="0" err="1" smtClean="0"/>
              <a:t>Shewhart</a:t>
            </a:r>
            <a:r>
              <a:rPr lang="en-US" baseline="0" dirty="0" smtClean="0"/>
              <a:t> rules apply?  Actually, no.  </a:t>
            </a:r>
          </a:p>
          <a:p>
            <a:endParaRPr lang="en-US" baseline="0" dirty="0" smtClean="0"/>
          </a:p>
          <a:p>
            <a:r>
              <a:rPr lang="en-US" baseline="0" dirty="0" smtClean="0"/>
              <a:t>Now it is your turn to calculate and analyze the next point on the chart by finding the average run temperature for run 9.  Calculate the average temperature and write it into the chat box.  </a:t>
            </a:r>
            <a:endParaRPr lang="en-US" dirty="0"/>
          </a:p>
        </p:txBody>
      </p:sp>
      <p:sp>
        <p:nvSpPr>
          <p:cNvPr id="4" name="Slide Number Placeholder 3"/>
          <p:cNvSpPr>
            <a:spLocks noGrp="1"/>
          </p:cNvSpPr>
          <p:nvPr>
            <p:ph type="sldNum" sz="quarter" idx="10"/>
          </p:nvPr>
        </p:nvSpPr>
        <p:spPr/>
        <p:txBody>
          <a:bodyPr/>
          <a:lstStyle/>
          <a:p>
            <a:fld id="{C3311456-05DC-4558-9296-21D949A545A1}" type="slidenum">
              <a:rPr lang="en-US" smtClean="0"/>
              <a:pPr/>
              <a:t>37</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So here is our new data point– 990 C.</a:t>
            </a:r>
            <a:r>
              <a:rPr lang="en-US" baseline="0" dirty="0" smtClean="0"/>
              <a:t>  Is our process still in control?  If not, which of the rules apply?  </a:t>
            </a:r>
            <a:endParaRPr lang="en-US" dirty="0" smtClean="0"/>
          </a:p>
          <a:p>
            <a:endParaRPr lang="en-US" dirty="0" smtClean="0"/>
          </a:p>
          <a:p>
            <a:endParaRPr lang="en-US" dirty="0" smtClean="0"/>
          </a:p>
          <a:p>
            <a:r>
              <a:rPr lang="en-US" dirty="0" smtClean="0"/>
              <a:t>Now see if you can use the 4 rules that are to be tracked and determine if there is an</a:t>
            </a:r>
            <a:r>
              <a:rPr lang="en-US" baseline="0" dirty="0" smtClean="0"/>
              <a:t> out of control situation.</a:t>
            </a:r>
            <a:endParaRPr lang="en-US" dirty="0"/>
          </a:p>
        </p:txBody>
      </p:sp>
      <p:sp>
        <p:nvSpPr>
          <p:cNvPr id="4" name="Slide Number Placeholder 3"/>
          <p:cNvSpPr>
            <a:spLocks noGrp="1"/>
          </p:cNvSpPr>
          <p:nvPr>
            <p:ph type="sldNum" sz="quarter" idx="10"/>
          </p:nvPr>
        </p:nvSpPr>
        <p:spPr/>
        <p:txBody>
          <a:bodyPr/>
          <a:lstStyle/>
          <a:p>
            <a:fld id="{C3311456-05DC-4558-9296-21D949A545A1}" type="slidenum">
              <a:rPr lang="en-US" smtClean="0"/>
              <a:pPr/>
              <a:t>38</a:t>
            </a:fld>
            <a:endParaRPr 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And yes, that was an easy one, the ninth data point is outside the Lower control limit,</a:t>
            </a:r>
            <a:r>
              <a:rPr lang="en-US" baseline="0" dirty="0" smtClean="0"/>
              <a:t> so the process is out of control.</a:t>
            </a:r>
            <a:endParaRPr lang="en-US" dirty="0"/>
          </a:p>
        </p:txBody>
      </p:sp>
      <p:sp>
        <p:nvSpPr>
          <p:cNvPr id="4" name="Slide Number Placeholder 3"/>
          <p:cNvSpPr>
            <a:spLocks noGrp="1"/>
          </p:cNvSpPr>
          <p:nvPr>
            <p:ph type="sldNum" sz="quarter" idx="10"/>
          </p:nvPr>
        </p:nvSpPr>
        <p:spPr/>
        <p:txBody>
          <a:bodyPr/>
          <a:lstStyle/>
          <a:p>
            <a:fld id="{C3311456-05DC-4558-9296-21D949A545A1}" type="slidenum">
              <a:rPr lang="en-US" smtClean="0"/>
              <a:pPr/>
              <a:t>39</a:t>
            </a:fld>
            <a:endParaRPr 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Ok,</a:t>
            </a:r>
            <a:r>
              <a:rPr lang="en-US" baseline="0" dirty="0" smtClean="0"/>
              <a:t> here is another one, this time you do not have to do any math, you are given average run temperatures for 10 runs, now determine based upon our rules, if there is an out of control situation.</a:t>
            </a:r>
            <a:endParaRPr lang="en-US" dirty="0"/>
          </a:p>
        </p:txBody>
      </p:sp>
      <p:sp>
        <p:nvSpPr>
          <p:cNvPr id="4" name="Slide Number Placeholder 3"/>
          <p:cNvSpPr>
            <a:spLocks noGrp="1"/>
          </p:cNvSpPr>
          <p:nvPr>
            <p:ph type="sldNum" sz="quarter" idx="10"/>
          </p:nvPr>
        </p:nvSpPr>
        <p:spPr/>
        <p:txBody>
          <a:bodyPr/>
          <a:lstStyle/>
          <a:p>
            <a:fld id="{C3311456-05DC-4558-9296-21D949A545A1}" type="slidenum">
              <a:rPr lang="en-US" smtClean="0"/>
              <a:pPr/>
              <a:t>40</a:t>
            </a:fld>
            <a:endParaRPr 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If you said that it is rule 4, with 8 successive data</a:t>
            </a:r>
            <a:r>
              <a:rPr lang="en-US" baseline="0" dirty="0" smtClean="0"/>
              <a:t> points strictly above the target value, the you are correct!  This kind of problem could actually identify a mean shift in the furnace to where the temperature is consistently running hotter than the </a:t>
            </a:r>
            <a:r>
              <a:rPr lang="en-US" baseline="0" dirty="0" err="1" smtClean="0"/>
              <a:t>setpoint</a:t>
            </a:r>
            <a:r>
              <a:rPr lang="en-US" baseline="0" dirty="0" smtClean="0"/>
              <a:t>.  Definitely need to investigate that.</a:t>
            </a:r>
            <a:endParaRPr lang="en-US" dirty="0"/>
          </a:p>
        </p:txBody>
      </p:sp>
      <p:sp>
        <p:nvSpPr>
          <p:cNvPr id="4" name="Slide Number Placeholder 3"/>
          <p:cNvSpPr>
            <a:spLocks noGrp="1"/>
          </p:cNvSpPr>
          <p:nvPr>
            <p:ph type="sldNum" sz="quarter" idx="10"/>
          </p:nvPr>
        </p:nvSpPr>
        <p:spPr/>
        <p:txBody>
          <a:bodyPr/>
          <a:lstStyle/>
          <a:p>
            <a:fld id="{C3311456-05DC-4558-9296-21D949A545A1}" type="slidenum">
              <a:rPr lang="en-US" smtClean="0"/>
              <a:pPr/>
              <a:t>41</a:t>
            </a:fld>
            <a:endParaRPr 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Let’s try this one more time.  What do you see?  </a:t>
            </a:r>
            <a:endParaRPr lang="en-US" dirty="0"/>
          </a:p>
        </p:txBody>
      </p:sp>
      <p:sp>
        <p:nvSpPr>
          <p:cNvPr id="4" name="Slide Number Placeholder 3"/>
          <p:cNvSpPr>
            <a:spLocks noGrp="1"/>
          </p:cNvSpPr>
          <p:nvPr>
            <p:ph type="sldNum" sz="quarter" idx="10"/>
          </p:nvPr>
        </p:nvSpPr>
        <p:spPr/>
        <p:txBody>
          <a:bodyPr/>
          <a:lstStyle/>
          <a:p>
            <a:fld id="{C3311456-05DC-4558-9296-21D949A545A1}" type="slidenum">
              <a:rPr lang="en-US" smtClean="0"/>
              <a:pPr/>
              <a:t>42</a:t>
            </a:fld>
            <a:endParaRPr lang="en-US"/>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Well, this time, there is no out</a:t>
            </a:r>
            <a:r>
              <a:rPr lang="en-US" baseline="0" dirty="0" smtClean="0"/>
              <a:t> of control situation, all looks well!  It looks like the process is going to violate rule 5, but the last data point put the process back on track. So as you can see, if the operators and technicians use these control charts on a regular basis, OOC situations can be caught immediately!  And there is no guessing game! The process is either in control or out of control – period!</a:t>
            </a:r>
            <a:endParaRPr lang="en-US" dirty="0"/>
          </a:p>
        </p:txBody>
      </p:sp>
      <p:sp>
        <p:nvSpPr>
          <p:cNvPr id="4" name="Slide Number Placeholder 3"/>
          <p:cNvSpPr>
            <a:spLocks noGrp="1"/>
          </p:cNvSpPr>
          <p:nvPr>
            <p:ph type="sldNum" sz="quarter" idx="10"/>
          </p:nvPr>
        </p:nvSpPr>
        <p:spPr/>
        <p:txBody>
          <a:bodyPr/>
          <a:lstStyle/>
          <a:p>
            <a:fld id="{C3311456-05DC-4558-9296-21D949A545A1}" type="slidenum">
              <a:rPr lang="en-US" smtClean="0"/>
              <a:pPr/>
              <a:t>43</a:t>
            </a:fld>
            <a:endParaRPr lang="en-US"/>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We’ve talked a lot about x bar</a:t>
            </a:r>
            <a:r>
              <a:rPr lang="en-US" baseline="0" dirty="0" smtClean="0"/>
              <a:t> charts, but t</a:t>
            </a:r>
            <a:r>
              <a:rPr lang="en-US" dirty="0" smtClean="0"/>
              <a:t>here</a:t>
            </a:r>
            <a:r>
              <a:rPr lang="en-US" baseline="0" dirty="0" smtClean="0"/>
              <a:t> are many other types of charts, used for different purposes that you should be familiar with.  The </a:t>
            </a:r>
            <a:r>
              <a:rPr lang="en-US" baseline="0" dirty="0" err="1" smtClean="0"/>
              <a:t>Xbar</a:t>
            </a:r>
            <a:r>
              <a:rPr lang="en-US" baseline="0" dirty="0" smtClean="0"/>
              <a:t> and the R chart are commonly used together, as are the </a:t>
            </a:r>
            <a:r>
              <a:rPr lang="en-US" baseline="0" dirty="0" err="1" smtClean="0"/>
              <a:t>Xbar</a:t>
            </a:r>
            <a:r>
              <a:rPr lang="en-US" baseline="0" dirty="0" smtClean="0"/>
              <a:t> and the s chart. </a:t>
            </a:r>
          </a:p>
          <a:p>
            <a:endParaRPr lang="en-US" baseline="0" dirty="0" smtClean="0"/>
          </a:p>
          <a:p>
            <a:r>
              <a:rPr lang="en-US" baseline="0" dirty="0" smtClean="0"/>
              <a:t>When charting attribute or discrete data, the p-chart and the </a:t>
            </a:r>
            <a:r>
              <a:rPr lang="en-US" baseline="0" dirty="0" err="1" smtClean="0"/>
              <a:t>np</a:t>
            </a:r>
            <a:r>
              <a:rPr lang="en-US" baseline="0" dirty="0" smtClean="0"/>
              <a:t> chart are commonly used along with the </a:t>
            </a:r>
            <a:r>
              <a:rPr lang="en-US" baseline="0" dirty="0" err="1" smtClean="0"/>
              <a:t>the</a:t>
            </a:r>
            <a:r>
              <a:rPr lang="en-US" baseline="0" dirty="0" smtClean="0"/>
              <a:t> U chart and C chart.</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The </a:t>
            </a:r>
            <a:r>
              <a:rPr lang="en-US" sz="1200" b="0" kern="1200" dirty="0" smtClean="0">
                <a:solidFill>
                  <a:schemeClr val="tx1"/>
                </a:solidFill>
                <a:latin typeface="+mn-lt"/>
                <a:ea typeface="+mn-ea"/>
                <a:cs typeface="+mn-cs"/>
              </a:rPr>
              <a:t>Individuals Chart plots each measurement (sometimes called an observation) as a separate data point.</a:t>
            </a:r>
          </a:p>
          <a:p>
            <a:endParaRPr lang="en-US" sz="1200" kern="1200" dirty="0" smtClean="0">
              <a:solidFill>
                <a:schemeClr val="tx1"/>
              </a:solidFill>
              <a:latin typeface="+mn-lt"/>
              <a:ea typeface="+mn-ea"/>
              <a:cs typeface="+mn-cs"/>
            </a:endParaRPr>
          </a:p>
          <a:p>
            <a:r>
              <a:rPr lang="en-US" sz="1200" kern="1200" dirty="0" smtClean="0">
                <a:solidFill>
                  <a:schemeClr val="tx1"/>
                </a:solidFill>
                <a:latin typeface="+mn-lt"/>
                <a:ea typeface="+mn-ea"/>
                <a:cs typeface="+mn-cs"/>
              </a:rPr>
              <a:t>The EWMA is one method that is commonly used for detecting smaller shifts quickly, usually less than or equal to 1.5 standard deviations. The process mean is not necessarily a constant.</a:t>
            </a:r>
            <a:endParaRPr lang="en-US" dirty="0"/>
          </a:p>
        </p:txBody>
      </p:sp>
      <p:sp>
        <p:nvSpPr>
          <p:cNvPr id="4" name="Slide Number Placeholder 3"/>
          <p:cNvSpPr>
            <a:spLocks noGrp="1"/>
          </p:cNvSpPr>
          <p:nvPr>
            <p:ph type="sldNum" sz="quarter" idx="10"/>
          </p:nvPr>
        </p:nvSpPr>
        <p:spPr/>
        <p:txBody>
          <a:bodyPr/>
          <a:lstStyle/>
          <a:p>
            <a:fld id="{C3311456-05DC-4558-9296-21D949A545A1}" type="slidenum">
              <a:rPr lang="en-US" smtClean="0"/>
              <a:pPr/>
              <a:t>44</a:t>
            </a:fld>
            <a:endParaRPr lang="en-US"/>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sz="1200" kern="1200" dirty="0" smtClean="0">
                <a:solidFill>
                  <a:schemeClr val="tx1"/>
                </a:solidFill>
                <a:effectLst/>
                <a:latin typeface="+mn-lt"/>
                <a:ea typeface="+mn-ea"/>
                <a:cs typeface="+mn-cs"/>
              </a:rPr>
              <a:t>Here</a:t>
            </a:r>
            <a:r>
              <a:rPr lang="en-US" sz="1200" kern="1200" baseline="0" dirty="0" smtClean="0">
                <a:solidFill>
                  <a:schemeClr val="tx1"/>
                </a:solidFill>
                <a:effectLst/>
                <a:latin typeface="+mn-lt"/>
                <a:ea typeface="+mn-ea"/>
                <a:cs typeface="+mn-cs"/>
              </a:rPr>
              <a:t> is an example of how the R chart and the </a:t>
            </a:r>
            <a:r>
              <a:rPr lang="en-US" sz="1200" kern="1200" baseline="0" dirty="0" err="1" smtClean="0">
                <a:solidFill>
                  <a:schemeClr val="tx1"/>
                </a:solidFill>
                <a:effectLst/>
                <a:latin typeface="+mn-lt"/>
                <a:ea typeface="+mn-ea"/>
                <a:cs typeface="+mn-cs"/>
              </a:rPr>
              <a:t>Xbar</a:t>
            </a:r>
            <a:r>
              <a:rPr lang="en-US" sz="1200" kern="1200" baseline="0" dirty="0" smtClean="0">
                <a:solidFill>
                  <a:schemeClr val="tx1"/>
                </a:solidFill>
                <a:effectLst/>
                <a:latin typeface="+mn-lt"/>
                <a:ea typeface="+mn-ea"/>
                <a:cs typeface="+mn-cs"/>
              </a:rPr>
              <a:t> charts are used together to analyze a process.  Notice that the range variability can be out-of-control while the mean of the measurements is in control.  Data points 6 and 15 show an out-of-control range, but an in-control-mean.  Whereas data point 22 shows an out-of-control mean and in-control range.  Differences such as this help us to better analyze the cause of such problems, because we have even more data. An in-control-range, but out-of-control mean, could indicate a shift in the process mean, where as an OOC range and an in control mean could mean an increase in variability.  Whether one or both of these charts is used depends on the product and the process.  </a:t>
            </a:r>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45</a:t>
            </a:fld>
            <a:endParaRPr lang="en-US"/>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r>
              <a:rPr lang="en-US" sz="1200" kern="1200" dirty="0" smtClean="0">
                <a:solidFill>
                  <a:schemeClr val="tx1"/>
                </a:solidFill>
                <a:effectLst/>
                <a:latin typeface="+mn-lt"/>
                <a:ea typeface="+mn-ea"/>
                <a:cs typeface="+mn-cs"/>
              </a:rPr>
              <a:t>Let’s review.</a:t>
            </a:r>
          </a:p>
          <a:p>
            <a:r>
              <a:rPr lang="en-US" sz="1200" kern="1200" dirty="0" smtClean="0">
                <a:solidFill>
                  <a:schemeClr val="tx1"/>
                </a:solidFill>
                <a:effectLst/>
                <a:latin typeface="+mn-lt"/>
                <a:ea typeface="+mn-ea"/>
                <a:cs typeface="+mn-cs"/>
              </a:rPr>
              <a:t>Statistical Process Control (SPC) is a scientific method that can provide much information about a process and how specific process parameters are varying with time.  In order to produce a quality product, the amount of variation should be understood and controlled.  SPC is a common set of tools used in industry to help manage this variation.  Control charts help to identify variation and identify process issues before they begin to affect the product. </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All processes have </a:t>
            </a:r>
            <a:r>
              <a:rPr lang="en-US" sz="1200" i="1" kern="1200" dirty="0" smtClean="0">
                <a:solidFill>
                  <a:schemeClr val="tx1"/>
                </a:solidFill>
                <a:effectLst/>
                <a:latin typeface="+mn-lt"/>
                <a:ea typeface="+mn-ea"/>
                <a:cs typeface="+mn-cs"/>
              </a:rPr>
              <a:t>common cause or inherent</a:t>
            </a:r>
            <a:r>
              <a:rPr lang="en-US" sz="1200" kern="1200" dirty="0" smtClean="0">
                <a:solidFill>
                  <a:schemeClr val="tx1"/>
                </a:solidFill>
                <a:effectLst/>
                <a:latin typeface="+mn-lt"/>
                <a:ea typeface="+mn-ea"/>
                <a:cs typeface="+mn-cs"/>
              </a:rPr>
              <a:t> variation.  Most processes also experience some </a:t>
            </a:r>
            <a:r>
              <a:rPr lang="en-US" sz="1200" i="1" kern="1200" dirty="0" smtClean="0">
                <a:solidFill>
                  <a:schemeClr val="tx1"/>
                </a:solidFill>
                <a:effectLst/>
                <a:latin typeface="+mn-lt"/>
                <a:ea typeface="+mn-ea"/>
                <a:cs typeface="+mn-cs"/>
              </a:rPr>
              <a:t>special cause</a:t>
            </a:r>
            <a:r>
              <a:rPr lang="en-US" sz="1200" kern="1200" dirty="0" smtClean="0">
                <a:solidFill>
                  <a:schemeClr val="tx1"/>
                </a:solidFill>
                <a:effectLst/>
                <a:latin typeface="+mn-lt"/>
                <a:ea typeface="+mn-ea"/>
                <a:cs typeface="+mn-cs"/>
              </a:rPr>
              <a:t> variation.  In order to maintain a quality product, it is important to be able to identify special cause variation in order to reduce or eliminate it.  Statistical Process Control (SPC) can help to identify and monitor all types of variation.  </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Understanding the basic mathematical concepts involved with SPC is important in developing and utilizing these tools correctly.  Some basic statistical concepts that you should be familiar with are </a:t>
            </a:r>
            <a:r>
              <a:rPr lang="en-US" sz="1200" i="1" kern="1200" dirty="0" smtClean="0">
                <a:solidFill>
                  <a:schemeClr val="tx1"/>
                </a:solidFill>
                <a:effectLst/>
                <a:latin typeface="+mn-lt"/>
                <a:ea typeface="+mn-ea"/>
                <a:cs typeface="+mn-cs"/>
              </a:rPr>
              <a:t>sample median, sample mean, sample range</a:t>
            </a:r>
            <a:r>
              <a:rPr lang="en-US" sz="1200" kern="1200" dirty="0" smtClean="0">
                <a:solidFill>
                  <a:schemeClr val="tx1"/>
                </a:solidFill>
                <a:effectLst/>
                <a:latin typeface="+mn-lt"/>
                <a:ea typeface="+mn-ea"/>
                <a:cs typeface="+mn-cs"/>
              </a:rPr>
              <a:t>, </a:t>
            </a:r>
            <a:r>
              <a:rPr lang="en-US" sz="1200" i="1" kern="1200" dirty="0" smtClean="0">
                <a:solidFill>
                  <a:schemeClr val="tx1"/>
                </a:solidFill>
                <a:effectLst/>
                <a:latin typeface="+mn-lt"/>
                <a:ea typeface="+mn-ea"/>
                <a:cs typeface="+mn-cs"/>
              </a:rPr>
              <a:t>sample variance</a:t>
            </a:r>
            <a:r>
              <a:rPr lang="en-US" sz="1200" kern="1200" dirty="0" smtClean="0">
                <a:solidFill>
                  <a:schemeClr val="tx1"/>
                </a:solidFill>
                <a:effectLst/>
                <a:latin typeface="+mn-lt"/>
                <a:ea typeface="+mn-ea"/>
                <a:cs typeface="+mn-cs"/>
              </a:rPr>
              <a:t>, and the square root of the sample variance, the </a:t>
            </a:r>
            <a:r>
              <a:rPr lang="en-US" sz="1200" i="1" kern="1200" dirty="0" smtClean="0">
                <a:solidFill>
                  <a:schemeClr val="tx1"/>
                </a:solidFill>
                <a:effectLst/>
                <a:latin typeface="+mn-lt"/>
                <a:ea typeface="+mn-ea"/>
                <a:cs typeface="+mn-cs"/>
              </a:rPr>
              <a:t>sample standard deviation</a:t>
            </a:r>
            <a:r>
              <a:rPr lang="en-US" sz="1200" kern="1200" dirty="0" smtClean="0">
                <a:solidFill>
                  <a:schemeClr val="tx1"/>
                </a:solidFill>
                <a:effectLst/>
                <a:latin typeface="+mn-lt"/>
                <a:ea typeface="+mn-ea"/>
                <a:cs typeface="+mn-cs"/>
              </a:rPr>
              <a:t>.  Using these basic calculations will assist you in creating a SPC chart to monitor process variation.</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Most process data that is monitored in industry follows a normal distribution.  With this assumption, it is easy to employ a basic </a:t>
            </a:r>
            <a:r>
              <a:rPr lang="en-US" sz="1200" i="1" kern="1200" dirty="0" smtClean="0">
                <a:solidFill>
                  <a:schemeClr val="tx1"/>
                </a:solidFill>
                <a:effectLst/>
                <a:latin typeface="+mn-lt"/>
                <a:ea typeface="+mn-ea"/>
                <a:cs typeface="+mn-cs"/>
              </a:rPr>
              <a:t>X bar-chart</a:t>
            </a:r>
            <a:r>
              <a:rPr lang="en-US" sz="1200" kern="1200" dirty="0" smtClean="0">
                <a:solidFill>
                  <a:schemeClr val="tx1"/>
                </a:solidFill>
                <a:effectLst/>
                <a:latin typeface="+mn-lt"/>
                <a:ea typeface="+mn-ea"/>
                <a:cs typeface="+mn-cs"/>
              </a:rPr>
              <a:t>.  With knowledge of basic statistical concepts, such as mean, variance, and standard deviation, it is easy to create a SPC chart with upper and lower control limits with which to monitor a specific variable or attribute of a process and the variation of the variable or attribute.  You can then use </a:t>
            </a:r>
            <a:r>
              <a:rPr lang="en-US" sz="1200" kern="1200" dirty="0" err="1" smtClean="0">
                <a:solidFill>
                  <a:schemeClr val="tx1"/>
                </a:solidFill>
                <a:effectLst/>
                <a:latin typeface="+mn-lt"/>
                <a:ea typeface="+mn-ea"/>
                <a:cs typeface="+mn-cs"/>
              </a:rPr>
              <a:t>Shewhart</a:t>
            </a:r>
            <a:r>
              <a:rPr lang="en-US" sz="1200" kern="1200" dirty="0" smtClean="0">
                <a:solidFill>
                  <a:schemeClr val="tx1"/>
                </a:solidFill>
                <a:effectLst/>
                <a:latin typeface="+mn-lt"/>
                <a:ea typeface="+mn-ea"/>
                <a:cs typeface="+mn-cs"/>
              </a:rPr>
              <a:t> rules, which are standard, rules used in industry to help with the identification process.  </a:t>
            </a:r>
          </a:p>
          <a:p>
            <a:r>
              <a:rPr lang="en-US" sz="1200" kern="1200" dirty="0" smtClean="0">
                <a:solidFill>
                  <a:schemeClr val="tx1"/>
                </a:solidFill>
                <a:effectLst/>
                <a:latin typeface="+mn-lt"/>
                <a:ea typeface="+mn-ea"/>
                <a:cs typeface="+mn-cs"/>
              </a:rPr>
              <a:t> </a:t>
            </a:r>
          </a:p>
          <a:p>
            <a:r>
              <a:rPr lang="en-US" sz="1200" kern="1200" dirty="0" smtClean="0">
                <a:solidFill>
                  <a:schemeClr val="tx1"/>
                </a:solidFill>
                <a:effectLst/>
                <a:latin typeface="+mn-lt"/>
                <a:ea typeface="+mn-ea"/>
                <a:cs typeface="+mn-cs"/>
              </a:rPr>
              <a:t>Statistical Process Control is meant to be used as a tool. It should be used in conjunction with the knowledge and expertise of the technicians and engineers who run a process.  The SPC chart can provide valuable information, and when used along with problem solving strategies, it can help to establish and maintain a quality product.</a:t>
            </a:r>
          </a:p>
          <a:p>
            <a:endParaRPr lang="en-US" sz="120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C3311456-05DC-4558-9296-21D949A545A1}" type="slidenum">
              <a:rPr lang="en-US" smtClean="0"/>
              <a:pPr/>
              <a:t>46</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DE65495-A78D-4DAA-9060-78D41BA526F1}" type="datetimeFigureOut">
              <a:rPr lang="en-US" smtClean="0"/>
              <a:pPr/>
              <a:t>11/17/17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A3F60-F03F-4ED1-9C9C-43BC8F97A00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DE65495-A78D-4DAA-9060-78D41BA526F1}" type="datetimeFigureOut">
              <a:rPr lang="en-US" smtClean="0"/>
              <a:pPr/>
              <a:t>11/17/17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A3F60-F03F-4ED1-9C9C-43BC8F97A00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DE65495-A78D-4DAA-9060-78D41BA526F1}" type="datetimeFigureOut">
              <a:rPr lang="en-US" smtClean="0"/>
              <a:pPr/>
              <a:t>11/17/17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A3F60-F03F-4ED1-9C9C-43BC8F97A00D}" type="slidenum">
              <a:rPr lang="en-US" smtClean="0"/>
              <a:pPr/>
              <a:t>‹#›</a:t>
            </a:fld>
            <a:endParaRPr lang="en-US"/>
          </a:p>
        </p:txBody>
      </p:sp>
      <p:sp>
        <p:nvSpPr>
          <p:cNvPr id="7" name="Slide Number Placeholder 28"/>
          <p:cNvSpPr txBox="1">
            <a:spLocks/>
          </p:cNvSpPr>
          <p:nvPr userDrawn="1"/>
        </p:nvSpPr>
        <p:spPr>
          <a:xfrm>
            <a:off x="600075" y="6248400"/>
            <a:ext cx="8191500" cy="381000"/>
          </a:xfrm>
          <a:prstGeom prst="rect">
            <a:avLst/>
          </a:prstGeom>
        </p:spPr>
        <p:txBody>
          <a:bodyPr vert="horz" anchor="ctr" anchorCtr="0">
            <a:normAutofit/>
          </a:bodyPr>
          <a:lstStyle>
            <a:lvl1pPr>
              <a:defRPr>
                <a:solidFill>
                  <a:schemeClr val="tx2"/>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aseline="0" dirty="0" smtClean="0"/>
              <a:t>							                                 </a:t>
            </a:r>
            <a:fld id="{D78F8377-172F-47A4-85FF-D8562118AE8C}" type="slidenum">
              <a:rPr kumimoji="0" lang="en-US" sz="1400" b="1" i="0" u="none" strike="noStrike" kern="1200" cap="none" spc="0" normalizeH="0" baseline="0" noProof="0" smtClean="0">
                <a:ln>
                  <a:noFill/>
                </a:ln>
                <a:solidFill>
                  <a:schemeClr val="tx2"/>
                </a:solidFill>
                <a:effectLst/>
                <a:uLnTx/>
                <a:uFillTx/>
                <a:latin typeface="+mn-l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1400" b="1" i="0" u="none" strike="noStrike" kern="1200" cap="none" spc="0" normalizeH="0" baseline="0" noProof="0" dirty="0">
              <a:ln>
                <a:noFill/>
              </a:ln>
              <a:solidFill>
                <a:schemeClr val="tx2"/>
              </a:solidFill>
              <a:effectLst/>
              <a:uLnTx/>
              <a:uFillTx/>
              <a:latin typeface="+mn-lt"/>
              <a:ea typeface="+mn-ea"/>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DE65495-A78D-4DAA-9060-78D41BA526F1}" type="datetimeFigureOut">
              <a:rPr lang="en-US" smtClean="0"/>
              <a:pPr/>
              <a:t>11/17/17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2A3F60-F03F-4ED1-9C9C-43BC8F97A00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DE65495-A78D-4DAA-9060-78D41BA526F1}" type="datetimeFigureOut">
              <a:rPr lang="en-US" smtClean="0"/>
              <a:pPr/>
              <a:t>11/17/17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C2A3F60-F03F-4ED1-9C9C-43BC8F97A00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DE65495-A78D-4DAA-9060-78D41BA526F1}" type="datetimeFigureOut">
              <a:rPr lang="en-US" smtClean="0"/>
              <a:pPr/>
              <a:t>11/17/17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C2A3F60-F03F-4ED1-9C9C-43BC8F97A00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E65495-A78D-4DAA-9060-78D41BA526F1}" type="datetimeFigureOut">
              <a:rPr lang="en-US" smtClean="0"/>
              <a:pPr/>
              <a:t>11/17/17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C2A3F60-F03F-4ED1-9C9C-43BC8F97A00D}" type="slidenum">
              <a:rPr lang="en-US" smtClean="0"/>
              <a:pPr/>
              <a:t>‹#›</a:t>
            </a:fld>
            <a:endParaRPr lang="en-US"/>
          </a:p>
        </p:txBody>
      </p:sp>
      <p:sp>
        <p:nvSpPr>
          <p:cNvPr id="5" name="Slide Number Placeholder 28"/>
          <p:cNvSpPr txBox="1">
            <a:spLocks/>
          </p:cNvSpPr>
          <p:nvPr userDrawn="1"/>
        </p:nvSpPr>
        <p:spPr>
          <a:xfrm>
            <a:off x="600075" y="6248400"/>
            <a:ext cx="8191500" cy="381000"/>
          </a:xfrm>
          <a:prstGeom prst="rect">
            <a:avLst/>
          </a:prstGeom>
        </p:spPr>
        <p:txBody>
          <a:bodyPr vert="horz" anchor="ctr" anchorCtr="0">
            <a:normAutofit/>
          </a:bodyPr>
          <a:lstStyle>
            <a:lvl1pPr>
              <a:defRPr>
                <a:solidFill>
                  <a:schemeClr val="tx2"/>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aseline="0" dirty="0" smtClean="0"/>
              <a:t>							                                 </a:t>
            </a:r>
            <a:fld id="{D78F8377-172F-47A4-85FF-D8562118AE8C}" type="slidenum">
              <a:rPr kumimoji="0" lang="en-US" sz="1400" b="1" i="0" u="none" strike="noStrike" kern="1200" cap="none" spc="0" normalizeH="0" baseline="0" noProof="0" smtClean="0">
                <a:ln>
                  <a:noFill/>
                </a:ln>
                <a:solidFill>
                  <a:schemeClr val="tx2"/>
                </a:solidFill>
                <a:effectLst/>
                <a:uLnTx/>
                <a:uFillTx/>
                <a:latin typeface="+mn-l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1400" b="1" i="0" u="none" strike="noStrike" kern="1200" cap="none" spc="0" normalizeH="0" baseline="0" noProof="0" dirty="0">
              <a:ln>
                <a:noFill/>
              </a:ln>
              <a:solidFill>
                <a:schemeClr val="tx2"/>
              </a:solidFill>
              <a:effectLst/>
              <a:uLnTx/>
              <a:uFillTx/>
              <a:latin typeface="+mn-lt"/>
              <a:ea typeface="+mn-ea"/>
              <a:cs typeface="+mn-cs"/>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E65495-A78D-4DAA-9060-78D41BA526F1}" type="datetimeFigureOut">
              <a:rPr lang="en-US" smtClean="0"/>
              <a:pPr/>
              <a:t>11/17/17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2A3F60-F03F-4ED1-9C9C-43BC8F97A00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DE65495-A78D-4DAA-9060-78D41BA526F1}" type="datetimeFigureOut">
              <a:rPr lang="en-US" smtClean="0"/>
              <a:pPr/>
              <a:t>11/17/17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C2A3F60-F03F-4ED1-9C9C-43BC8F97A00D}" type="slidenum">
              <a:rPr lang="en-US" smtClean="0"/>
              <a:pPr/>
              <a:t>‹#›</a:t>
            </a:fld>
            <a:endParaRPr lang="en-US"/>
          </a:p>
        </p:txBody>
      </p:sp>
      <p:sp>
        <p:nvSpPr>
          <p:cNvPr id="8" name="Slide Number Placeholder 28"/>
          <p:cNvSpPr txBox="1">
            <a:spLocks/>
          </p:cNvSpPr>
          <p:nvPr userDrawn="1"/>
        </p:nvSpPr>
        <p:spPr>
          <a:xfrm>
            <a:off x="600075" y="6248400"/>
            <a:ext cx="8191500" cy="381000"/>
          </a:xfrm>
          <a:prstGeom prst="rect">
            <a:avLst/>
          </a:prstGeom>
        </p:spPr>
        <p:txBody>
          <a:bodyPr vert="horz" anchor="ctr" anchorCtr="0">
            <a:normAutofit/>
          </a:bodyPr>
          <a:lstStyle>
            <a:lvl1pPr>
              <a:defRPr>
                <a:solidFill>
                  <a:schemeClr val="tx2"/>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aseline="0" dirty="0" smtClean="0"/>
              <a:t>							                                 </a:t>
            </a:r>
            <a:fld id="{D78F8377-172F-47A4-85FF-D8562118AE8C}" type="slidenum">
              <a:rPr kumimoji="0" lang="en-US" sz="1400" b="1" i="0" u="none" strike="noStrike" kern="1200" cap="none" spc="0" normalizeH="0" baseline="0" noProof="0" smtClean="0">
                <a:ln>
                  <a:noFill/>
                </a:ln>
                <a:solidFill>
                  <a:schemeClr val="tx2"/>
                </a:solidFill>
                <a:effectLst/>
                <a:uLnTx/>
                <a:uFillTx/>
                <a:latin typeface="+mn-l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1400" b="1" i="0" u="none" strike="noStrike" kern="1200" cap="none" spc="0" normalizeH="0" baseline="0" noProof="0" dirty="0">
              <a:ln>
                <a:noFill/>
              </a:ln>
              <a:solidFill>
                <a:schemeClr val="tx2"/>
              </a:solidFill>
              <a:effectLst/>
              <a:uLnTx/>
              <a:uFillTx/>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DE65495-A78D-4DAA-9060-78D41BA526F1}" type="datetimeFigureOut">
              <a:rPr lang="en-US" smtClean="0"/>
              <a:pPr/>
              <a:t>11/17/17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C2A3F60-F03F-4ED1-9C9C-43BC8F97A00D}"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78F8377-172F-47A4-85FF-D8562118AE8C}" type="slidenum">
              <a:rPr lang="en-US" smtClean="0"/>
              <a:pPr/>
              <a:t>‹#›</a:t>
            </a:fld>
            <a:endParaRPr lang="en-US"/>
          </a:p>
        </p:txBody>
      </p:sp>
      <p:sp>
        <p:nvSpPr>
          <p:cNvPr id="7" name="Slide Number Placeholder 3"/>
          <p:cNvSpPr txBox="1">
            <a:spLocks/>
          </p:cNvSpPr>
          <p:nvPr userDrawn="1"/>
        </p:nvSpPr>
        <p:spPr>
          <a:xfrm>
            <a:off x="8296274" y="6248400"/>
            <a:ext cx="447675" cy="381000"/>
          </a:xfrm>
          <a:prstGeom prst="rect">
            <a:avLst/>
          </a:prstGeom>
        </p:spPr>
        <p:txBody>
          <a:bodyPr vert="horz" anchor="ctr" anchorCtr="0">
            <a:normAutofit/>
          </a:bodyPr>
          <a:lstStyle>
            <a:lvl1pPr>
              <a:defRPr>
                <a:solidFill>
                  <a:schemeClr val="tx2"/>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fld id="{D78F8377-172F-47A4-85FF-D8562118AE8C}" type="slidenum">
              <a:rPr kumimoji="0" lang="en-US" sz="1400" b="1" i="0" u="none" strike="noStrike" kern="1200" cap="none" spc="0" normalizeH="0" baseline="0" noProof="0" smtClean="0">
                <a:ln>
                  <a:noFill/>
                </a:ln>
                <a:solidFill>
                  <a:schemeClr val="tx2"/>
                </a:solidFill>
                <a:effectLst/>
                <a:uLnTx/>
                <a:uFillTx/>
                <a:latin typeface="+mn-lt"/>
                <a:ea typeface="+mn-ea"/>
                <a:cs typeface="+mn-cs"/>
              </a:rPr>
              <a:pPr marL="0" marR="0" lvl="0" indent="0" algn="ctr" defTabSz="914400" rtl="0" eaLnBrk="1" fontAlgn="auto" latinLnBrk="0" hangingPunct="1">
                <a:lnSpc>
                  <a:spcPct val="100000"/>
                </a:lnSpc>
                <a:spcBef>
                  <a:spcPts val="0"/>
                </a:spcBef>
                <a:spcAft>
                  <a:spcPts val="0"/>
                </a:spcAft>
                <a:buClrTx/>
                <a:buSzTx/>
                <a:buFontTx/>
                <a:buNone/>
                <a:tabLst/>
                <a:defRPr/>
              </a:pPr>
              <a:t>‹#›</a:t>
            </a:fld>
            <a:endParaRPr kumimoji="0" lang="en-US" sz="1400" b="1" i="0" u="none" strike="noStrike" kern="1200" cap="none" spc="0" normalizeH="0" baseline="0" noProof="0">
              <a:ln>
                <a:noFill/>
              </a:ln>
              <a:solidFill>
                <a:schemeClr val="tx2"/>
              </a:solidFill>
              <a:effectLst/>
              <a:uLnTx/>
              <a:uFillTx/>
              <a:latin typeface="+mn-lt"/>
              <a:ea typeface="+mn-ea"/>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DE65495-A78D-4DAA-9060-78D41BA526F1}" type="datetimeFigureOut">
              <a:rPr lang="en-US" smtClean="0"/>
              <a:pPr/>
              <a:t>11/17/17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C2A3F60-F03F-4ED1-9C9C-43BC8F97A00D}" type="slidenum">
              <a:rPr lang="en-US" smtClean="0"/>
              <a:pPr/>
              <a:t>‹#›</a:t>
            </a:fld>
            <a:r>
              <a:rPr lang="en-US" dirty="0" smtClean="0"/>
              <a:t>ADD UNM LOGO</a:t>
            </a:r>
            <a:endParaRPr lang="en-US" dirty="0"/>
          </a:p>
        </p:txBody>
      </p:sp>
    </p:spTree>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4" Type="http://schemas.microsoft.com/office/2007/relationships/hdphoto" Target="../media/hdphoto1.wdp"/><Relationship Id="rId5" Type="http://schemas.openxmlformats.org/officeDocument/2006/relationships/image" Target="../media/image2.jpg"/><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4" Type="http://schemas.microsoft.com/office/2007/relationships/hdphoto" Target="../media/hdphoto1.wdp"/><Relationship Id="rId5" Type="http://schemas.openxmlformats.org/officeDocument/2006/relationships/image" Target="../media/image2.jpg"/><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jpg"/></Relationships>
</file>

<file path=ppt/slides/_rels/slide4.xml.rels><?xml version="1.0" encoding="UTF-8" standalone="yes"?>
<Relationships xmlns="http://schemas.openxmlformats.org/package/2006/relationships"><Relationship Id="rId3" Type="http://schemas.openxmlformats.org/officeDocument/2006/relationships/image" Target="../media/image3.emf"/><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jp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image" Target="../media/image2.jpg"/></Relationships>
</file>

<file path=ppt/slides/_rels/slide25.xml.rels><?xml version="1.0" encoding="UTF-8" standalone="yes"?>
<Relationships xmlns="http://schemas.openxmlformats.org/package/2006/relationships"><Relationship Id="rId3" Type="http://schemas.openxmlformats.org/officeDocument/2006/relationships/image" Target="../media/image8.jpe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3" Type="http://schemas.openxmlformats.org/officeDocument/2006/relationships/image" Target="../media/image8.jpe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3" Type="http://schemas.openxmlformats.org/officeDocument/2006/relationships/image" Target="../media/image10.jpe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3" Type="http://schemas.openxmlformats.org/officeDocument/2006/relationships/image" Target="../media/image11.jpe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 Id="rId3" Type="http://schemas.openxmlformats.org/officeDocument/2006/relationships/image" Target="../media/image2.jp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 Id="rId3" Type="http://schemas.openxmlformats.org/officeDocument/2006/relationships/image" Target="../media/image2.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2.jp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3" Type="http://schemas.openxmlformats.org/officeDocument/2006/relationships/image" Target="../media/image12.jpeg"/><Relationship Id="rId4" Type="http://schemas.openxmlformats.org/officeDocument/2006/relationships/image" Target="../media/image13.emf"/><Relationship Id="rId5"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2.jp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14.emf"/><Relationship Id="rId5"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4" Type="http://schemas.openxmlformats.org/officeDocument/2006/relationships/image" Target="../media/image2.jpg"/><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 Id="rId3" Type="http://schemas.openxmlformats.org/officeDocument/2006/relationships/image" Target="../media/image5.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 Id="rId3" Type="http://schemas.openxmlformats.org/officeDocument/2006/relationships/image" Target="../media/image5.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 Id="rId3" Type="http://schemas.openxmlformats.org/officeDocument/2006/relationships/image" Target="../media/image2.jpg"/></Relationships>
</file>

<file path=ppt/slides/_rels/slide45.xml.rels><?xml version="1.0" encoding="UTF-8" standalone="yes"?>
<Relationships xmlns="http://schemas.openxmlformats.org/package/2006/relationships"><Relationship Id="rId3" Type="http://schemas.openxmlformats.org/officeDocument/2006/relationships/image" Target="../media/image15.jpeg"/><Relationship Id="rId4" Type="http://schemas.openxmlformats.org/officeDocument/2006/relationships/image" Target="../media/image16.jpeg"/><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 Id="rId3"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ctrTitle"/>
          </p:nvPr>
        </p:nvSpPr>
        <p:spPr>
          <a:xfrm>
            <a:off x="443553" y="3429193"/>
            <a:ext cx="8534400" cy="1470025"/>
          </a:xfrm>
        </p:spPr>
        <p:txBody>
          <a:bodyPr>
            <a:noAutofit/>
          </a:bodyPr>
          <a:lstStyle/>
          <a:p>
            <a:r>
              <a:rPr lang="en-US" sz="3100" b="1" dirty="0" smtClean="0">
                <a:solidFill>
                  <a:schemeClr val="tx1">
                    <a:lumMod val="65000"/>
                    <a:lumOff val="35000"/>
                  </a:schemeClr>
                </a:solidFill>
                <a:latin typeface="Verdana" pitchFamily="34" charset="0"/>
                <a:ea typeface="Verdana" pitchFamily="34" charset="0"/>
                <a:cs typeface="Verdana" pitchFamily="34" charset="0"/>
              </a:rPr>
              <a:t>Control Chart Basics</a:t>
            </a:r>
            <a:endParaRPr lang="en-US" sz="3100" b="1" dirty="0">
              <a:solidFill>
                <a:schemeClr val="tx1">
                  <a:lumMod val="65000"/>
                  <a:lumOff val="35000"/>
                </a:schemeClr>
              </a:solidFill>
              <a:latin typeface="Verdana" pitchFamily="34" charset="0"/>
              <a:ea typeface="Verdana" pitchFamily="34" charset="0"/>
              <a:cs typeface="Verdana" pitchFamily="34" charset="0"/>
            </a:endParaRPr>
          </a:p>
        </p:txBody>
      </p:sp>
      <p:sp>
        <p:nvSpPr>
          <p:cNvPr id="8" name="Subtitle 2"/>
          <p:cNvSpPr>
            <a:spLocks noGrp="1"/>
          </p:cNvSpPr>
          <p:nvPr>
            <p:ph type="subTitle" idx="1"/>
          </p:nvPr>
        </p:nvSpPr>
        <p:spPr>
          <a:xfrm>
            <a:off x="887105" y="5073558"/>
            <a:ext cx="7315200" cy="1752600"/>
          </a:xfrm>
        </p:spPr>
        <p:txBody>
          <a:bodyPr>
            <a:normAutofit fontScale="92500" lnSpcReduction="20000"/>
          </a:bodyPr>
          <a:lstStyle/>
          <a:p>
            <a:r>
              <a:rPr lang="en-US" sz="2800" dirty="0" smtClean="0">
                <a:solidFill>
                  <a:schemeClr val="tx1">
                    <a:lumMod val="65000"/>
                    <a:lumOff val="35000"/>
                  </a:schemeClr>
                </a:solidFill>
                <a:latin typeface="Verdana" pitchFamily="34" charset="0"/>
                <a:ea typeface="Verdana" pitchFamily="34" charset="0"/>
                <a:cs typeface="Verdana" pitchFamily="34" charset="0"/>
              </a:rPr>
              <a:t>Support Center for </a:t>
            </a:r>
          </a:p>
          <a:p>
            <a:r>
              <a:rPr lang="en-US" sz="2800" dirty="0" smtClean="0">
                <a:solidFill>
                  <a:schemeClr val="tx1">
                    <a:lumMod val="65000"/>
                    <a:lumOff val="35000"/>
                  </a:schemeClr>
                </a:solidFill>
                <a:latin typeface="Verdana" pitchFamily="34" charset="0"/>
                <a:ea typeface="Verdana" pitchFamily="34" charset="0"/>
                <a:cs typeface="Verdana" pitchFamily="34" charset="0"/>
              </a:rPr>
              <a:t>Microsystems Education </a:t>
            </a:r>
          </a:p>
          <a:p>
            <a:r>
              <a:rPr lang="en-US" sz="2800" dirty="0" smtClean="0">
                <a:solidFill>
                  <a:schemeClr val="tx1">
                    <a:lumMod val="65000"/>
                    <a:lumOff val="35000"/>
                  </a:schemeClr>
                </a:solidFill>
                <a:latin typeface="Verdana" pitchFamily="34" charset="0"/>
                <a:ea typeface="Verdana" pitchFamily="34" charset="0"/>
                <a:cs typeface="Verdana" pitchFamily="34" charset="0"/>
              </a:rPr>
              <a:t>-SCME-</a:t>
            </a:r>
          </a:p>
          <a:p>
            <a:r>
              <a:rPr lang="en-US" sz="2800" dirty="0" smtClean="0">
                <a:solidFill>
                  <a:schemeClr val="tx1">
                    <a:lumMod val="65000"/>
                    <a:lumOff val="35000"/>
                  </a:schemeClr>
                </a:solidFill>
                <a:latin typeface="Verdana" pitchFamily="34" charset="0"/>
                <a:ea typeface="Verdana" pitchFamily="34" charset="0"/>
                <a:cs typeface="Verdana" pitchFamily="34" charset="0"/>
              </a:rPr>
              <a:t>2017</a:t>
            </a:r>
            <a:endParaRPr lang="en-US" sz="2800" dirty="0">
              <a:solidFill>
                <a:schemeClr val="tx1">
                  <a:lumMod val="65000"/>
                  <a:lumOff val="35000"/>
                </a:schemeClr>
              </a:solidFill>
              <a:latin typeface="Verdana" pitchFamily="34" charset="0"/>
              <a:ea typeface="Verdana" pitchFamily="34" charset="0"/>
              <a:cs typeface="Verdana" pitchFamily="34" charset="0"/>
            </a:endParaRPr>
          </a:p>
        </p:txBody>
      </p:sp>
      <p:pic>
        <p:nvPicPr>
          <p:cNvPr id="9" name="Picture 8" descr="small-hinge.jpg"/>
          <p:cNvPicPr/>
          <p:nvPr/>
        </p:nvPicPr>
        <p:blipFill rotWithShape="1">
          <a:blip r:embed="rId3">
            <a:duotone>
              <a:schemeClr val="accent6">
                <a:shade val="45000"/>
                <a:satMod val="135000"/>
              </a:schemeClr>
              <a:prstClr val="white"/>
            </a:duotone>
            <a:alphaModFix/>
            <a:extLst>
              <a:ext uri="{BEBA8EAE-BF5A-486C-A8C5-ECC9F3942E4B}">
                <a14:imgProps xmlns:a14="http://schemas.microsoft.com/office/drawing/2010/main">
                  <a14:imgLayer r:embed="rId4">
                    <a14:imgEffect>
                      <a14:sharpenSoften amount="-16000"/>
                    </a14:imgEffect>
                    <a14:imgEffect>
                      <a14:colorTemperature colorTemp="4326"/>
                    </a14:imgEffect>
                    <a14:imgEffect>
                      <a14:saturation sat="0"/>
                    </a14:imgEffect>
                    <a14:imgEffect>
                      <a14:brightnessContrast bright="4000" contrast="20000"/>
                    </a14:imgEffect>
                  </a14:imgLayer>
                </a14:imgProps>
              </a:ext>
            </a:extLst>
          </a:blip>
          <a:srcRect l="8133" t="13081" r="7609" b="12686"/>
          <a:stretch/>
        </p:blipFill>
        <p:spPr>
          <a:xfrm>
            <a:off x="6633395" y="329314"/>
            <a:ext cx="2344558" cy="1752339"/>
          </a:xfrm>
          <a:prstGeom prst="rect">
            <a:avLst/>
          </a:prstGeo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007" y="0"/>
            <a:ext cx="5705856" cy="2410968"/>
          </a:xfrm>
          <a:prstGeom prst="rect">
            <a:avLst/>
          </a:prstGeom>
        </p:spPr>
      </p:pic>
      <p:sp>
        <p:nvSpPr>
          <p:cNvPr id="6" name="TextBox 5"/>
          <p:cNvSpPr txBox="1"/>
          <p:nvPr/>
        </p:nvSpPr>
        <p:spPr>
          <a:xfrm>
            <a:off x="50800" y="6515608"/>
            <a:ext cx="1865254" cy="369332"/>
          </a:xfrm>
          <a:prstGeom prst="rect">
            <a:avLst/>
          </a:prstGeom>
          <a:noFill/>
        </p:spPr>
        <p:txBody>
          <a:bodyPr wrap="none" rtlCol="0">
            <a:spAutoFit/>
          </a:bodyPr>
          <a:lstStyle/>
          <a:p>
            <a:r>
              <a:rPr lang="en-US" b="1" dirty="0" err="1">
                <a:solidFill>
                  <a:srgbClr val="225D79"/>
                </a:solidFill>
              </a:rPr>
              <a:t>s</a:t>
            </a:r>
            <a:r>
              <a:rPr lang="en-US" b="1" dirty="0" err="1" smtClean="0">
                <a:solidFill>
                  <a:srgbClr val="225D79"/>
                </a:solidFill>
              </a:rPr>
              <a:t>cme-support.org</a:t>
            </a:r>
            <a:endParaRPr lang="en-US" b="1" dirty="0">
              <a:solidFill>
                <a:srgbClr val="225D79"/>
              </a:solidFill>
            </a:endParaRPr>
          </a:p>
        </p:txBody>
      </p:sp>
    </p:spTree>
    <p:extLst>
      <p:ext uri="{BB962C8B-B14F-4D97-AF65-F5344CB8AC3E}">
        <p14:creationId xmlns:p14="http://schemas.microsoft.com/office/powerpoint/2010/main" val="124407187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small-hinge.jpg"/>
          <p:cNvPicPr/>
          <p:nvPr/>
        </p:nvPicPr>
        <p:blipFill rotWithShape="1">
          <a:blip r:embed="rId3">
            <a:duotone>
              <a:schemeClr val="accent6">
                <a:shade val="45000"/>
                <a:satMod val="135000"/>
              </a:schemeClr>
              <a:prstClr val="white"/>
            </a:duotone>
            <a:alphaModFix/>
            <a:extLst>
              <a:ext uri="{BEBA8EAE-BF5A-486C-A8C5-ECC9F3942E4B}">
                <a14:imgProps xmlns:a14="http://schemas.microsoft.com/office/drawing/2010/main">
                  <a14:imgLayer r:embed="rId4">
                    <a14:imgEffect>
                      <a14:sharpenSoften amount="-16000"/>
                    </a14:imgEffect>
                    <a14:imgEffect>
                      <a14:colorTemperature colorTemp="4326"/>
                    </a14:imgEffect>
                    <a14:imgEffect>
                      <a14:saturation sat="0"/>
                    </a14:imgEffect>
                    <a14:imgEffect>
                      <a14:brightnessContrast bright="4000" contrast="20000"/>
                    </a14:imgEffect>
                  </a14:imgLayer>
                </a14:imgProps>
              </a:ext>
            </a:extLst>
          </a:blip>
          <a:srcRect l="8133" t="13081" r="7609" b="12686"/>
          <a:stretch/>
        </p:blipFill>
        <p:spPr>
          <a:xfrm>
            <a:off x="6633395" y="329314"/>
            <a:ext cx="2344558" cy="1752339"/>
          </a:xfrm>
          <a:prstGeom prst="rect">
            <a:avLst/>
          </a:prstGeom>
        </p:spPr>
      </p:pic>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007" y="0"/>
            <a:ext cx="5705856" cy="2410968"/>
          </a:xfrm>
          <a:prstGeom prst="rect">
            <a:avLst/>
          </a:prstGeom>
        </p:spPr>
      </p:pic>
      <p:sp>
        <p:nvSpPr>
          <p:cNvPr id="10" name="Title 1"/>
          <p:cNvSpPr>
            <a:spLocks noGrp="1"/>
          </p:cNvSpPr>
          <p:nvPr>
            <p:ph type="ctrTitle"/>
          </p:nvPr>
        </p:nvSpPr>
        <p:spPr>
          <a:xfrm>
            <a:off x="699448" y="2410968"/>
            <a:ext cx="7772400" cy="4117975"/>
          </a:xfrm>
        </p:spPr>
        <p:txBody>
          <a:bodyPr>
            <a:normAutofit fontScale="90000"/>
          </a:bodyPr>
          <a:lstStyle/>
          <a:p>
            <a:r>
              <a:rPr lang="en-US" sz="2000" dirty="0" smtClean="0">
                <a:solidFill>
                  <a:schemeClr val="tx1">
                    <a:lumMod val="65000"/>
                    <a:lumOff val="35000"/>
                  </a:schemeClr>
                </a:solidFill>
              </a:rPr>
              <a:t>SCME is a National Science Foundation Advanced Technological Education (ATE) Support Center at the University of New Mexico.</a:t>
            </a:r>
            <a:br>
              <a:rPr lang="en-US" sz="2000" dirty="0" smtClean="0">
                <a:solidFill>
                  <a:schemeClr val="tx1">
                    <a:lumMod val="65000"/>
                    <a:lumOff val="35000"/>
                  </a:schemeClr>
                </a:solidFill>
              </a:rPr>
            </a:br>
            <a:r>
              <a:rPr lang="en-US" sz="2000" dirty="0" smtClean="0">
                <a:solidFill>
                  <a:schemeClr val="tx1">
                    <a:lumMod val="65000"/>
                    <a:lumOff val="35000"/>
                  </a:schemeClr>
                </a:solidFill>
              </a:rPr>
              <a:t> </a:t>
            </a:r>
            <a:br>
              <a:rPr lang="en-US" sz="2000" dirty="0" smtClean="0">
                <a:solidFill>
                  <a:schemeClr val="tx1">
                    <a:lumMod val="65000"/>
                    <a:lumOff val="35000"/>
                  </a:schemeClr>
                </a:solidFill>
              </a:rPr>
            </a:br>
            <a:r>
              <a:rPr lang="en-US" sz="2000" dirty="0" smtClean="0">
                <a:solidFill>
                  <a:schemeClr val="tx1">
                    <a:lumMod val="65000"/>
                    <a:lumOff val="35000"/>
                  </a:schemeClr>
                </a:solidFill>
              </a:rPr>
              <a:t>We offer professional development and educational materials to excite and engage community college, university, and high school students and faculty in the field of Microsystems (Micro Electro Mechanical Systems, MEMS) technology.</a:t>
            </a:r>
            <a:br>
              <a:rPr lang="en-US" sz="2000" dirty="0" smtClean="0">
                <a:solidFill>
                  <a:schemeClr val="tx1">
                    <a:lumMod val="65000"/>
                    <a:lumOff val="35000"/>
                  </a:schemeClr>
                </a:solidFill>
              </a:rPr>
            </a:br>
            <a:r>
              <a:rPr lang="en-US" sz="2000" dirty="0" smtClean="0">
                <a:solidFill>
                  <a:schemeClr val="tx1">
                    <a:lumMod val="65000"/>
                    <a:lumOff val="35000"/>
                  </a:schemeClr>
                </a:solidFill>
              </a:rPr>
              <a:t/>
            </a:r>
            <a:br>
              <a:rPr lang="en-US" sz="2000" dirty="0" smtClean="0">
                <a:solidFill>
                  <a:schemeClr val="tx1">
                    <a:lumMod val="65000"/>
                    <a:lumOff val="35000"/>
                  </a:schemeClr>
                </a:solidFill>
              </a:rPr>
            </a:br>
            <a:r>
              <a:rPr lang="en-US" sz="2000" dirty="0">
                <a:solidFill>
                  <a:schemeClr val="tx1">
                    <a:lumMod val="65000"/>
                    <a:lumOff val="35000"/>
                  </a:schemeClr>
                </a:solidFill>
              </a:rPr>
              <a:t> Support for this work was provided by the National Science Foundation's Advanced Technological Education (ATE) Program through Grants #DUE </a:t>
            </a:r>
            <a:r>
              <a:rPr lang="en-US" sz="2000" dirty="0" smtClean="0">
                <a:solidFill>
                  <a:schemeClr val="tx1">
                    <a:lumMod val="65000"/>
                    <a:lumOff val="35000"/>
                  </a:schemeClr>
                </a:solidFill>
              </a:rPr>
              <a:t>1205138 &amp; 1700678 .</a:t>
            </a:r>
            <a:br>
              <a:rPr lang="en-US" sz="2000" dirty="0" smtClean="0">
                <a:solidFill>
                  <a:schemeClr val="tx1">
                    <a:lumMod val="65000"/>
                    <a:lumOff val="35000"/>
                  </a:schemeClr>
                </a:solidFill>
              </a:rPr>
            </a:br>
            <a:r>
              <a:rPr lang="en-US" sz="2000" dirty="0" smtClean="0">
                <a:solidFill>
                  <a:schemeClr val="tx1">
                    <a:lumMod val="65000"/>
                    <a:lumOff val="35000"/>
                  </a:schemeClr>
                </a:solidFill>
              </a:rPr>
              <a:t/>
            </a:r>
            <a:br>
              <a:rPr lang="en-US" sz="2000" dirty="0" smtClean="0">
                <a:solidFill>
                  <a:schemeClr val="tx1">
                    <a:lumMod val="65000"/>
                    <a:lumOff val="35000"/>
                  </a:schemeClr>
                </a:solidFill>
              </a:rPr>
            </a:br>
            <a:r>
              <a:rPr lang="en-US" sz="2000" dirty="0" smtClean="0">
                <a:solidFill>
                  <a:schemeClr val="tx1">
                    <a:lumMod val="65000"/>
                    <a:lumOff val="35000"/>
                  </a:schemeClr>
                </a:solidFill>
              </a:rPr>
              <a:t/>
            </a:r>
            <a:br>
              <a:rPr lang="en-US" sz="2000" dirty="0" smtClean="0">
                <a:solidFill>
                  <a:schemeClr val="tx1">
                    <a:lumMod val="65000"/>
                    <a:lumOff val="35000"/>
                  </a:schemeClr>
                </a:solidFill>
              </a:rPr>
            </a:br>
            <a:r>
              <a:rPr lang="en-US" sz="2000" i="1" dirty="0" smtClean="0">
                <a:solidFill>
                  <a:schemeClr val="tx1">
                    <a:lumMod val="65000"/>
                    <a:lumOff val="35000"/>
                  </a:schemeClr>
                </a:solidFill>
              </a:rPr>
              <a:t>SEM of Loop and Hinge System Courtesy of Sandia National Laboratories</a:t>
            </a:r>
            <a:endParaRPr lang="en-US" sz="2000" dirty="0">
              <a:solidFill>
                <a:schemeClr val="tx1">
                  <a:lumMod val="65000"/>
                  <a:lumOff val="35000"/>
                </a:schemeClr>
              </a:solidFill>
            </a:endParaRPr>
          </a:p>
        </p:txBody>
      </p:sp>
      <p:sp>
        <p:nvSpPr>
          <p:cNvPr id="5" name="TextBox 4"/>
          <p:cNvSpPr txBox="1"/>
          <p:nvPr/>
        </p:nvSpPr>
        <p:spPr>
          <a:xfrm>
            <a:off x="50800" y="6515608"/>
            <a:ext cx="1865254" cy="369332"/>
          </a:xfrm>
          <a:prstGeom prst="rect">
            <a:avLst/>
          </a:prstGeom>
          <a:noFill/>
        </p:spPr>
        <p:txBody>
          <a:bodyPr wrap="none" rtlCol="0">
            <a:spAutoFit/>
          </a:bodyPr>
          <a:lstStyle/>
          <a:p>
            <a:r>
              <a:rPr lang="en-US" b="1" dirty="0" err="1">
                <a:solidFill>
                  <a:srgbClr val="225D79"/>
                </a:solidFill>
              </a:rPr>
              <a:t>s</a:t>
            </a:r>
            <a:r>
              <a:rPr lang="en-US" b="1" dirty="0" err="1" smtClean="0">
                <a:solidFill>
                  <a:srgbClr val="225D79"/>
                </a:solidFill>
              </a:rPr>
              <a:t>cme-support.org</a:t>
            </a:r>
            <a:endParaRPr lang="en-US" b="1" dirty="0">
              <a:solidFill>
                <a:srgbClr val="225D79"/>
              </a:solidFill>
            </a:endParaRPr>
          </a:p>
        </p:txBody>
      </p:sp>
    </p:spTree>
    <p:extLst>
      <p:ext uri="{BB962C8B-B14F-4D97-AF65-F5344CB8AC3E}">
        <p14:creationId xmlns:p14="http://schemas.microsoft.com/office/powerpoint/2010/main" val="99975246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400" dirty="0" smtClean="0">
                <a:solidFill>
                  <a:schemeClr val="tx1">
                    <a:lumMod val="65000"/>
                    <a:lumOff val="35000"/>
                  </a:schemeClr>
                </a:solidFill>
              </a:rPr>
              <a:t>Objectives</a:t>
            </a:r>
            <a:endParaRPr lang="en-US" sz="3200" dirty="0">
              <a:solidFill>
                <a:schemeClr val="tx1">
                  <a:lumMod val="65000"/>
                  <a:lumOff val="35000"/>
                </a:schemeClr>
              </a:solidFill>
            </a:endParaRPr>
          </a:p>
        </p:txBody>
      </p:sp>
      <p:sp>
        <p:nvSpPr>
          <p:cNvPr id="3" name="Content Placeholder 2"/>
          <p:cNvSpPr>
            <a:spLocks noGrp="1"/>
          </p:cNvSpPr>
          <p:nvPr>
            <p:ph idx="1"/>
          </p:nvPr>
        </p:nvSpPr>
        <p:spPr>
          <a:xfrm>
            <a:off x="354842" y="1874361"/>
            <a:ext cx="8331958" cy="4452346"/>
          </a:xfrm>
        </p:spPr>
        <p:txBody>
          <a:bodyPr>
            <a:normAutofit/>
          </a:bodyPr>
          <a:lstStyle/>
          <a:p>
            <a:pPr lvl="0"/>
            <a:r>
              <a:rPr lang="en-US" dirty="0" smtClean="0">
                <a:solidFill>
                  <a:schemeClr val="tx1">
                    <a:lumMod val="65000"/>
                    <a:lumOff val="35000"/>
                  </a:schemeClr>
                </a:solidFill>
              </a:rPr>
              <a:t>Normal </a:t>
            </a:r>
            <a:r>
              <a:rPr lang="en-US" dirty="0">
                <a:solidFill>
                  <a:schemeClr val="tx1">
                    <a:lumMod val="65000"/>
                    <a:lumOff val="35000"/>
                  </a:schemeClr>
                </a:solidFill>
              </a:rPr>
              <a:t>distribution and how it is significant in </a:t>
            </a:r>
            <a:r>
              <a:rPr lang="en-US" dirty="0" smtClean="0">
                <a:solidFill>
                  <a:schemeClr val="tx1">
                    <a:lumMod val="65000"/>
                    <a:lumOff val="35000"/>
                  </a:schemeClr>
                </a:solidFill>
              </a:rPr>
              <a:t>X-charts</a:t>
            </a:r>
            <a:endParaRPr lang="en-US" dirty="0">
              <a:solidFill>
                <a:schemeClr val="tx1">
                  <a:lumMod val="65000"/>
                  <a:lumOff val="35000"/>
                </a:schemeClr>
              </a:solidFill>
            </a:endParaRPr>
          </a:p>
          <a:p>
            <a:pPr lvl="0"/>
            <a:r>
              <a:rPr lang="en-US" dirty="0" smtClean="0">
                <a:solidFill>
                  <a:schemeClr val="tx1">
                    <a:lumMod val="65000"/>
                    <a:lumOff val="35000"/>
                  </a:schemeClr>
                </a:solidFill>
              </a:rPr>
              <a:t>X-charts </a:t>
            </a:r>
            <a:r>
              <a:rPr lang="en-US" dirty="0">
                <a:solidFill>
                  <a:schemeClr val="tx1">
                    <a:lumMod val="65000"/>
                    <a:lumOff val="35000"/>
                  </a:schemeClr>
                </a:solidFill>
              </a:rPr>
              <a:t>and how to create </a:t>
            </a:r>
            <a:r>
              <a:rPr lang="en-US" dirty="0" smtClean="0">
                <a:solidFill>
                  <a:schemeClr val="tx1">
                    <a:lumMod val="65000"/>
                    <a:lumOff val="35000"/>
                  </a:schemeClr>
                </a:solidFill>
              </a:rPr>
              <a:t>them</a:t>
            </a:r>
            <a:endParaRPr lang="en-US" dirty="0">
              <a:solidFill>
                <a:schemeClr val="tx1">
                  <a:lumMod val="65000"/>
                  <a:lumOff val="35000"/>
                </a:schemeClr>
              </a:solidFill>
            </a:endParaRPr>
          </a:p>
          <a:p>
            <a:pPr lvl="0"/>
            <a:r>
              <a:rPr lang="en-US" dirty="0" smtClean="0">
                <a:solidFill>
                  <a:schemeClr val="tx1">
                    <a:lumMod val="65000"/>
                    <a:lumOff val="35000"/>
                  </a:schemeClr>
                </a:solidFill>
              </a:rPr>
              <a:t>Interpreting </a:t>
            </a:r>
            <a:r>
              <a:rPr lang="en-US" dirty="0">
                <a:solidFill>
                  <a:schemeClr val="tx1">
                    <a:lumMod val="65000"/>
                    <a:lumOff val="35000"/>
                  </a:schemeClr>
                </a:solidFill>
              </a:rPr>
              <a:t>Control Charts by applying the </a:t>
            </a:r>
            <a:r>
              <a:rPr lang="en-US" dirty="0" err="1">
                <a:solidFill>
                  <a:schemeClr val="tx1">
                    <a:lumMod val="65000"/>
                    <a:lumOff val="35000"/>
                  </a:schemeClr>
                </a:solidFill>
              </a:rPr>
              <a:t>Shewhart</a:t>
            </a:r>
            <a:r>
              <a:rPr lang="en-US" dirty="0">
                <a:solidFill>
                  <a:schemeClr val="tx1">
                    <a:lumMod val="65000"/>
                    <a:lumOff val="35000"/>
                  </a:schemeClr>
                </a:solidFill>
              </a:rPr>
              <a:t> </a:t>
            </a:r>
            <a:r>
              <a:rPr lang="en-US" dirty="0" smtClean="0">
                <a:solidFill>
                  <a:schemeClr val="tx1">
                    <a:lumMod val="65000"/>
                    <a:lumOff val="35000"/>
                  </a:schemeClr>
                </a:solidFill>
              </a:rPr>
              <a:t>rules</a:t>
            </a:r>
            <a:endParaRPr lang="en-US" dirty="0">
              <a:solidFill>
                <a:schemeClr val="tx1">
                  <a:lumMod val="65000"/>
                  <a:lumOff val="35000"/>
                </a:schemeClr>
              </a:solidFill>
            </a:endParaRPr>
          </a:p>
          <a:p>
            <a:pPr lvl="0"/>
            <a:endParaRPr lang="en-US" dirty="0">
              <a:solidFill>
                <a:schemeClr val="tx1">
                  <a:lumMod val="65000"/>
                  <a:lumOff val="35000"/>
                </a:schemeClr>
              </a:solidFill>
            </a:endParaRPr>
          </a:p>
          <a:p>
            <a:endParaRPr lang="en-US" sz="3200" dirty="0" smtClean="0">
              <a:solidFill>
                <a:schemeClr val="tx1">
                  <a:lumMod val="65000"/>
                  <a:lumOff val="35000"/>
                </a:schemeClr>
              </a:solidFill>
            </a:endParaRPr>
          </a:p>
          <a:p>
            <a:pPr>
              <a:buNone/>
            </a:pPr>
            <a:endParaRPr lang="en-US" dirty="0" smtClean="0">
              <a:solidFill>
                <a:schemeClr val="tx1">
                  <a:lumMod val="65000"/>
                  <a:lumOff val="35000"/>
                </a:schemeClr>
              </a:solidFill>
            </a:endParaRPr>
          </a:p>
          <a:p>
            <a:endParaRPr lang="en-US" sz="3200" dirty="0" smtClean="0">
              <a:solidFill>
                <a:schemeClr val="tx1">
                  <a:lumMod val="65000"/>
                  <a:lumOff val="35000"/>
                </a:schemeClr>
              </a:solidFill>
            </a:endParaRPr>
          </a:p>
          <a:p>
            <a:endParaRPr lang="en-US" dirty="0" smtClean="0">
              <a:solidFill>
                <a:schemeClr val="tx1">
                  <a:lumMod val="65000"/>
                  <a:lumOff val="35000"/>
                </a:schemeClr>
              </a:solidFill>
            </a:endParaRPr>
          </a:p>
          <a:p>
            <a:endParaRPr lang="en-US" dirty="0" smtClean="0">
              <a:solidFill>
                <a:schemeClr val="tx1">
                  <a:lumMod val="65000"/>
                  <a:lumOff val="35000"/>
                </a:schemeClr>
              </a:solidFill>
            </a:endParaRPr>
          </a:p>
        </p:txBody>
      </p:sp>
      <p:cxnSp>
        <p:nvCxnSpPr>
          <p:cNvPr id="8" name="Straight Connector 7"/>
          <p:cNvCxnSpPr/>
          <p:nvPr/>
        </p:nvCxnSpPr>
        <p:spPr>
          <a:xfrm>
            <a:off x="791872" y="2497990"/>
            <a:ext cx="187235" cy="0"/>
          </a:xfrm>
          <a:prstGeom prst="line">
            <a:avLst/>
          </a:prstGeom>
          <a:ln>
            <a:solidFill>
              <a:schemeClr val="tx1">
                <a:lumMod val="65000"/>
                <a:lumOff val="35000"/>
              </a:schemeClr>
            </a:solidFill>
          </a:ln>
          <a:effectLst/>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91872" y="3062611"/>
            <a:ext cx="187235" cy="0"/>
          </a:xfrm>
          <a:prstGeom prst="line">
            <a:avLst/>
          </a:prstGeom>
          <a:ln>
            <a:solidFill>
              <a:schemeClr val="tx1">
                <a:lumMod val="65000"/>
                <a:lumOff val="35000"/>
              </a:schemeClr>
            </a:solidFill>
          </a:ln>
          <a:effectLst/>
        </p:spPr>
        <p:style>
          <a:lnRef idx="2">
            <a:schemeClr val="accent1"/>
          </a:lnRef>
          <a:fillRef idx="0">
            <a:schemeClr val="accent1"/>
          </a:fillRef>
          <a:effectRef idx="1">
            <a:schemeClr val="accent1"/>
          </a:effectRef>
          <a:fontRef idx="minor">
            <a:schemeClr val="tx1"/>
          </a:fontRef>
        </p:style>
      </p:cxn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3710" y="137319"/>
            <a:ext cx="2129752" cy="899911"/>
          </a:xfrm>
          <a:prstGeom prst="rect">
            <a:avLst/>
          </a:prstGeom>
        </p:spPr>
      </p:pic>
      <p:sp>
        <p:nvSpPr>
          <p:cNvPr id="10" name="Rectangle 9"/>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50800" y="6515608"/>
            <a:ext cx="1865254" cy="369332"/>
          </a:xfrm>
          <a:prstGeom prst="rect">
            <a:avLst/>
          </a:prstGeom>
          <a:noFill/>
        </p:spPr>
        <p:txBody>
          <a:bodyPr wrap="none" rtlCol="0">
            <a:spAutoFit/>
          </a:bodyPr>
          <a:lstStyle/>
          <a:p>
            <a:r>
              <a:rPr lang="en-US" b="1" dirty="0" err="1">
                <a:solidFill>
                  <a:srgbClr val="225D79"/>
                </a:solidFill>
              </a:rPr>
              <a:t>s</a:t>
            </a:r>
            <a:r>
              <a:rPr lang="en-US" b="1" dirty="0" err="1" smtClean="0">
                <a:solidFill>
                  <a:srgbClr val="225D79"/>
                </a:solidFill>
              </a:rPr>
              <a:t>cme-support.org</a:t>
            </a:r>
            <a:endParaRPr lang="en-US" b="1" dirty="0">
              <a:solidFill>
                <a:srgbClr val="225D79"/>
              </a:solidFill>
            </a:endParaRPr>
          </a:p>
        </p:txBody>
      </p:sp>
    </p:spTree>
    <p:extLst>
      <p:ext uri="{BB962C8B-B14F-4D97-AF65-F5344CB8AC3E}">
        <p14:creationId xmlns:p14="http://schemas.microsoft.com/office/powerpoint/2010/main" val="144676541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5697" y="471145"/>
            <a:ext cx="8229600" cy="810340"/>
          </a:xfrm>
        </p:spPr>
        <p:txBody>
          <a:bodyPr>
            <a:normAutofit/>
          </a:bodyPr>
          <a:lstStyle/>
          <a:p>
            <a:r>
              <a:rPr lang="en-US" dirty="0" smtClean="0"/>
              <a:t>Let’s Have Fun with Control Charts!</a:t>
            </a:r>
            <a:endParaRPr lang="en-US" dirty="0"/>
          </a:p>
        </p:txBody>
      </p:sp>
      <p:grpSp>
        <p:nvGrpSpPr>
          <p:cNvPr id="29" name="Group 28"/>
          <p:cNvGrpSpPr/>
          <p:nvPr/>
        </p:nvGrpSpPr>
        <p:grpSpPr>
          <a:xfrm>
            <a:off x="470488" y="2010752"/>
            <a:ext cx="8537883" cy="4800600"/>
            <a:chOff x="470488" y="1656470"/>
            <a:chExt cx="8537883" cy="4800600"/>
          </a:xfrm>
        </p:grpSpPr>
        <p:pic>
          <p:nvPicPr>
            <p:cNvPr id="19" name="Picture 18"/>
            <p:cNvPicPr>
              <a:picLocks noChangeAspect="1"/>
            </p:cNvPicPr>
            <p:nvPr/>
          </p:nvPicPr>
          <p:blipFill rotWithShape="1">
            <a:blip r:embed="rId3"/>
            <a:srcRect r="16868"/>
            <a:stretch/>
          </p:blipFill>
          <p:spPr>
            <a:xfrm>
              <a:off x="470488" y="1656470"/>
              <a:ext cx="6989235" cy="4800600"/>
            </a:xfrm>
            <a:prstGeom prst="rect">
              <a:avLst/>
            </a:prstGeom>
          </p:spPr>
        </p:pic>
        <p:sp>
          <p:nvSpPr>
            <p:cNvPr id="26" name="TextBox 25"/>
            <p:cNvSpPr txBox="1"/>
            <p:nvPr/>
          </p:nvSpPr>
          <p:spPr>
            <a:xfrm>
              <a:off x="6764097" y="2226187"/>
              <a:ext cx="2244274" cy="400110"/>
            </a:xfrm>
            <a:prstGeom prst="rect">
              <a:avLst/>
            </a:prstGeom>
            <a:solidFill>
              <a:schemeClr val="bg1"/>
            </a:solidFill>
          </p:spPr>
          <p:txBody>
            <a:bodyPr wrap="none" rtlCol="0">
              <a:spAutoFit/>
            </a:bodyPr>
            <a:lstStyle/>
            <a:p>
              <a:r>
                <a:rPr lang="en-US" sz="2000" dirty="0" smtClean="0">
                  <a:solidFill>
                    <a:schemeClr val="tx2">
                      <a:lumMod val="75000"/>
                    </a:schemeClr>
                  </a:solidFill>
                  <a:latin typeface="+mj-lt"/>
                  <a:cs typeface="Symbol" charset="2"/>
                </a:rPr>
                <a:t>Upper Control Limit</a:t>
              </a:r>
              <a:endParaRPr lang="en-US" sz="2000" dirty="0">
                <a:solidFill>
                  <a:schemeClr val="tx2">
                    <a:lumMod val="75000"/>
                  </a:schemeClr>
                </a:solidFill>
                <a:latin typeface="+mj-lt"/>
                <a:cs typeface="Symbol" charset="2"/>
              </a:endParaRPr>
            </a:p>
          </p:txBody>
        </p:sp>
        <p:sp>
          <p:nvSpPr>
            <p:cNvPr id="27" name="TextBox 26"/>
            <p:cNvSpPr txBox="1"/>
            <p:nvPr/>
          </p:nvSpPr>
          <p:spPr>
            <a:xfrm>
              <a:off x="7370335" y="3776309"/>
              <a:ext cx="1266818" cy="400110"/>
            </a:xfrm>
            <a:prstGeom prst="rect">
              <a:avLst/>
            </a:prstGeom>
            <a:solidFill>
              <a:schemeClr val="bg1"/>
            </a:solidFill>
          </p:spPr>
          <p:txBody>
            <a:bodyPr wrap="none" rtlCol="0">
              <a:spAutoFit/>
            </a:bodyPr>
            <a:lstStyle/>
            <a:p>
              <a:r>
                <a:rPr lang="en-US" sz="2000" dirty="0" smtClean="0">
                  <a:solidFill>
                    <a:schemeClr val="tx2">
                      <a:lumMod val="75000"/>
                    </a:schemeClr>
                  </a:solidFill>
                </a:rPr>
                <a:t>Centerline</a:t>
              </a:r>
              <a:endParaRPr lang="en-US" sz="2000" dirty="0">
                <a:solidFill>
                  <a:schemeClr val="tx2">
                    <a:lumMod val="75000"/>
                  </a:schemeClr>
                </a:solidFill>
                <a:latin typeface="+mj-lt"/>
                <a:cs typeface="Symbol" charset="2"/>
              </a:endParaRPr>
            </a:p>
          </p:txBody>
        </p:sp>
        <p:sp>
          <p:nvSpPr>
            <p:cNvPr id="28" name="TextBox 27"/>
            <p:cNvSpPr txBox="1"/>
            <p:nvPr/>
          </p:nvSpPr>
          <p:spPr>
            <a:xfrm>
              <a:off x="6764097" y="5435200"/>
              <a:ext cx="2236635" cy="400110"/>
            </a:xfrm>
            <a:prstGeom prst="rect">
              <a:avLst/>
            </a:prstGeom>
            <a:solidFill>
              <a:schemeClr val="bg1"/>
            </a:solidFill>
          </p:spPr>
          <p:txBody>
            <a:bodyPr wrap="none" rtlCol="0">
              <a:spAutoFit/>
            </a:bodyPr>
            <a:lstStyle/>
            <a:p>
              <a:r>
                <a:rPr lang="en-US" sz="2000" dirty="0" smtClean="0">
                  <a:solidFill>
                    <a:schemeClr val="tx2">
                      <a:lumMod val="75000"/>
                    </a:schemeClr>
                  </a:solidFill>
                  <a:latin typeface="+mj-lt"/>
                  <a:cs typeface="Symbol" charset="2"/>
                </a:rPr>
                <a:t>Lower Control Limit</a:t>
              </a:r>
              <a:endParaRPr lang="en-US" sz="2000" dirty="0">
                <a:solidFill>
                  <a:schemeClr val="tx2">
                    <a:lumMod val="75000"/>
                  </a:schemeClr>
                </a:solidFill>
                <a:latin typeface="+mj-lt"/>
                <a:cs typeface="Symbol" charset="2"/>
              </a:endParaRPr>
            </a:p>
          </p:txBody>
        </p:sp>
      </p:grpSp>
      <p:grpSp>
        <p:nvGrpSpPr>
          <p:cNvPr id="34" name="Group 33"/>
          <p:cNvGrpSpPr/>
          <p:nvPr/>
        </p:nvGrpSpPr>
        <p:grpSpPr>
          <a:xfrm>
            <a:off x="3459790" y="1401530"/>
            <a:ext cx="1695446" cy="646331"/>
            <a:chOff x="3459790" y="1401530"/>
            <a:chExt cx="1695446" cy="646331"/>
          </a:xfrm>
        </p:grpSpPr>
        <p:sp>
          <p:nvSpPr>
            <p:cNvPr id="30" name="TextBox 29"/>
            <p:cNvSpPr txBox="1"/>
            <p:nvPr/>
          </p:nvSpPr>
          <p:spPr>
            <a:xfrm>
              <a:off x="3459790" y="1401530"/>
              <a:ext cx="1695446" cy="646331"/>
            </a:xfrm>
            <a:prstGeom prst="rect">
              <a:avLst/>
            </a:prstGeom>
            <a:noFill/>
          </p:spPr>
          <p:txBody>
            <a:bodyPr wrap="none" rtlCol="0">
              <a:spAutoFit/>
            </a:bodyPr>
            <a:lstStyle/>
            <a:p>
              <a:r>
                <a:rPr lang="en-US" sz="3600" dirty="0" smtClean="0"/>
                <a:t>X -Chart</a:t>
              </a:r>
              <a:endParaRPr lang="en-US" sz="3600" dirty="0"/>
            </a:p>
          </p:txBody>
        </p:sp>
        <p:cxnSp>
          <p:nvCxnSpPr>
            <p:cNvPr id="32" name="Straight Connector 31"/>
            <p:cNvCxnSpPr/>
            <p:nvPr/>
          </p:nvCxnSpPr>
          <p:spPr>
            <a:xfrm>
              <a:off x="3513096" y="1550892"/>
              <a:ext cx="338667"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grpSp>
      <p:sp>
        <p:nvSpPr>
          <p:cNvPr id="3" name="TextBox 2"/>
          <p:cNvSpPr txBox="1"/>
          <p:nvPr/>
        </p:nvSpPr>
        <p:spPr>
          <a:xfrm>
            <a:off x="7550863" y="4411052"/>
            <a:ext cx="905761" cy="369332"/>
          </a:xfrm>
          <a:prstGeom prst="rect">
            <a:avLst/>
          </a:prstGeom>
          <a:noFill/>
        </p:spPr>
        <p:txBody>
          <a:bodyPr wrap="none" rtlCol="0">
            <a:spAutoFit/>
          </a:bodyPr>
          <a:lstStyle/>
          <a:p>
            <a:r>
              <a:rPr lang="en-US" dirty="0" smtClean="0"/>
              <a:t>(Target)</a:t>
            </a:r>
            <a:endParaRPr lang="en-US" dirty="0"/>
          </a:p>
        </p:txBody>
      </p:sp>
      <p:sp>
        <p:nvSpPr>
          <p:cNvPr id="20" name="Rectangle 19"/>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grpSp>
        <p:nvGrpSpPr>
          <p:cNvPr id="23" name="Group 22"/>
          <p:cNvGrpSpPr/>
          <p:nvPr/>
        </p:nvGrpSpPr>
        <p:grpSpPr>
          <a:xfrm>
            <a:off x="8725024" y="4206639"/>
            <a:ext cx="354183" cy="461665"/>
            <a:chOff x="8570847" y="3923552"/>
            <a:chExt cx="354183" cy="461665"/>
          </a:xfrm>
        </p:grpSpPr>
        <p:sp>
          <p:nvSpPr>
            <p:cNvPr id="24" name="TextBox 23"/>
            <p:cNvSpPr txBox="1"/>
            <p:nvPr/>
          </p:nvSpPr>
          <p:spPr>
            <a:xfrm>
              <a:off x="8570847" y="3923552"/>
              <a:ext cx="354183" cy="461665"/>
            </a:xfrm>
            <a:prstGeom prst="rect">
              <a:avLst/>
            </a:prstGeom>
            <a:noFill/>
          </p:spPr>
          <p:txBody>
            <a:bodyPr wrap="none" rtlCol="0">
              <a:spAutoFit/>
            </a:bodyPr>
            <a:lstStyle/>
            <a:p>
              <a:r>
                <a:rPr lang="en-US" sz="2400" b="1" dirty="0" smtClean="0">
                  <a:solidFill>
                    <a:schemeClr val="tx2"/>
                  </a:solidFill>
                </a:rPr>
                <a:t>X</a:t>
              </a:r>
              <a:endParaRPr lang="en-US" sz="2400" b="1" dirty="0">
                <a:solidFill>
                  <a:schemeClr val="tx2"/>
                </a:solidFill>
              </a:endParaRPr>
            </a:p>
          </p:txBody>
        </p:sp>
        <p:cxnSp>
          <p:nvCxnSpPr>
            <p:cNvPr id="25" name="Straight Connector 24"/>
            <p:cNvCxnSpPr/>
            <p:nvPr/>
          </p:nvCxnSpPr>
          <p:spPr>
            <a:xfrm>
              <a:off x="8601956" y="4011147"/>
              <a:ext cx="26276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1" name="Straight Connector 30"/>
            <p:cNvCxnSpPr/>
            <p:nvPr/>
          </p:nvCxnSpPr>
          <p:spPr>
            <a:xfrm>
              <a:off x="8597508" y="3952751"/>
              <a:ext cx="26276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97296832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fontScale="90000"/>
          </a:bodyPr>
          <a:lstStyle/>
          <a:p>
            <a:r>
              <a:rPr lang="en-US" dirty="0" smtClean="0"/>
              <a:t>Normal Distribution </a:t>
            </a:r>
            <a:br>
              <a:rPr lang="en-US" dirty="0" smtClean="0"/>
            </a:br>
            <a:r>
              <a:rPr lang="en-US" dirty="0" smtClean="0"/>
              <a:t>Yes, it does matter</a:t>
            </a:r>
            <a:endParaRPr lang="en-US" dirty="0"/>
          </a:p>
        </p:txBody>
      </p:sp>
      <p:sp>
        <p:nvSpPr>
          <p:cNvPr id="3" name="Content Placeholder 2"/>
          <p:cNvSpPr>
            <a:spLocks noGrp="1"/>
          </p:cNvSpPr>
          <p:nvPr>
            <p:ph idx="1"/>
          </p:nvPr>
        </p:nvSpPr>
        <p:spPr>
          <a:xfrm>
            <a:off x="116112" y="1469573"/>
            <a:ext cx="8751843" cy="4913142"/>
          </a:xfrm>
        </p:spPr>
        <p:txBody>
          <a:bodyPr>
            <a:noAutofit/>
          </a:bodyPr>
          <a:lstStyle/>
          <a:p>
            <a:pPr lvl="2"/>
            <a:endParaRPr lang="en-US" sz="1600" dirty="0" smtClean="0"/>
          </a:p>
          <a:p>
            <a:pPr lvl="1"/>
            <a:endParaRPr lang="en-US" sz="2000" dirty="0"/>
          </a:p>
          <a:p>
            <a:pPr lvl="1"/>
            <a:endParaRPr lang="en-US" sz="2000" dirty="0"/>
          </a:p>
          <a:p>
            <a:pPr>
              <a:buNone/>
            </a:pPr>
            <a:r>
              <a:rPr lang="en-US" sz="2400" dirty="0" smtClean="0"/>
              <a:t>		</a:t>
            </a:r>
            <a:endParaRPr lang="en-US" sz="2400" dirty="0"/>
          </a:p>
        </p:txBody>
      </p:sp>
      <p:pic>
        <p:nvPicPr>
          <p:cNvPr id="10" name="Picture 9"/>
          <p:cNvPicPr/>
          <p:nvPr/>
        </p:nvPicPr>
        <p:blipFill>
          <a:blip r:embed="rId3">
            <a:extLst>
              <a:ext uri="{28A0092B-C50C-407E-A947-70E740481C1C}">
                <a14:useLocalDpi xmlns:a14="http://schemas.microsoft.com/office/drawing/2010/main" val="0"/>
              </a:ext>
            </a:extLst>
          </a:blip>
          <a:stretch>
            <a:fillRect/>
          </a:stretch>
        </p:blipFill>
        <p:spPr>
          <a:xfrm>
            <a:off x="1053265" y="1685902"/>
            <a:ext cx="7253157" cy="4708572"/>
          </a:xfrm>
          <a:prstGeom prst="rect">
            <a:avLst/>
          </a:prstGeom>
        </p:spPr>
      </p:pic>
      <p:sp>
        <p:nvSpPr>
          <p:cNvPr id="4" name="TextBox 3"/>
          <p:cNvSpPr txBox="1"/>
          <p:nvPr/>
        </p:nvSpPr>
        <p:spPr>
          <a:xfrm>
            <a:off x="2081489" y="5650071"/>
            <a:ext cx="338554" cy="369332"/>
          </a:xfrm>
          <a:prstGeom prst="rect">
            <a:avLst/>
          </a:prstGeom>
          <a:noFill/>
        </p:spPr>
        <p:txBody>
          <a:bodyPr wrap="none" rtlCol="0">
            <a:spAutoFit/>
          </a:bodyPr>
          <a:lstStyle/>
          <a:p>
            <a:r>
              <a:rPr lang="en-US" b="1" dirty="0" smtClean="0">
                <a:solidFill>
                  <a:schemeClr val="accent1"/>
                </a:solidFill>
                <a:latin typeface="Symbol" charset="2"/>
                <a:cs typeface="Symbol" charset="2"/>
              </a:rPr>
              <a:t>s</a:t>
            </a:r>
            <a:endParaRPr lang="en-US" b="1" dirty="0">
              <a:solidFill>
                <a:schemeClr val="accent1"/>
              </a:solidFill>
              <a:latin typeface="Symbol" charset="2"/>
              <a:cs typeface="Symbol" charset="2"/>
            </a:endParaRPr>
          </a:p>
        </p:txBody>
      </p:sp>
      <p:sp>
        <p:nvSpPr>
          <p:cNvPr id="9" name="TextBox 8"/>
          <p:cNvSpPr txBox="1"/>
          <p:nvPr/>
        </p:nvSpPr>
        <p:spPr>
          <a:xfrm>
            <a:off x="2798361" y="5650071"/>
            <a:ext cx="338554" cy="369332"/>
          </a:xfrm>
          <a:prstGeom prst="rect">
            <a:avLst/>
          </a:prstGeom>
          <a:noFill/>
        </p:spPr>
        <p:txBody>
          <a:bodyPr wrap="none" rtlCol="0">
            <a:spAutoFit/>
          </a:bodyPr>
          <a:lstStyle/>
          <a:p>
            <a:r>
              <a:rPr lang="en-US" b="1" dirty="0" smtClean="0">
                <a:solidFill>
                  <a:schemeClr val="accent1"/>
                </a:solidFill>
                <a:latin typeface="Symbol" charset="2"/>
                <a:cs typeface="Symbol" charset="2"/>
              </a:rPr>
              <a:t>s</a:t>
            </a:r>
            <a:endParaRPr lang="en-US" b="1" dirty="0">
              <a:solidFill>
                <a:schemeClr val="accent1"/>
              </a:solidFill>
              <a:latin typeface="Symbol" charset="2"/>
              <a:cs typeface="Symbol" charset="2"/>
            </a:endParaRPr>
          </a:p>
        </p:txBody>
      </p:sp>
      <p:sp>
        <p:nvSpPr>
          <p:cNvPr id="11" name="TextBox 10"/>
          <p:cNvSpPr txBox="1"/>
          <p:nvPr/>
        </p:nvSpPr>
        <p:spPr>
          <a:xfrm>
            <a:off x="3515232" y="5650071"/>
            <a:ext cx="338554" cy="369332"/>
          </a:xfrm>
          <a:prstGeom prst="rect">
            <a:avLst/>
          </a:prstGeom>
          <a:noFill/>
        </p:spPr>
        <p:txBody>
          <a:bodyPr wrap="none" rtlCol="0">
            <a:spAutoFit/>
          </a:bodyPr>
          <a:lstStyle/>
          <a:p>
            <a:r>
              <a:rPr lang="en-US" b="1" dirty="0" smtClean="0">
                <a:solidFill>
                  <a:schemeClr val="accent1"/>
                </a:solidFill>
                <a:latin typeface="Symbol" charset="2"/>
                <a:cs typeface="Symbol" charset="2"/>
              </a:rPr>
              <a:t>s</a:t>
            </a:r>
            <a:endParaRPr lang="en-US" b="1" dirty="0">
              <a:solidFill>
                <a:schemeClr val="accent1"/>
              </a:solidFill>
              <a:latin typeface="Symbol" charset="2"/>
              <a:cs typeface="Symbol" charset="2"/>
            </a:endParaRPr>
          </a:p>
        </p:txBody>
      </p:sp>
      <p:sp>
        <p:nvSpPr>
          <p:cNvPr id="12" name="TextBox 11"/>
          <p:cNvSpPr txBox="1"/>
          <p:nvPr/>
        </p:nvSpPr>
        <p:spPr>
          <a:xfrm>
            <a:off x="4902414" y="5650071"/>
            <a:ext cx="338554" cy="369332"/>
          </a:xfrm>
          <a:prstGeom prst="rect">
            <a:avLst/>
          </a:prstGeom>
          <a:noFill/>
        </p:spPr>
        <p:txBody>
          <a:bodyPr wrap="none" rtlCol="0">
            <a:spAutoFit/>
          </a:bodyPr>
          <a:lstStyle/>
          <a:p>
            <a:r>
              <a:rPr lang="en-US" b="1" dirty="0" smtClean="0">
                <a:solidFill>
                  <a:schemeClr val="accent1"/>
                </a:solidFill>
                <a:latin typeface="Symbol" charset="2"/>
                <a:cs typeface="Symbol" charset="2"/>
              </a:rPr>
              <a:t>s</a:t>
            </a:r>
            <a:endParaRPr lang="en-US" b="1" dirty="0">
              <a:solidFill>
                <a:schemeClr val="accent1"/>
              </a:solidFill>
              <a:latin typeface="Symbol" charset="2"/>
              <a:cs typeface="Symbol" charset="2"/>
            </a:endParaRPr>
          </a:p>
        </p:txBody>
      </p:sp>
      <p:sp>
        <p:nvSpPr>
          <p:cNvPr id="13" name="TextBox 12"/>
          <p:cNvSpPr txBox="1"/>
          <p:nvPr/>
        </p:nvSpPr>
        <p:spPr>
          <a:xfrm>
            <a:off x="5636926" y="5650071"/>
            <a:ext cx="338554" cy="369332"/>
          </a:xfrm>
          <a:prstGeom prst="rect">
            <a:avLst/>
          </a:prstGeom>
          <a:noFill/>
        </p:spPr>
        <p:txBody>
          <a:bodyPr wrap="none" rtlCol="0">
            <a:spAutoFit/>
          </a:bodyPr>
          <a:lstStyle/>
          <a:p>
            <a:r>
              <a:rPr lang="en-US" b="1" dirty="0" smtClean="0">
                <a:solidFill>
                  <a:schemeClr val="accent1"/>
                </a:solidFill>
                <a:latin typeface="Symbol" charset="2"/>
                <a:cs typeface="Symbol" charset="2"/>
              </a:rPr>
              <a:t>s</a:t>
            </a:r>
            <a:endParaRPr lang="en-US" b="1" dirty="0">
              <a:solidFill>
                <a:schemeClr val="accent1"/>
              </a:solidFill>
              <a:latin typeface="Symbol" charset="2"/>
              <a:cs typeface="Symbol" charset="2"/>
            </a:endParaRPr>
          </a:p>
        </p:txBody>
      </p:sp>
      <p:sp>
        <p:nvSpPr>
          <p:cNvPr id="14" name="TextBox 13"/>
          <p:cNvSpPr txBox="1"/>
          <p:nvPr/>
        </p:nvSpPr>
        <p:spPr>
          <a:xfrm>
            <a:off x="6371437" y="5650071"/>
            <a:ext cx="338554" cy="369332"/>
          </a:xfrm>
          <a:prstGeom prst="rect">
            <a:avLst/>
          </a:prstGeom>
          <a:noFill/>
        </p:spPr>
        <p:txBody>
          <a:bodyPr wrap="none" rtlCol="0">
            <a:spAutoFit/>
          </a:bodyPr>
          <a:lstStyle/>
          <a:p>
            <a:r>
              <a:rPr lang="en-US" b="1" dirty="0" smtClean="0">
                <a:solidFill>
                  <a:schemeClr val="accent1"/>
                </a:solidFill>
                <a:latin typeface="Symbol" charset="2"/>
                <a:cs typeface="Symbol" charset="2"/>
              </a:rPr>
              <a:t>s</a:t>
            </a:r>
            <a:endParaRPr lang="en-US" b="1" dirty="0">
              <a:solidFill>
                <a:schemeClr val="accent1"/>
              </a:solidFill>
              <a:latin typeface="Symbol" charset="2"/>
              <a:cs typeface="Symbol" charset="2"/>
            </a:endParaRPr>
          </a:p>
        </p:txBody>
      </p:sp>
      <p:sp>
        <p:nvSpPr>
          <p:cNvPr id="15" name="Rectangle 14"/>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20376106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a:bodyPr>
          <a:lstStyle/>
          <a:p>
            <a:r>
              <a:rPr lang="en-US" dirty="0" smtClean="0"/>
              <a:t>Control Chart Basics</a:t>
            </a:r>
            <a:endParaRPr lang="en-US" dirty="0"/>
          </a:p>
        </p:txBody>
      </p:sp>
      <p:sp>
        <p:nvSpPr>
          <p:cNvPr id="3" name="Content Placeholder 2"/>
          <p:cNvSpPr>
            <a:spLocks noGrp="1"/>
          </p:cNvSpPr>
          <p:nvPr>
            <p:ph idx="1"/>
          </p:nvPr>
        </p:nvSpPr>
        <p:spPr>
          <a:xfrm>
            <a:off x="116112" y="1469573"/>
            <a:ext cx="8751843" cy="4913142"/>
          </a:xfrm>
        </p:spPr>
        <p:txBody>
          <a:bodyPr>
            <a:noAutofit/>
          </a:bodyPr>
          <a:lstStyle/>
          <a:p>
            <a:pPr lvl="2"/>
            <a:endParaRPr lang="en-US" sz="1600" dirty="0" smtClean="0"/>
          </a:p>
          <a:p>
            <a:pPr lvl="1"/>
            <a:endParaRPr lang="en-US" sz="2000" dirty="0"/>
          </a:p>
          <a:p>
            <a:pPr lvl="1"/>
            <a:endParaRPr lang="en-US" sz="2000" dirty="0"/>
          </a:p>
          <a:p>
            <a:pPr>
              <a:buNone/>
            </a:pPr>
            <a:r>
              <a:rPr lang="en-US" sz="2400" dirty="0" smtClean="0"/>
              <a:t>		</a:t>
            </a:r>
            <a:endParaRPr lang="en-US" sz="2400" dirty="0"/>
          </a:p>
        </p:txBody>
      </p:sp>
      <p:grpSp>
        <p:nvGrpSpPr>
          <p:cNvPr id="9" name="Group 8"/>
          <p:cNvGrpSpPr/>
          <p:nvPr/>
        </p:nvGrpSpPr>
        <p:grpSpPr>
          <a:xfrm>
            <a:off x="3459790" y="1401530"/>
            <a:ext cx="1695446" cy="646331"/>
            <a:chOff x="3459790" y="1401530"/>
            <a:chExt cx="1695446" cy="646331"/>
          </a:xfrm>
        </p:grpSpPr>
        <p:sp>
          <p:nvSpPr>
            <p:cNvPr id="14" name="TextBox 13"/>
            <p:cNvSpPr txBox="1"/>
            <p:nvPr/>
          </p:nvSpPr>
          <p:spPr>
            <a:xfrm>
              <a:off x="3459790" y="1401530"/>
              <a:ext cx="1695446" cy="646331"/>
            </a:xfrm>
            <a:prstGeom prst="rect">
              <a:avLst/>
            </a:prstGeom>
            <a:noFill/>
          </p:spPr>
          <p:txBody>
            <a:bodyPr wrap="none" rtlCol="0">
              <a:spAutoFit/>
            </a:bodyPr>
            <a:lstStyle/>
            <a:p>
              <a:r>
                <a:rPr lang="en-US" sz="3600" dirty="0" smtClean="0"/>
                <a:t>X -Chart</a:t>
              </a:r>
              <a:endParaRPr lang="en-US" sz="3600" dirty="0"/>
            </a:p>
          </p:txBody>
        </p:sp>
        <p:cxnSp>
          <p:nvCxnSpPr>
            <p:cNvPr id="15" name="Straight Connector 14"/>
            <p:cNvCxnSpPr/>
            <p:nvPr/>
          </p:nvCxnSpPr>
          <p:spPr>
            <a:xfrm>
              <a:off x="3513096" y="1550892"/>
              <a:ext cx="338667"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grpSp>
      <p:grpSp>
        <p:nvGrpSpPr>
          <p:cNvPr id="10" name="Group 9"/>
          <p:cNvGrpSpPr/>
          <p:nvPr/>
        </p:nvGrpSpPr>
        <p:grpSpPr>
          <a:xfrm>
            <a:off x="236486" y="1695187"/>
            <a:ext cx="8907514" cy="4902586"/>
            <a:chOff x="236486" y="1681677"/>
            <a:chExt cx="8907514" cy="4902586"/>
          </a:xfrm>
        </p:grpSpPr>
        <p:pic>
          <p:nvPicPr>
            <p:cNvPr id="12" name="Picture 11"/>
            <p:cNvPicPr/>
            <p:nvPr/>
          </p:nvPicPr>
          <p:blipFill rotWithShape="1">
            <a:blip r:embed="rId3">
              <a:extLst>
                <a:ext uri="{28A0092B-C50C-407E-A947-70E740481C1C}">
                  <a14:useLocalDpi xmlns:a14="http://schemas.microsoft.com/office/drawing/2010/main" val="0"/>
                </a:ext>
              </a:extLst>
            </a:blip>
            <a:srcRect r="17901"/>
            <a:stretch/>
          </p:blipFill>
          <p:spPr>
            <a:xfrm>
              <a:off x="236486" y="1729658"/>
              <a:ext cx="6829083" cy="4854605"/>
            </a:xfrm>
            <a:prstGeom prst="rect">
              <a:avLst/>
            </a:prstGeom>
          </p:spPr>
        </p:pic>
        <p:sp>
          <p:nvSpPr>
            <p:cNvPr id="19" name="TextBox 18"/>
            <p:cNvSpPr txBox="1"/>
            <p:nvPr/>
          </p:nvSpPr>
          <p:spPr>
            <a:xfrm>
              <a:off x="6954766" y="1689874"/>
              <a:ext cx="1911872" cy="738664"/>
            </a:xfrm>
            <a:prstGeom prst="rect">
              <a:avLst/>
            </a:prstGeom>
            <a:solidFill>
              <a:schemeClr val="bg1"/>
            </a:solidFill>
          </p:spPr>
          <p:txBody>
            <a:bodyPr wrap="square" rtlCol="0">
              <a:spAutoFit/>
            </a:bodyPr>
            <a:lstStyle/>
            <a:p>
              <a:endParaRPr lang="en-US" b="1" dirty="0" smtClean="0">
                <a:solidFill>
                  <a:schemeClr val="tx2"/>
                </a:solidFill>
                <a:latin typeface="Symbol" charset="2"/>
                <a:cs typeface="Symbol" charset="2"/>
              </a:endParaRPr>
            </a:p>
            <a:p>
              <a:pPr marL="342900" indent="-342900">
                <a:buFont typeface="Symbol" charset="0"/>
                <a:buChar char="m"/>
              </a:pPr>
              <a:r>
                <a:rPr lang="en-US" sz="2400" b="1" dirty="0" smtClean="0">
                  <a:solidFill>
                    <a:schemeClr val="tx2"/>
                  </a:solidFill>
                  <a:latin typeface="Symbol" charset="2"/>
                  <a:cs typeface="Symbol" charset="2"/>
                </a:rPr>
                <a:t>+ 3s </a:t>
              </a:r>
            </a:p>
          </p:txBody>
        </p:sp>
        <p:sp>
          <p:nvSpPr>
            <p:cNvPr id="20" name="TextBox 19"/>
            <p:cNvSpPr txBox="1"/>
            <p:nvPr/>
          </p:nvSpPr>
          <p:spPr>
            <a:xfrm>
              <a:off x="6954766" y="5696470"/>
              <a:ext cx="2043254" cy="461665"/>
            </a:xfrm>
            <a:prstGeom prst="rect">
              <a:avLst/>
            </a:prstGeom>
            <a:solidFill>
              <a:schemeClr val="bg1"/>
            </a:solidFill>
          </p:spPr>
          <p:txBody>
            <a:bodyPr wrap="square" rtlCol="0">
              <a:spAutoFit/>
            </a:bodyPr>
            <a:lstStyle/>
            <a:p>
              <a:pPr marL="342900" indent="-342900">
                <a:buFont typeface="Symbol" charset="0"/>
                <a:buChar char="m"/>
              </a:pPr>
              <a:r>
                <a:rPr lang="en-US" sz="2400" b="1" dirty="0">
                  <a:solidFill>
                    <a:schemeClr val="tx2"/>
                  </a:solidFill>
                  <a:latin typeface="Symbol" charset="2"/>
                  <a:cs typeface="Symbol" charset="2"/>
                </a:rPr>
                <a:t>-</a:t>
              </a:r>
              <a:r>
                <a:rPr lang="en-US" sz="2400" b="1" dirty="0" smtClean="0">
                  <a:solidFill>
                    <a:schemeClr val="tx2"/>
                  </a:solidFill>
                  <a:latin typeface="Symbol" charset="2"/>
                  <a:cs typeface="Symbol" charset="2"/>
                </a:rPr>
                <a:t> 3s</a:t>
              </a:r>
              <a:endParaRPr lang="en-US" b="1" dirty="0" smtClean="0">
                <a:solidFill>
                  <a:schemeClr val="tx2"/>
                </a:solidFill>
                <a:latin typeface="Arial"/>
                <a:cs typeface="Arial"/>
              </a:endParaRPr>
            </a:p>
          </p:txBody>
        </p:sp>
        <p:sp>
          <p:nvSpPr>
            <p:cNvPr id="21" name="TextBox 20"/>
            <p:cNvSpPr txBox="1"/>
            <p:nvPr/>
          </p:nvSpPr>
          <p:spPr>
            <a:xfrm>
              <a:off x="6954767" y="3293998"/>
              <a:ext cx="1430128" cy="461665"/>
            </a:xfrm>
            <a:prstGeom prst="rect">
              <a:avLst/>
            </a:prstGeom>
            <a:solidFill>
              <a:schemeClr val="bg1"/>
            </a:solidFill>
          </p:spPr>
          <p:txBody>
            <a:bodyPr wrap="square" rtlCol="0">
              <a:spAutoFit/>
            </a:bodyPr>
            <a:lstStyle/>
            <a:p>
              <a:r>
                <a:rPr lang="en-US" sz="2400" b="1" dirty="0" smtClean="0">
                  <a:solidFill>
                    <a:schemeClr val="tx2"/>
                  </a:solidFill>
                  <a:latin typeface="Symbol" charset="2"/>
                  <a:cs typeface="Symbol" charset="2"/>
                </a:rPr>
                <a:t>m + 1s</a:t>
              </a:r>
              <a:endParaRPr lang="en-US" sz="2400" b="1" dirty="0">
                <a:solidFill>
                  <a:schemeClr val="tx2"/>
                </a:solidFill>
                <a:latin typeface="Symbol" charset="2"/>
                <a:cs typeface="Symbol" charset="2"/>
              </a:endParaRPr>
            </a:p>
          </p:txBody>
        </p:sp>
        <p:sp>
          <p:nvSpPr>
            <p:cNvPr id="22" name="TextBox 21"/>
            <p:cNvSpPr txBox="1"/>
            <p:nvPr/>
          </p:nvSpPr>
          <p:spPr>
            <a:xfrm>
              <a:off x="6954767" y="2701837"/>
              <a:ext cx="1444726" cy="461665"/>
            </a:xfrm>
            <a:prstGeom prst="rect">
              <a:avLst/>
            </a:prstGeom>
            <a:solidFill>
              <a:schemeClr val="bg1"/>
            </a:solidFill>
          </p:spPr>
          <p:txBody>
            <a:bodyPr wrap="square" rtlCol="0">
              <a:spAutoFit/>
            </a:bodyPr>
            <a:lstStyle/>
            <a:p>
              <a:r>
                <a:rPr lang="en-US" sz="2400" b="1" dirty="0" smtClean="0">
                  <a:solidFill>
                    <a:schemeClr val="tx2"/>
                  </a:solidFill>
                  <a:latin typeface="Symbol" charset="2"/>
                  <a:cs typeface="Symbol" charset="2"/>
                </a:rPr>
                <a:t>m + 2s</a:t>
              </a:r>
              <a:endParaRPr lang="en-US" sz="2400" b="1" dirty="0">
                <a:solidFill>
                  <a:schemeClr val="tx2"/>
                </a:solidFill>
                <a:latin typeface="Symbol" charset="2"/>
                <a:cs typeface="Symbol" charset="2"/>
              </a:endParaRPr>
            </a:p>
          </p:txBody>
        </p:sp>
        <p:sp>
          <p:nvSpPr>
            <p:cNvPr id="23" name="TextBox 22"/>
            <p:cNvSpPr txBox="1"/>
            <p:nvPr/>
          </p:nvSpPr>
          <p:spPr>
            <a:xfrm>
              <a:off x="6954766" y="5102521"/>
              <a:ext cx="1722093" cy="461665"/>
            </a:xfrm>
            <a:prstGeom prst="rect">
              <a:avLst/>
            </a:prstGeom>
            <a:solidFill>
              <a:schemeClr val="bg1"/>
            </a:solidFill>
          </p:spPr>
          <p:txBody>
            <a:bodyPr wrap="square" rtlCol="0">
              <a:spAutoFit/>
            </a:bodyPr>
            <a:lstStyle/>
            <a:p>
              <a:r>
                <a:rPr lang="en-US" sz="2400" b="1" dirty="0" smtClean="0">
                  <a:solidFill>
                    <a:schemeClr val="tx2"/>
                  </a:solidFill>
                  <a:latin typeface="Symbol" charset="2"/>
                  <a:cs typeface="Symbol" charset="2"/>
                </a:rPr>
                <a:t>m - 2s </a:t>
              </a:r>
              <a:endParaRPr lang="en-US" sz="2400" b="1" dirty="0">
                <a:solidFill>
                  <a:schemeClr val="tx2"/>
                </a:solidFill>
                <a:latin typeface="Symbol" charset="2"/>
                <a:cs typeface="Symbol" charset="2"/>
              </a:endParaRPr>
            </a:p>
          </p:txBody>
        </p:sp>
        <p:sp>
          <p:nvSpPr>
            <p:cNvPr id="24" name="TextBox 23"/>
            <p:cNvSpPr txBox="1"/>
            <p:nvPr/>
          </p:nvSpPr>
          <p:spPr>
            <a:xfrm>
              <a:off x="6954767" y="4510359"/>
              <a:ext cx="1911871" cy="461665"/>
            </a:xfrm>
            <a:prstGeom prst="rect">
              <a:avLst/>
            </a:prstGeom>
            <a:solidFill>
              <a:schemeClr val="bg1"/>
            </a:solidFill>
          </p:spPr>
          <p:txBody>
            <a:bodyPr wrap="square" rtlCol="0">
              <a:spAutoFit/>
            </a:bodyPr>
            <a:lstStyle/>
            <a:p>
              <a:r>
                <a:rPr lang="en-US" sz="2400" b="1" dirty="0" smtClean="0">
                  <a:solidFill>
                    <a:schemeClr val="tx2"/>
                  </a:solidFill>
                  <a:latin typeface="Symbol" charset="2"/>
                  <a:cs typeface="Symbol" charset="2"/>
                </a:rPr>
                <a:t>m - 1s</a:t>
              </a:r>
              <a:endParaRPr lang="en-US" sz="2000" b="1" dirty="0">
                <a:solidFill>
                  <a:schemeClr val="tx2"/>
                </a:solidFill>
                <a:latin typeface="Arial"/>
                <a:cs typeface="Arial"/>
              </a:endParaRPr>
            </a:p>
          </p:txBody>
        </p:sp>
        <p:sp>
          <p:nvSpPr>
            <p:cNvPr id="31" name="TextBox 30"/>
            <p:cNvSpPr txBox="1"/>
            <p:nvPr/>
          </p:nvSpPr>
          <p:spPr>
            <a:xfrm>
              <a:off x="6968861" y="3879756"/>
              <a:ext cx="1337561" cy="400110"/>
            </a:xfrm>
            <a:prstGeom prst="rect">
              <a:avLst/>
            </a:prstGeom>
            <a:solidFill>
              <a:schemeClr val="bg1"/>
            </a:solidFill>
          </p:spPr>
          <p:txBody>
            <a:bodyPr wrap="square" rtlCol="0">
              <a:spAutoFit/>
            </a:bodyPr>
            <a:lstStyle/>
            <a:p>
              <a:r>
                <a:rPr lang="en-US" sz="2000" b="1" dirty="0" smtClean="0">
                  <a:solidFill>
                    <a:srgbClr val="800000"/>
                  </a:solidFill>
                </a:rPr>
                <a:t>Target</a:t>
              </a:r>
              <a:endParaRPr lang="en-US" sz="2000" b="1" dirty="0">
                <a:solidFill>
                  <a:srgbClr val="800000"/>
                </a:solidFill>
              </a:endParaRPr>
            </a:p>
          </p:txBody>
        </p:sp>
        <p:sp>
          <p:nvSpPr>
            <p:cNvPr id="32" name="TextBox 31"/>
            <p:cNvSpPr txBox="1"/>
            <p:nvPr/>
          </p:nvSpPr>
          <p:spPr>
            <a:xfrm>
              <a:off x="6831991" y="1681677"/>
              <a:ext cx="2312009" cy="400110"/>
            </a:xfrm>
            <a:prstGeom prst="rect">
              <a:avLst/>
            </a:prstGeom>
            <a:solidFill>
              <a:schemeClr val="bg1"/>
            </a:solidFill>
          </p:spPr>
          <p:txBody>
            <a:bodyPr wrap="square" rtlCol="0">
              <a:spAutoFit/>
            </a:bodyPr>
            <a:lstStyle/>
            <a:p>
              <a:r>
                <a:rPr lang="en-US" sz="2000" b="1" dirty="0" smtClean="0">
                  <a:solidFill>
                    <a:srgbClr val="800000"/>
                  </a:solidFill>
                </a:rPr>
                <a:t>Upper Control Limit</a:t>
              </a:r>
              <a:endParaRPr lang="en-US" sz="2000" b="1" dirty="0">
                <a:solidFill>
                  <a:srgbClr val="800000"/>
                </a:solidFill>
              </a:endParaRPr>
            </a:p>
          </p:txBody>
        </p:sp>
        <p:sp>
          <p:nvSpPr>
            <p:cNvPr id="33" name="TextBox 32"/>
            <p:cNvSpPr txBox="1"/>
            <p:nvPr/>
          </p:nvSpPr>
          <p:spPr>
            <a:xfrm>
              <a:off x="6861181" y="6163648"/>
              <a:ext cx="2277331" cy="400110"/>
            </a:xfrm>
            <a:prstGeom prst="rect">
              <a:avLst/>
            </a:prstGeom>
            <a:solidFill>
              <a:schemeClr val="bg1"/>
            </a:solidFill>
          </p:spPr>
          <p:txBody>
            <a:bodyPr wrap="square" rtlCol="0">
              <a:spAutoFit/>
            </a:bodyPr>
            <a:lstStyle/>
            <a:p>
              <a:r>
                <a:rPr lang="en-US" sz="2000" b="1" dirty="0" smtClean="0">
                  <a:solidFill>
                    <a:srgbClr val="800000"/>
                  </a:solidFill>
                </a:rPr>
                <a:t>Lower Control Limit</a:t>
              </a:r>
              <a:endParaRPr lang="en-US" sz="2000" b="1" dirty="0">
                <a:solidFill>
                  <a:srgbClr val="800000"/>
                </a:solidFill>
              </a:endParaRPr>
            </a:p>
          </p:txBody>
        </p:sp>
      </p:grpSp>
      <p:sp>
        <p:nvSpPr>
          <p:cNvPr id="25" name="Rectangle 24"/>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grpSp>
        <p:nvGrpSpPr>
          <p:cNvPr id="30" name="Group 29"/>
          <p:cNvGrpSpPr/>
          <p:nvPr/>
        </p:nvGrpSpPr>
        <p:grpSpPr>
          <a:xfrm>
            <a:off x="8129330" y="3937230"/>
            <a:ext cx="354183" cy="461665"/>
            <a:chOff x="8570847" y="3923552"/>
            <a:chExt cx="354183" cy="461665"/>
          </a:xfrm>
        </p:grpSpPr>
        <p:sp>
          <p:nvSpPr>
            <p:cNvPr id="34" name="TextBox 33"/>
            <p:cNvSpPr txBox="1"/>
            <p:nvPr/>
          </p:nvSpPr>
          <p:spPr>
            <a:xfrm>
              <a:off x="8570847" y="3923552"/>
              <a:ext cx="354183" cy="461665"/>
            </a:xfrm>
            <a:prstGeom prst="rect">
              <a:avLst/>
            </a:prstGeom>
            <a:noFill/>
          </p:spPr>
          <p:txBody>
            <a:bodyPr wrap="none" rtlCol="0">
              <a:spAutoFit/>
            </a:bodyPr>
            <a:lstStyle/>
            <a:p>
              <a:r>
                <a:rPr lang="en-US" sz="2400" b="1" dirty="0" smtClean="0">
                  <a:solidFill>
                    <a:schemeClr val="tx2"/>
                  </a:solidFill>
                </a:rPr>
                <a:t>X</a:t>
              </a:r>
              <a:endParaRPr lang="en-US" sz="2400" b="1" dirty="0">
                <a:solidFill>
                  <a:schemeClr val="tx2"/>
                </a:solidFill>
              </a:endParaRPr>
            </a:p>
          </p:txBody>
        </p:sp>
        <p:cxnSp>
          <p:nvCxnSpPr>
            <p:cNvPr id="35" name="Straight Connector 34"/>
            <p:cNvCxnSpPr/>
            <p:nvPr/>
          </p:nvCxnSpPr>
          <p:spPr>
            <a:xfrm>
              <a:off x="8601956" y="4011147"/>
              <a:ext cx="26276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p:nvCxnSpPr>
          <p:spPr>
            <a:xfrm>
              <a:off x="8597508" y="3952751"/>
              <a:ext cx="26276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83568306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a:bodyPr>
          <a:lstStyle/>
          <a:p>
            <a:r>
              <a:rPr lang="en-US" dirty="0" smtClean="0"/>
              <a:t>Control Chart Basics</a:t>
            </a:r>
            <a:endParaRPr lang="en-US" dirty="0"/>
          </a:p>
        </p:txBody>
      </p:sp>
      <p:sp>
        <p:nvSpPr>
          <p:cNvPr id="3" name="Content Placeholder 2"/>
          <p:cNvSpPr>
            <a:spLocks noGrp="1"/>
          </p:cNvSpPr>
          <p:nvPr>
            <p:ph idx="1"/>
          </p:nvPr>
        </p:nvSpPr>
        <p:spPr>
          <a:xfrm>
            <a:off x="116113" y="1469573"/>
            <a:ext cx="7221666" cy="1245888"/>
          </a:xfrm>
        </p:spPr>
        <p:txBody>
          <a:bodyPr>
            <a:noAutofit/>
          </a:bodyPr>
          <a:lstStyle/>
          <a:p>
            <a:r>
              <a:rPr lang="en-US" sz="2400" dirty="0" smtClean="0"/>
              <a:t>X axis is time based</a:t>
            </a:r>
          </a:p>
          <a:p>
            <a:r>
              <a:rPr lang="en-US" sz="2400" dirty="0" smtClean="0"/>
              <a:t>Monitors process to detect special cause variation and manage common cause variation</a:t>
            </a:r>
          </a:p>
          <a:p>
            <a:pPr marL="0" indent="0">
              <a:buNone/>
            </a:pPr>
            <a:endParaRPr lang="en-US" sz="2400" dirty="0" smtClean="0"/>
          </a:p>
          <a:p>
            <a:pPr lvl="1"/>
            <a:endParaRPr lang="en-US" sz="2000" dirty="0"/>
          </a:p>
          <a:p>
            <a:pPr lvl="1"/>
            <a:endParaRPr lang="en-US" sz="2000" dirty="0"/>
          </a:p>
          <a:p>
            <a:pPr>
              <a:buNone/>
            </a:pPr>
            <a:r>
              <a:rPr lang="en-US" sz="2400" dirty="0" smtClean="0"/>
              <a:t>		</a:t>
            </a:r>
            <a:endParaRPr lang="en-US" sz="2400" dirty="0"/>
          </a:p>
        </p:txBody>
      </p:sp>
      <p:pic>
        <p:nvPicPr>
          <p:cNvPr id="5" name="Picture 4"/>
          <p:cNvPicPr>
            <a:picLocks noChangeAspect="1"/>
          </p:cNvPicPr>
          <p:nvPr/>
        </p:nvPicPr>
        <p:blipFill>
          <a:blip r:embed="rId3"/>
          <a:stretch>
            <a:fillRect/>
          </a:stretch>
        </p:blipFill>
        <p:spPr>
          <a:xfrm>
            <a:off x="3328408" y="3597217"/>
            <a:ext cx="5815591" cy="3206030"/>
          </a:xfrm>
          <a:prstGeom prst="rect">
            <a:avLst/>
          </a:prstGeom>
        </p:spPr>
      </p:pic>
      <p:sp>
        <p:nvSpPr>
          <p:cNvPr id="25" name="Content Placeholder 2"/>
          <p:cNvSpPr txBox="1">
            <a:spLocks/>
          </p:cNvSpPr>
          <p:nvPr/>
        </p:nvSpPr>
        <p:spPr>
          <a:xfrm>
            <a:off x="119875" y="2709992"/>
            <a:ext cx="4099029" cy="3261103"/>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400" dirty="0" smtClean="0"/>
              <a:t>Common Cause Variation</a:t>
            </a:r>
          </a:p>
          <a:p>
            <a:pPr lvl="1"/>
            <a:r>
              <a:rPr lang="en-US" sz="2000" dirty="0" smtClean="0"/>
              <a:t>Due to room temperature change</a:t>
            </a:r>
          </a:p>
          <a:p>
            <a:pPr lvl="1"/>
            <a:r>
              <a:rPr lang="en-US" sz="2000" dirty="0" smtClean="0"/>
              <a:t>Line personnel</a:t>
            </a:r>
          </a:p>
          <a:p>
            <a:r>
              <a:rPr lang="en-US" sz="2400" dirty="0" smtClean="0"/>
              <a:t>Special Cause Variation</a:t>
            </a:r>
          </a:p>
          <a:p>
            <a:pPr lvl="1"/>
            <a:r>
              <a:rPr lang="en-US" sz="2000" dirty="0" smtClean="0"/>
              <a:t>Changes in process</a:t>
            </a:r>
          </a:p>
          <a:p>
            <a:pPr lvl="1"/>
            <a:r>
              <a:rPr lang="en-US" sz="2000" dirty="0" smtClean="0"/>
              <a:t>Unexpected events</a:t>
            </a:r>
          </a:p>
          <a:p>
            <a:pPr lvl="1"/>
            <a:r>
              <a:rPr lang="en-US" sz="2000" dirty="0" smtClean="0"/>
              <a:t>Change in vendors of a product ingredient</a:t>
            </a:r>
          </a:p>
          <a:p>
            <a:pPr lvl="1"/>
            <a:r>
              <a:rPr lang="en-US" sz="2000" dirty="0" smtClean="0"/>
              <a:t>Leaks in a vacuum line</a:t>
            </a:r>
          </a:p>
          <a:p>
            <a:endParaRPr lang="en-US" sz="2400" dirty="0" smtClean="0"/>
          </a:p>
          <a:p>
            <a:pPr lvl="1"/>
            <a:endParaRPr lang="en-US" sz="2000" dirty="0" smtClean="0"/>
          </a:p>
          <a:p>
            <a:pPr lvl="1"/>
            <a:endParaRPr lang="en-US" sz="2000" dirty="0" smtClean="0"/>
          </a:p>
          <a:p>
            <a:pPr>
              <a:buFont typeface="Arial" pitchFamily="34" charset="0"/>
              <a:buNone/>
            </a:pPr>
            <a:r>
              <a:rPr lang="en-US" sz="2400" dirty="0" smtClean="0"/>
              <a:t>		</a:t>
            </a:r>
            <a:endParaRPr lang="en-US" sz="2400" dirty="0"/>
          </a:p>
        </p:txBody>
      </p:sp>
      <p:sp>
        <p:nvSpPr>
          <p:cNvPr id="9" name="Rectangle 8"/>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354790084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a:bodyPr>
          <a:lstStyle/>
          <a:p>
            <a:r>
              <a:rPr lang="en-US" dirty="0" smtClean="0"/>
              <a:t>Control Chart Basics</a:t>
            </a:r>
            <a:endParaRPr lang="en-US" dirty="0"/>
          </a:p>
        </p:txBody>
      </p:sp>
      <p:grpSp>
        <p:nvGrpSpPr>
          <p:cNvPr id="13" name="Group 12"/>
          <p:cNvGrpSpPr/>
          <p:nvPr/>
        </p:nvGrpSpPr>
        <p:grpSpPr>
          <a:xfrm>
            <a:off x="3459790" y="1401530"/>
            <a:ext cx="1695446" cy="646331"/>
            <a:chOff x="3459790" y="1401530"/>
            <a:chExt cx="1695446" cy="646331"/>
          </a:xfrm>
        </p:grpSpPr>
        <p:sp>
          <p:nvSpPr>
            <p:cNvPr id="14" name="TextBox 13"/>
            <p:cNvSpPr txBox="1"/>
            <p:nvPr/>
          </p:nvSpPr>
          <p:spPr>
            <a:xfrm>
              <a:off x="3459790" y="1401530"/>
              <a:ext cx="1695446" cy="646331"/>
            </a:xfrm>
            <a:prstGeom prst="rect">
              <a:avLst/>
            </a:prstGeom>
            <a:noFill/>
          </p:spPr>
          <p:txBody>
            <a:bodyPr wrap="none" rtlCol="0">
              <a:spAutoFit/>
            </a:bodyPr>
            <a:lstStyle/>
            <a:p>
              <a:r>
                <a:rPr lang="en-US" sz="3600" dirty="0" smtClean="0"/>
                <a:t>X -Chart</a:t>
              </a:r>
              <a:endParaRPr lang="en-US" sz="3600" dirty="0"/>
            </a:p>
          </p:txBody>
        </p:sp>
        <p:cxnSp>
          <p:nvCxnSpPr>
            <p:cNvPr id="15" name="Straight Connector 14"/>
            <p:cNvCxnSpPr/>
            <p:nvPr/>
          </p:nvCxnSpPr>
          <p:spPr>
            <a:xfrm>
              <a:off x="3513096" y="1550892"/>
              <a:ext cx="338667"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grpSp>
      <p:pic>
        <p:nvPicPr>
          <p:cNvPr id="41" name="Picture 40"/>
          <p:cNvPicPr/>
          <p:nvPr/>
        </p:nvPicPr>
        <p:blipFill rotWithShape="1">
          <a:blip r:embed="rId3">
            <a:extLst>
              <a:ext uri="{28A0092B-C50C-407E-A947-70E740481C1C}">
                <a14:useLocalDpi xmlns:a14="http://schemas.microsoft.com/office/drawing/2010/main" val="0"/>
              </a:ext>
            </a:extLst>
          </a:blip>
          <a:srcRect r="17616"/>
          <a:stretch/>
        </p:blipFill>
        <p:spPr>
          <a:xfrm>
            <a:off x="198170" y="1842803"/>
            <a:ext cx="6852804" cy="4854605"/>
          </a:xfrm>
          <a:prstGeom prst="rect">
            <a:avLst/>
          </a:prstGeom>
        </p:spPr>
      </p:pic>
      <p:sp>
        <p:nvSpPr>
          <p:cNvPr id="10" name="Rectangle 9"/>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33553620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a:bodyPr>
          <a:lstStyle/>
          <a:p>
            <a:r>
              <a:rPr lang="en-US" dirty="0" smtClean="0"/>
              <a:t>Control Chart Basics</a:t>
            </a:r>
            <a:endParaRPr lang="en-US" dirty="0"/>
          </a:p>
        </p:txBody>
      </p:sp>
      <p:grpSp>
        <p:nvGrpSpPr>
          <p:cNvPr id="13" name="Group 12"/>
          <p:cNvGrpSpPr/>
          <p:nvPr/>
        </p:nvGrpSpPr>
        <p:grpSpPr>
          <a:xfrm>
            <a:off x="3459790" y="1401530"/>
            <a:ext cx="1695446" cy="646331"/>
            <a:chOff x="3459790" y="1401530"/>
            <a:chExt cx="1695446" cy="646331"/>
          </a:xfrm>
        </p:grpSpPr>
        <p:sp>
          <p:nvSpPr>
            <p:cNvPr id="14" name="TextBox 13"/>
            <p:cNvSpPr txBox="1"/>
            <p:nvPr/>
          </p:nvSpPr>
          <p:spPr>
            <a:xfrm>
              <a:off x="3459790" y="1401530"/>
              <a:ext cx="1695446" cy="646331"/>
            </a:xfrm>
            <a:prstGeom prst="rect">
              <a:avLst/>
            </a:prstGeom>
            <a:noFill/>
          </p:spPr>
          <p:txBody>
            <a:bodyPr wrap="none" rtlCol="0">
              <a:spAutoFit/>
            </a:bodyPr>
            <a:lstStyle/>
            <a:p>
              <a:r>
                <a:rPr lang="en-US" sz="3600" dirty="0" smtClean="0"/>
                <a:t>X -Chart</a:t>
              </a:r>
              <a:endParaRPr lang="en-US" sz="3600" dirty="0"/>
            </a:p>
          </p:txBody>
        </p:sp>
        <p:cxnSp>
          <p:nvCxnSpPr>
            <p:cNvPr id="15" name="Straight Connector 14"/>
            <p:cNvCxnSpPr/>
            <p:nvPr/>
          </p:nvCxnSpPr>
          <p:spPr>
            <a:xfrm>
              <a:off x="3513096" y="1550892"/>
              <a:ext cx="338667"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grpSp>
      <p:pic>
        <p:nvPicPr>
          <p:cNvPr id="41" name="Picture 40"/>
          <p:cNvPicPr/>
          <p:nvPr/>
        </p:nvPicPr>
        <p:blipFill rotWithShape="1">
          <a:blip r:embed="rId3">
            <a:extLst>
              <a:ext uri="{28A0092B-C50C-407E-A947-70E740481C1C}">
                <a14:useLocalDpi xmlns:a14="http://schemas.microsoft.com/office/drawing/2010/main" val="0"/>
              </a:ext>
            </a:extLst>
          </a:blip>
          <a:srcRect r="17616"/>
          <a:stretch/>
        </p:blipFill>
        <p:spPr>
          <a:xfrm>
            <a:off x="198170" y="1842803"/>
            <a:ext cx="6852804" cy="4854605"/>
          </a:xfrm>
          <a:prstGeom prst="rect">
            <a:avLst/>
          </a:prstGeom>
        </p:spPr>
      </p:pic>
      <p:sp>
        <p:nvSpPr>
          <p:cNvPr id="11" name="TextBox 10"/>
          <p:cNvSpPr txBox="1"/>
          <p:nvPr/>
        </p:nvSpPr>
        <p:spPr>
          <a:xfrm>
            <a:off x="6968861" y="3952751"/>
            <a:ext cx="1678803" cy="400110"/>
          </a:xfrm>
          <a:prstGeom prst="rect">
            <a:avLst/>
          </a:prstGeom>
          <a:solidFill>
            <a:schemeClr val="bg1"/>
          </a:solidFill>
        </p:spPr>
        <p:txBody>
          <a:bodyPr wrap="square" rtlCol="0">
            <a:spAutoFit/>
          </a:bodyPr>
          <a:lstStyle/>
          <a:p>
            <a:r>
              <a:rPr lang="en-US" sz="2000" b="1" dirty="0" smtClean="0">
                <a:solidFill>
                  <a:srgbClr val="800000"/>
                </a:solidFill>
              </a:rPr>
              <a:t>Target</a:t>
            </a:r>
            <a:endParaRPr lang="en-US" sz="2000" b="1" dirty="0">
              <a:solidFill>
                <a:srgbClr val="800000"/>
              </a:solidFill>
            </a:endParaRPr>
          </a:p>
        </p:txBody>
      </p:sp>
      <p:sp>
        <p:nvSpPr>
          <p:cNvPr id="12" name="TextBox 11"/>
          <p:cNvSpPr txBox="1"/>
          <p:nvPr/>
        </p:nvSpPr>
        <p:spPr>
          <a:xfrm>
            <a:off x="6954766" y="1689874"/>
            <a:ext cx="1911872" cy="738664"/>
          </a:xfrm>
          <a:prstGeom prst="rect">
            <a:avLst/>
          </a:prstGeom>
          <a:solidFill>
            <a:schemeClr val="bg1"/>
          </a:solidFill>
        </p:spPr>
        <p:txBody>
          <a:bodyPr wrap="square" rtlCol="0">
            <a:spAutoFit/>
          </a:bodyPr>
          <a:lstStyle/>
          <a:p>
            <a:r>
              <a:rPr lang="en-US" b="1" dirty="0">
                <a:solidFill>
                  <a:srgbClr val="800000"/>
                </a:solidFill>
                <a:latin typeface="Arial"/>
                <a:cs typeface="Arial"/>
              </a:rPr>
              <a:t>UCL</a:t>
            </a:r>
            <a:endParaRPr lang="en-US" b="1" dirty="0" smtClean="0">
              <a:solidFill>
                <a:schemeClr val="tx2"/>
              </a:solidFill>
              <a:latin typeface="Symbol" charset="2"/>
              <a:cs typeface="Symbol" charset="2"/>
            </a:endParaRPr>
          </a:p>
          <a:p>
            <a:pPr marL="342900" indent="-342900">
              <a:buFont typeface="Symbol" charset="0"/>
              <a:buChar char="m"/>
            </a:pPr>
            <a:r>
              <a:rPr lang="en-US" sz="2400" b="1" dirty="0" smtClean="0">
                <a:solidFill>
                  <a:schemeClr val="tx2"/>
                </a:solidFill>
                <a:latin typeface="Symbol" charset="2"/>
                <a:cs typeface="Symbol" charset="2"/>
              </a:rPr>
              <a:t>+ 3s </a:t>
            </a:r>
          </a:p>
        </p:txBody>
      </p:sp>
      <p:sp>
        <p:nvSpPr>
          <p:cNvPr id="16" name="TextBox 15"/>
          <p:cNvSpPr txBox="1"/>
          <p:nvPr/>
        </p:nvSpPr>
        <p:spPr>
          <a:xfrm>
            <a:off x="6954766" y="5696470"/>
            <a:ext cx="2043254" cy="738664"/>
          </a:xfrm>
          <a:prstGeom prst="rect">
            <a:avLst/>
          </a:prstGeom>
          <a:solidFill>
            <a:schemeClr val="bg1"/>
          </a:solidFill>
        </p:spPr>
        <p:txBody>
          <a:bodyPr wrap="square" rtlCol="0">
            <a:spAutoFit/>
          </a:bodyPr>
          <a:lstStyle/>
          <a:p>
            <a:r>
              <a:rPr lang="en-US" b="1" dirty="0" smtClean="0">
                <a:solidFill>
                  <a:srgbClr val="800000"/>
                </a:solidFill>
                <a:latin typeface="Arial"/>
                <a:cs typeface="Arial"/>
              </a:rPr>
              <a:t>LCL</a:t>
            </a:r>
          </a:p>
          <a:p>
            <a:pPr marL="342900" indent="-342900">
              <a:buFont typeface="Symbol" charset="0"/>
              <a:buChar char="m"/>
            </a:pPr>
            <a:r>
              <a:rPr lang="en-US" sz="2400" b="1" dirty="0" smtClean="0">
                <a:solidFill>
                  <a:schemeClr val="tx2"/>
                </a:solidFill>
                <a:latin typeface="Symbol" charset="2"/>
                <a:cs typeface="Symbol" charset="2"/>
              </a:rPr>
              <a:t>- 3s</a:t>
            </a:r>
            <a:endParaRPr lang="en-US" b="1" dirty="0" smtClean="0">
              <a:solidFill>
                <a:schemeClr val="tx2"/>
              </a:solidFill>
              <a:latin typeface="Arial"/>
              <a:cs typeface="Arial"/>
            </a:endParaRPr>
          </a:p>
        </p:txBody>
      </p:sp>
      <p:sp>
        <p:nvSpPr>
          <p:cNvPr id="21" name="Rectangle 20"/>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grpSp>
        <p:nvGrpSpPr>
          <p:cNvPr id="23" name="Group 22"/>
          <p:cNvGrpSpPr/>
          <p:nvPr/>
        </p:nvGrpSpPr>
        <p:grpSpPr>
          <a:xfrm>
            <a:off x="8570847" y="3923552"/>
            <a:ext cx="354183" cy="461665"/>
            <a:chOff x="8570847" y="3923552"/>
            <a:chExt cx="354183" cy="461665"/>
          </a:xfrm>
        </p:grpSpPr>
        <p:sp>
          <p:nvSpPr>
            <p:cNvPr id="24" name="TextBox 23"/>
            <p:cNvSpPr txBox="1"/>
            <p:nvPr/>
          </p:nvSpPr>
          <p:spPr>
            <a:xfrm>
              <a:off x="8570847" y="3923552"/>
              <a:ext cx="354183" cy="461665"/>
            </a:xfrm>
            <a:prstGeom prst="rect">
              <a:avLst/>
            </a:prstGeom>
            <a:noFill/>
          </p:spPr>
          <p:txBody>
            <a:bodyPr wrap="none" rtlCol="0">
              <a:spAutoFit/>
            </a:bodyPr>
            <a:lstStyle/>
            <a:p>
              <a:r>
                <a:rPr lang="en-US" sz="2400" b="1" dirty="0" smtClean="0">
                  <a:solidFill>
                    <a:schemeClr val="tx2"/>
                  </a:solidFill>
                </a:rPr>
                <a:t>X</a:t>
              </a:r>
              <a:endParaRPr lang="en-US" sz="2400" b="1" dirty="0">
                <a:solidFill>
                  <a:schemeClr val="tx2"/>
                </a:solidFill>
              </a:endParaRPr>
            </a:p>
          </p:txBody>
        </p:sp>
        <p:cxnSp>
          <p:nvCxnSpPr>
            <p:cNvPr id="25" name="Straight Connector 24"/>
            <p:cNvCxnSpPr/>
            <p:nvPr/>
          </p:nvCxnSpPr>
          <p:spPr>
            <a:xfrm>
              <a:off x="8601956" y="4011147"/>
              <a:ext cx="26276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26" name="Straight Connector 25"/>
            <p:cNvCxnSpPr/>
            <p:nvPr/>
          </p:nvCxnSpPr>
          <p:spPr>
            <a:xfrm>
              <a:off x="8597508" y="3952751"/>
              <a:ext cx="26276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22430192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a:bodyPr>
          <a:lstStyle/>
          <a:p>
            <a:r>
              <a:rPr lang="en-US" dirty="0" smtClean="0"/>
              <a:t>Control Chart Basics</a:t>
            </a:r>
            <a:endParaRPr lang="en-US" dirty="0"/>
          </a:p>
        </p:txBody>
      </p:sp>
      <p:grpSp>
        <p:nvGrpSpPr>
          <p:cNvPr id="13" name="Group 12"/>
          <p:cNvGrpSpPr/>
          <p:nvPr/>
        </p:nvGrpSpPr>
        <p:grpSpPr>
          <a:xfrm>
            <a:off x="3459790" y="1401530"/>
            <a:ext cx="1695446" cy="646331"/>
            <a:chOff x="3459790" y="1401530"/>
            <a:chExt cx="1695446" cy="646331"/>
          </a:xfrm>
        </p:grpSpPr>
        <p:sp>
          <p:nvSpPr>
            <p:cNvPr id="14" name="TextBox 13"/>
            <p:cNvSpPr txBox="1"/>
            <p:nvPr/>
          </p:nvSpPr>
          <p:spPr>
            <a:xfrm>
              <a:off x="3459790" y="1401530"/>
              <a:ext cx="1695446" cy="646331"/>
            </a:xfrm>
            <a:prstGeom prst="rect">
              <a:avLst/>
            </a:prstGeom>
            <a:noFill/>
          </p:spPr>
          <p:txBody>
            <a:bodyPr wrap="none" rtlCol="0">
              <a:spAutoFit/>
            </a:bodyPr>
            <a:lstStyle/>
            <a:p>
              <a:r>
                <a:rPr lang="en-US" sz="3600" dirty="0" smtClean="0"/>
                <a:t>X -Chart</a:t>
              </a:r>
              <a:endParaRPr lang="en-US" sz="3600" dirty="0"/>
            </a:p>
          </p:txBody>
        </p:sp>
        <p:cxnSp>
          <p:nvCxnSpPr>
            <p:cNvPr id="15" name="Straight Connector 14"/>
            <p:cNvCxnSpPr/>
            <p:nvPr/>
          </p:nvCxnSpPr>
          <p:spPr>
            <a:xfrm>
              <a:off x="3513096" y="1550892"/>
              <a:ext cx="338667"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grpSp>
      <p:pic>
        <p:nvPicPr>
          <p:cNvPr id="41" name="Picture 40"/>
          <p:cNvPicPr/>
          <p:nvPr/>
        </p:nvPicPr>
        <p:blipFill rotWithShape="1">
          <a:blip r:embed="rId3">
            <a:extLst>
              <a:ext uri="{28A0092B-C50C-407E-A947-70E740481C1C}">
                <a14:useLocalDpi xmlns:a14="http://schemas.microsoft.com/office/drawing/2010/main" val="0"/>
              </a:ext>
            </a:extLst>
          </a:blip>
          <a:srcRect r="17616"/>
          <a:stretch/>
        </p:blipFill>
        <p:spPr>
          <a:xfrm>
            <a:off x="198170" y="1842803"/>
            <a:ext cx="6852804" cy="4854605"/>
          </a:xfrm>
          <a:prstGeom prst="rect">
            <a:avLst/>
          </a:prstGeom>
        </p:spPr>
      </p:pic>
      <p:sp>
        <p:nvSpPr>
          <p:cNvPr id="11" name="TextBox 10"/>
          <p:cNvSpPr txBox="1"/>
          <p:nvPr/>
        </p:nvSpPr>
        <p:spPr>
          <a:xfrm>
            <a:off x="6968861" y="3952751"/>
            <a:ext cx="1678803" cy="400110"/>
          </a:xfrm>
          <a:prstGeom prst="rect">
            <a:avLst/>
          </a:prstGeom>
          <a:solidFill>
            <a:schemeClr val="bg1"/>
          </a:solidFill>
        </p:spPr>
        <p:txBody>
          <a:bodyPr wrap="square" rtlCol="0">
            <a:spAutoFit/>
          </a:bodyPr>
          <a:lstStyle/>
          <a:p>
            <a:r>
              <a:rPr lang="en-US" sz="2000" b="1" dirty="0" smtClean="0">
                <a:solidFill>
                  <a:srgbClr val="800000"/>
                </a:solidFill>
              </a:rPr>
              <a:t>Target = 3.00</a:t>
            </a:r>
            <a:endParaRPr lang="en-US" sz="2000" b="1" dirty="0">
              <a:solidFill>
                <a:srgbClr val="800000"/>
              </a:solidFill>
            </a:endParaRPr>
          </a:p>
        </p:txBody>
      </p:sp>
      <p:sp>
        <p:nvSpPr>
          <p:cNvPr id="12" name="TextBox 11"/>
          <p:cNvSpPr txBox="1"/>
          <p:nvPr/>
        </p:nvSpPr>
        <p:spPr>
          <a:xfrm>
            <a:off x="6954766" y="1689874"/>
            <a:ext cx="1911872" cy="1015663"/>
          </a:xfrm>
          <a:prstGeom prst="rect">
            <a:avLst/>
          </a:prstGeom>
          <a:solidFill>
            <a:schemeClr val="bg1"/>
          </a:solidFill>
        </p:spPr>
        <p:txBody>
          <a:bodyPr wrap="square" rtlCol="0">
            <a:spAutoFit/>
          </a:bodyPr>
          <a:lstStyle/>
          <a:p>
            <a:r>
              <a:rPr lang="en-US" b="1" dirty="0">
                <a:solidFill>
                  <a:srgbClr val="800000"/>
                </a:solidFill>
                <a:latin typeface="Arial"/>
                <a:cs typeface="Arial"/>
              </a:rPr>
              <a:t>UCL</a:t>
            </a:r>
            <a:endParaRPr lang="en-US" b="1" dirty="0" smtClean="0">
              <a:solidFill>
                <a:schemeClr val="tx2"/>
              </a:solidFill>
              <a:latin typeface="Symbol" charset="2"/>
              <a:cs typeface="Symbol" charset="2"/>
            </a:endParaRPr>
          </a:p>
          <a:p>
            <a:pPr marL="342900" indent="-342900">
              <a:buFont typeface="Symbol" charset="0"/>
              <a:buChar char="m"/>
            </a:pPr>
            <a:r>
              <a:rPr lang="en-US" sz="2400" b="1" dirty="0" smtClean="0">
                <a:solidFill>
                  <a:schemeClr val="tx2"/>
                </a:solidFill>
                <a:latin typeface="Symbol" charset="2"/>
                <a:cs typeface="Symbol" charset="2"/>
              </a:rPr>
              <a:t>+ 3s </a:t>
            </a:r>
          </a:p>
          <a:p>
            <a:r>
              <a:rPr lang="en-US" dirty="0" smtClean="0">
                <a:solidFill>
                  <a:schemeClr val="tx2"/>
                </a:solidFill>
                <a:latin typeface="Arial"/>
                <a:cs typeface="Arial"/>
              </a:rPr>
              <a:t>3 + (3*0.1)= </a:t>
            </a:r>
            <a:r>
              <a:rPr lang="en-US" dirty="0" smtClean="0">
                <a:solidFill>
                  <a:srgbClr val="800000"/>
                </a:solidFill>
                <a:latin typeface="Arial"/>
                <a:cs typeface="Arial"/>
              </a:rPr>
              <a:t>3.03</a:t>
            </a:r>
            <a:endParaRPr lang="en-US" dirty="0">
              <a:solidFill>
                <a:srgbClr val="800000"/>
              </a:solidFill>
              <a:latin typeface="Arial"/>
              <a:cs typeface="Arial"/>
            </a:endParaRPr>
          </a:p>
        </p:txBody>
      </p:sp>
      <p:sp>
        <p:nvSpPr>
          <p:cNvPr id="16" name="TextBox 15"/>
          <p:cNvSpPr txBox="1"/>
          <p:nvPr/>
        </p:nvSpPr>
        <p:spPr>
          <a:xfrm>
            <a:off x="6954766" y="5696470"/>
            <a:ext cx="2043254" cy="1015663"/>
          </a:xfrm>
          <a:prstGeom prst="rect">
            <a:avLst/>
          </a:prstGeom>
          <a:solidFill>
            <a:schemeClr val="bg1"/>
          </a:solidFill>
        </p:spPr>
        <p:txBody>
          <a:bodyPr wrap="square" rtlCol="0">
            <a:spAutoFit/>
          </a:bodyPr>
          <a:lstStyle/>
          <a:p>
            <a:r>
              <a:rPr lang="en-US" b="1" dirty="0" smtClean="0">
                <a:solidFill>
                  <a:srgbClr val="800000"/>
                </a:solidFill>
                <a:latin typeface="Arial"/>
                <a:cs typeface="Arial"/>
              </a:rPr>
              <a:t>LCL</a:t>
            </a:r>
          </a:p>
          <a:p>
            <a:pPr marL="342900" indent="-342900">
              <a:buFont typeface="Symbol" charset="0"/>
              <a:buChar char="m"/>
            </a:pPr>
            <a:r>
              <a:rPr lang="en-US" sz="2400" b="1" dirty="0">
                <a:solidFill>
                  <a:schemeClr val="tx2"/>
                </a:solidFill>
                <a:latin typeface="Symbol" charset="2"/>
                <a:cs typeface="Symbol" charset="2"/>
              </a:rPr>
              <a:t>-</a:t>
            </a:r>
            <a:r>
              <a:rPr lang="en-US" sz="2400" b="1" dirty="0" smtClean="0">
                <a:solidFill>
                  <a:schemeClr val="tx2"/>
                </a:solidFill>
                <a:latin typeface="Symbol" charset="2"/>
                <a:cs typeface="Symbol" charset="2"/>
              </a:rPr>
              <a:t> 3s</a:t>
            </a:r>
            <a:endParaRPr lang="en-US" b="1" dirty="0" smtClean="0">
              <a:solidFill>
                <a:schemeClr val="tx2"/>
              </a:solidFill>
              <a:latin typeface="Arial"/>
              <a:cs typeface="Arial"/>
            </a:endParaRPr>
          </a:p>
          <a:p>
            <a:r>
              <a:rPr lang="en-US" dirty="0" smtClean="0">
                <a:solidFill>
                  <a:schemeClr val="tx2"/>
                </a:solidFill>
                <a:latin typeface="Arial"/>
                <a:cs typeface="Arial"/>
              </a:rPr>
              <a:t>3 - </a:t>
            </a:r>
            <a:r>
              <a:rPr lang="en-US" dirty="0">
                <a:solidFill>
                  <a:schemeClr val="tx2"/>
                </a:solidFill>
                <a:latin typeface="Arial"/>
                <a:cs typeface="Arial"/>
              </a:rPr>
              <a:t>(3*0.1)= </a:t>
            </a:r>
            <a:r>
              <a:rPr lang="en-US" dirty="0" smtClean="0">
                <a:solidFill>
                  <a:srgbClr val="800000"/>
                </a:solidFill>
                <a:latin typeface="Arial"/>
                <a:cs typeface="Arial"/>
              </a:rPr>
              <a:t>2.97</a:t>
            </a:r>
            <a:endParaRPr lang="en-US" dirty="0">
              <a:solidFill>
                <a:srgbClr val="800000"/>
              </a:solidFill>
              <a:latin typeface="Arial"/>
              <a:cs typeface="Arial"/>
            </a:endParaRPr>
          </a:p>
        </p:txBody>
      </p:sp>
      <p:grpSp>
        <p:nvGrpSpPr>
          <p:cNvPr id="18" name="Group 17"/>
          <p:cNvGrpSpPr/>
          <p:nvPr/>
        </p:nvGrpSpPr>
        <p:grpSpPr>
          <a:xfrm>
            <a:off x="262764" y="1437139"/>
            <a:ext cx="2621258" cy="461665"/>
            <a:chOff x="262764" y="1437139"/>
            <a:chExt cx="2621258" cy="461665"/>
          </a:xfrm>
        </p:grpSpPr>
        <p:sp>
          <p:nvSpPr>
            <p:cNvPr id="19" name="TextBox 18"/>
            <p:cNvSpPr txBox="1"/>
            <p:nvPr/>
          </p:nvSpPr>
          <p:spPr>
            <a:xfrm>
              <a:off x="1065653" y="1495536"/>
              <a:ext cx="1818369" cy="400110"/>
            </a:xfrm>
            <a:prstGeom prst="rect">
              <a:avLst/>
            </a:prstGeom>
            <a:solidFill>
              <a:schemeClr val="bg1"/>
            </a:solidFill>
          </p:spPr>
          <p:txBody>
            <a:bodyPr wrap="square" rtlCol="0">
              <a:spAutoFit/>
            </a:bodyPr>
            <a:lstStyle/>
            <a:p>
              <a:r>
                <a:rPr lang="en-US" sz="2000" b="1" dirty="0" smtClean="0">
                  <a:solidFill>
                    <a:srgbClr val="1F497D"/>
                  </a:solidFill>
                </a:rPr>
                <a:t>= 3.00 microns</a:t>
              </a:r>
              <a:endParaRPr lang="en-US" sz="2000" b="1" dirty="0">
                <a:solidFill>
                  <a:srgbClr val="1F497D"/>
                </a:solidFill>
              </a:endParaRPr>
            </a:p>
          </p:txBody>
        </p:sp>
        <p:grpSp>
          <p:nvGrpSpPr>
            <p:cNvPr id="20" name="Group 19"/>
            <p:cNvGrpSpPr/>
            <p:nvPr/>
          </p:nvGrpSpPr>
          <p:grpSpPr>
            <a:xfrm>
              <a:off x="262764" y="1437139"/>
              <a:ext cx="945541" cy="461665"/>
              <a:chOff x="8721596" y="4035803"/>
              <a:chExt cx="945541" cy="461665"/>
            </a:xfrm>
          </p:grpSpPr>
          <p:sp>
            <p:nvSpPr>
              <p:cNvPr id="21" name="TextBox 20"/>
              <p:cNvSpPr txBox="1"/>
              <p:nvPr/>
            </p:nvSpPr>
            <p:spPr>
              <a:xfrm>
                <a:off x="8721596" y="4035803"/>
                <a:ext cx="945541" cy="461665"/>
              </a:xfrm>
              <a:prstGeom prst="rect">
                <a:avLst/>
              </a:prstGeom>
              <a:noFill/>
            </p:spPr>
            <p:txBody>
              <a:bodyPr wrap="none" rtlCol="0">
                <a:spAutoFit/>
              </a:bodyPr>
              <a:lstStyle/>
              <a:p>
                <a:r>
                  <a:rPr lang="en-US" sz="2400" b="1" dirty="0" smtClean="0">
                    <a:solidFill>
                      <a:schemeClr val="tx2"/>
                    </a:solidFill>
                  </a:rPr>
                  <a:t>X or </a:t>
                </a:r>
                <a:r>
                  <a:rPr lang="en-US" sz="2400" b="1" dirty="0" smtClean="0">
                    <a:solidFill>
                      <a:schemeClr val="tx2"/>
                    </a:solidFill>
                    <a:latin typeface="Symbol" charset="2"/>
                    <a:cs typeface="Symbol" charset="2"/>
                  </a:rPr>
                  <a:t>m</a:t>
                </a:r>
                <a:endParaRPr lang="en-US" sz="2400" b="1" dirty="0">
                  <a:solidFill>
                    <a:schemeClr val="tx2"/>
                  </a:solidFill>
                  <a:latin typeface="Symbol" charset="2"/>
                  <a:cs typeface="Symbol" charset="2"/>
                </a:endParaRPr>
              </a:p>
            </p:txBody>
          </p:sp>
          <p:cxnSp>
            <p:nvCxnSpPr>
              <p:cNvPr id="22" name="Straight Connector 21"/>
              <p:cNvCxnSpPr/>
              <p:nvPr/>
            </p:nvCxnSpPr>
            <p:spPr>
              <a:xfrm>
                <a:off x="8752705" y="4152597"/>
                <a:ext cx="26276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grpSp>
      </p:grpSp>
      <p:sp>
        <p:nvSpPr>
          <p:cNvPr id="23" name="TextBox 22"/>
          <p:cNvSpPr txBox="1"/>
          <p:nvPr/>
        </p:nvSpPr>
        <p:spPr>
          <a:xfrm>
            <a:off x="1072068" y="1852325"/>
            <a:ext cx="1818369" cy="400110"/>
          </a:xfrm>
          <a:prstGeom prst="rect">
            <a:avLst/>
          </a:prstGeom>
          <a:solidFill>
            <a:schemeClr val="bg1"/>
          </a:solidFill>
        </p:spPr>
        <p:txBody>
          <a:bodyPr wrap="square" rtlCol="0">
            <a:spAutoFit/>
          </a:bodyPr>
          <a:lstStyle/>
          <a:p>
            <a:r>
              <a:rPr lang="en-US" sz="2000" b="1" dirty="0" smtClean="0">
                <a:solidFill>
                  <a:srgbClr val="1F497D"/>
                </a:solidFill>
              </a:rPr>
              <a:t>= 0.1   microns</a:t>
            </a:r>
            <a:endParaRPr lang="en-US" sz="2000" b="1" dirty="0">
              <a:solidFill>
                <a:srgbClr val="1F497D"/>
              </a:solidFill>
            </a:endParaRPr>
          </a:p>
        </p:txBody>
      </p:sp>
      <p:sp>
        <p:nvSpPr>
          <p:cNvPr id="24" name="TextBox 23"/>
          <p:cNvSpPr txBox="1"/>
          <p:nvPr/>
        </p:nvSpPr>
        <p:spPr>
          <a:xfrm>
            <a:off x="838501" y="1793928"/>
            <a:ext cx="377026" cy="461665"/>
          </a:xfrm>
          <a:prstGeom prst="rect">
            <a:avLst/>
          </a:prstGeom>
          <a:noFill/>
        </p:spPr>
        <p:txBody>
          <a:bodyPr wrap="none" rtlCol="0">
            <a:spAutoFit/>
          </a:bodyPr>
          <a:lstStyle/>
          <a:p>
            <a:r>
              <a:rPr lang="en-US" sz="2400" b="1" dirty="0" smtClean="0">
                <a:solidFill>
                  <a:schemeClr val="tx2"/>
                </a:solidFill>
                <a:latin typeface="Symbol" charset="2"/>
                <a:cs typeface="Symbol" charset="2"/>
              </a:rPr>
              <a:t>s</a:t>
            </a:r>
            <a:endParaRPr lang="en-US" sz="2400" b="1" dirty="0">
              <a:solidFill>
                <a:schemeClr val="tx2"/>
              </a:solidFill>
              <a:latin typeface="Symbol" charset="2"/>
              <a:cs typeface="Symbol" charset="2"/>
            </a:endParaRPr>
          </a:p>
        </p:txBody>
      </p:sp>
      <p:sp>
        <p:nvSpPr>
          <p:cNvPr id="29" name="Rectangle 28"/>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grpSp>
        <p:nvGrpSpPr>
          <p:cNvPr id="31" name="Group 30"/>
          <p:cNvGrpSpPr/>
          <p:nvPr/>
        </p:nvGrpSpPr>
        <p:grpSpPr>
          <a:xfrm>
            <a:off x="8570847" y="3923552"/>
            <a:ext cx="354183" cy="461665"/>
            <a:chOff x="8570847" y="3923552"/>
            <a:chExt cx="354183" cy="461665"/>
          </a:xfrm>
        </p:grpSpPr>
        <p:sp>
          <p:nvSpPr>
            <p:cNvPr id="32" name="TextBox 31"/>
            <p:cNvSpPr txBox="1"/>
            <p:nvPr/>
          </p:nvSpPr>
          <p:spPr>
            <a:xfrm>
              <a:off x="8570847" y="3923552"/>
              <a:ext cx="354183" cy="461665"/>
            </a:xfrm>
            <a:prstGeom prst="rect">
              <a:avLst/>
            </a:prstGeom>
            <a:noFill/>
          </p:spPr>
          <p:txBody>
            <a:bodyPr wrap="none" rtlCol="0">
              <a:spAutoFit/>
            </a:bodyPr>
            <a:lstStyle/>
            <a:p>
              <a:r>
                <a:rPr lang="en-US" sz="2400" b="1" dirty="0" smtClean="0">
                  <a:solidFill>
                    <a:schemeClr val="tx2"/>
                  </a:solidFill>
                </a:rPr>
                <a:t>X</a:t>
              </a:r>
              <a:endParaRPr lang="en-US" sz="2400" b="1" dirty="0">
                <a:solidFill>
                  <a:schemeClr val="tx2"/>
                </a:solidFill>
              </a:endParaRPr>
            </a:p>
          </p:txBody>
        </p:sp>
        <p:cxnSp>
          <p:nvCxnSpPr>
            <p:cNvPr id="33" name="Straight Connector 32"/>
            <p:cNvCxnSpPr/>
            <p:nvPr/>
          </p:nvCxnSpPr>
          <p:spPr>
            <a:xfrm>
              <a:off x="8601956" y="4011147"/>
              <a:ext cx="26276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p:nvPr/>
          </p:nvCxnSpPr>
          <p:spPr>
            <a:xfrm>
              <a:off x="8597508" y="3952751"/>
              <a:ext cx="26276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10842907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6112" y="1469573"/>
            <a:ext cx="8751843" cy="4913142"/>
          </a:xfrm>
        </p:spPr>
        <p:txBody>
          <a:bodyPr>
            <a:noAutofit/>
          </a:bodyPr>
          <a:lstStyle/>
          <a:p>
            <a:pPr lvl="2"/>
            <a:endParaRPr lang="en-US" sz="1600" dirty="0" smtClean="0"/>
          </a:p>
          <a:p>
            <a:pPr lvl="1"/>
            <a:endParaRPr lang="en-US" sz="2000" dirty="0"/>
          </a:p>
          <a:p>
            <a:pPr lvl="1"/>
            <a:endParaRPr lang="en-US" sz="2000" dirty="0"/>
          </a:p>
          <a:p>
            <a:pPr>
              <a:buNone/>
            </a:pPr>
            <a:r>
              <a:rPr lang="en-US" sz="2400" dirty="0" smtClean="0"/>
              <a:t>		</a:t>
            </a:r>
            <a:endParaRPr lang="en-US" sz="2400" dirty="0"/>
          </a:p>
        </p:txBody>
      </p:sp>
      <p:grpSp>
        <p:nvGrpSpPr>
          <p:cNvPr id="13" name="Group 12"/>
          <p:cNvGrpSpPr/>
          <p:nvPr/>
        </p:nvGrpSpPr>
        <p:grpSpPr>
          <a:xfrm>
            <a:off x="3459790" y="1401530"/>
            <a:ext cx="1695446" cy="646331"/>
            <a:chOff x="3459790" y="1401530"/>
            <a:chExt cx="1695446" cy="646331"/>
          </a:xfrm>
        </p:grpSpPr>
        <p:sp>
          <p:nvSpPr>
            <p:cNvPr id="14" name="TextBox 13"/>
            <p:cNvSpPr txBox="1"/>
            <p:nvPr/>
          </p:nvSpPr>
          <p:spPr>
            <a:xfrm>
              <a:off x="3459790" y="1401530"/>
              <a:ext cx="1695446" cy="646331"/>
            </a:xfrm>
            <a:prstGeom prst="rect">
              <a:avLst/>
            </a:prstGeom>
            <a:noFill/>
          </p:spPr>
          <p:txBody>
            <a:bodyPr wrap="none" rtlCol="0">
              <a:spAutoFit/>
            </a:bodyPr>
            <a:lstStyle/>
            <a:p>
              <a:r>
                <a:rPr lang="en-US" sz="3600" dirty="0" smtClean="0"/>
                <a:t>X -Chart</a:t>
              </a:r>
              <a:endParaRPr lang="en-US" sz="3600" dirty="0"/>
            </a:p>
          </p:txBody>
        </p:sp>
        <p:cxnSp>
          <p:nvCxnSpPr>
            <p:cNvPr id="15" name="Straight Connector 14"/>
            <p:cNvCxnSpPr/>
            <p:nvPr/>
          </p:nvCxnSpPr>
          <p:spPr>
            <a:xfrm>
              <a:off x="3513096" y="1550892"/>
              <a:ext cx="338667"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grpSp>
      <p:pic>
        <p:nvPicPr>
          <p:cNvPr id="12" name="Picture 11"/>
          <p:cNvPicPr/>
          <p:nvPr/>
        </p:nvPicPr>
        <p:blipFill rotWithShape="1">
          <a:blip r:embed="rId3">
            <a:extLst>
              <a:ext uri="{28A0092B-C50C-407E-A947-70E740481C1C}">
                <a14:useLocalDpi xmlns:a14="http://schemas.microsoft.com/office/drawing/2010/main" val="0"/>
              </a:ext>
            </a:extLst>
          </a:blip>
          <a:srcRect r="17616"/>
          <a:stretch/>
        </p:blipFill>
        <p:spPr>
          <a:xfrm>
            <a:off x="198170" y="1842803"/>
            <a:ext cx="6852804" cy="4854605"/>
          </a:xfrm>
          <a:prstGeom prst="rect">
            <a:avLst/>
          </a:prstGeom>
        </p:spPr>
      </p:pic>
      <p:sp>
        <p:nvSpPr>
          <p:cNvPr id="4" name="TextBox 3"/>
          <p:cNvSpPr txBox="1"/>
          <p:nvPr/>
        </p:nvSpPr>
        <p:spPr>
          <a:xfrm>
            <a:off x="6968861" y="3952751"/>
            <a:ext cx="1678803" cy="400110"/>
          </a:xfrm>
          <a:prstGeom prst="rect">
            <a:avLst/>
          </a:prstGeom>
          <a:solidFill>
            <a:schemeClr val="bg1"/>
          </a:solidFill>
        </p:spPr>
        <p:txBody>
          <a:bodyPr wrap="square" rtlCol="0">
            <a:spAutoFit/>
          </a:bodyPr>
          <a:lstStyle/>
          <a:p>
            <a:r>
              <a:rPr lang="en-US" sz="2000" b="1" dirty="0" smtClean="0">
                <a:solidFill>
                  <a:srgbClr val="800000"/>
                </a:solidFill>
              </a:rPr>
              <a:t>Target = 3.00</a:t>
            </a:r>
            <a:endParaRPr lang="en-US" sz="2000" b="1" dirty="0">
              <a:solidFill>
                <a:srgbClr val="800000"/>
              </a:solidFill>
            </a:endParaRPr>
          </a:p>
        </p:txBody>
      </p:sp>
      <p:sp>
        <p:nvSpPr>
          <p:cNvPr id="5" name="TextBox 4"/>
          <p:cNvSpPr txBox="1"/>
          <p:nvPr/>
        </p:nvSpPr>
        <p:spPr>
          <a:xfrm>
            <a:off x="6954766" y="1689874"/>
            <a:ext cx="1911872" cy="1015663"/>
          </a:xfrm>
          <a:prstGeom prst="rect">
            <a:avLst/>
          </a:prstGeom>
          <a:solidFill>
            <a:schemeClr val="bg1"/>
          </a:solidFill>
        </p:spPr>
        <p:txBody>
          <a:bodyPr wrap="square" rtlCol="0">
            <a:spAutoFit/>
          </a:bodyPr>
          <a:lstStyle/>
          <a:p>
            <a:r>
              <a:rPr lang="en-US" b="1" dirty="0">
                <a:solidFill>
                  <a:srgbClr val="800000"/>
                </a:solidFill>
                <a:latin typeface="Arial"/>
                <a:cs typeface="Arial"/>
              </a:rPr>
              <a:t>UCL</a:t>
            </a:r>
            <a:endParaRPr lang="en-US" b="1" dirty="0" smtClean="0">
              <a:solidFill>
                <a:schemeClr val="tx2"/>
              </a:solidFill>
              <a:latin typeface="Symbol" charset="2"/>
              <a:cs typeface="Symbol" charset="2"/>
            </a:endParaRPr>
          </a:p>
          <a:p>
            <a:pPr marL="342900" indent="-342900">
              <a:buFont typeface="Symbol" charset="0"/>
              <a:buChar char="m"/>
            </a:pPr>
            <a:r>
              <a:rPr lang="en-US" sz="2400" b="1" dirty="0" smtClean="0">
                <a:solidFill>
                  <a:schemeClr val="tx2"/>
                </a:solidFill>
                <a:latin typeface="Symbol" charset="2"/>
                <a:cs typeface="Symbol" charset="2"/>
              </a:rPr>
              <a:t>+ 3s </a:t>
            </a:r>
          </a:p>
          <a:p>
            <a:r>
              <a:rPr lang="en-US" dirty="0" smtClean="0">
                <a:solidFill>
                  <a:schemeClr val="tx2"/>
                </a:solidFill>
                <a:latin typeface="Arial"/>
                <a:cs typeface="Arial"/>
              </a:rPr>
              <a:t>3 + (3*0.1)= </a:t>
            </a:r>
            <a:r>
              <a:rPr lang="en-US" dirty="0" smtClean="0">
                <a:solidFill>
                  <a:srgbClr val="800000"/>
                </a:solidFill>
                <a:latin typeface="Arial"/>
                <a:cs typeface="Arial"/>
              </a:rPr>
              <a:t>3.03</a:t>
            </a:r>
            <a:endParaRPr lang="en-US" dirty="0">
              <a:solidFill>
                <a:srgbClr val="800000"/>
              </a:solidFill>
              <a:latin typeface="Arial"/>
              <a:cs typeface="Arial"/>
            </a:endParaRPr>
          </a:p>
        </p:txBody>
      </p:sp>
      <p:sp>
        <p:nvSpPr>
          <p:cNvPr id="18" name="TextBox 17"/>
          <p:cNvSpPr txBox="1"/>
          <p:nvPr/>
        </p:nvSpPr>
        <p:spPr>
          <a:xfrm>
            <a:off x="6954766" y="5696470"/>
            <a:ext cx="2043254" cy="1015663"/>
          </a:xfrm>
          <a:prstGeom prst="rect">
            <a:avLst/>
          </a:prstGeom>
          <a:solidFill>
            <a:schemeClr val="bg1"/>
          </a:solidFill>
        </p:spPr>
        <p:txBody>
          <a:bodyPr wrap="square" rtlCol="0">
            <a:spAutoFit/>
          </a:bodyPr>
          <a:lstStyle/>
          <a:p>
            <a:r>
              <a:rPr lang="en-US" b="1" dirty="0" smtClean="0">
                <a:solidFill>
                  <a:srgbClr val="800000"/>
                </a:solidFill>
                <a:latin typeface="Arial"/>
                <a:cs typeface="Arial"/>
              </a:rPr>
              <a:t>LCL</a:t>
            </a:r>
          </a:p>
          <a:p>
            <a:pPr marL="342900" indent="-342900">
              <a:buFont typeface="Symbol" charset="0"/>
              <a:buChar char="m"/>
            </a:pPr>
            <a:r>
              <a:rPr lang="en-US" sz="2400" b="1" dirty="0">
                <a:solidFill>
                  <a:schemeClr val="tx2"/>
                </a:solidFill>
                <a:latin typeface="Symbol" charset="2"/>
                <a:cs typeface="Symbol" charset="2"/>
              </a:rPr>
              <a:t>-</a:t>
            </a:r>
            <a:r>
              <a:rPr lang="en-US" sz="2400" b="1" dirty="0" smtClean="0">
                <a:solidFill>
                  <a:schemeClr val="tx2"/>
                </a:solidFill>
                <a:latin typeface="Symbol" charset="2"/>
                <a:cs typeface="Symbol" charset="2"/>
              </a:rPr>
              <a:t> 3s</a:t>
            </a:r>
            <a:endParaRPr lang="en-US" b="1" dirty="0" smtClean="0">
              <a:solidFill>
                <a:schemeClr val="tx2"/>
              </a:solidFill>
              <a:latin typeface="Arial"/>
              <a:cs typeface="Arial"/>
            </a:endParaRPr>
          </a:p>
          <a:p>
            <a:r>
              <a:rPr lang="en-US" dirty="0" smtClean="0">
                <a:solidFill>
                  <a:schemeClr val="tx2"/>
                </a:solidFill>
                <a:latin typeface="Arial"/>
                <a:cs typeface="Arial"/>
              </a:rPr>
              <a:t>3 - </a:t>
            </a:r>
            <a:r>
              <a:rPr lang="en-US" dirty="0">
                <a:solidFill>
                  <a:schemeClr val="tx2"/>
                </a:solidFill>
                <a:latin typeface="Arial"/>
                <a:cs typeface="Arial"/>
              </a:rPr>
              <a:t>(3*0.1)= </a:t>
            </a:r>
            <a:r>
              <a:rPr lang="en-US" dirty="0" smtClean="0">
                <a:solidFill>
                  <a:srgbClr val="800000"/>
                </a:solidFill>
                <a:latin typeface="Arial"/>
                <a:cs typeface="Arial"/>
              </a:rPr>
              <a:t>2.97</a:t>
            </a:r>
            <a:endParaRPr lang="en-US" dirty="0">
              <a:solidFill>
                <a:srgbClr val="800000"/>
              </a:solidFill>
              <a:latin typeface="Arial"/>
              <a:cs typeface="Arial"/>
            </a:endParaRPr>
          </a:p>
        </p:txBody>
      </p:sp>
      <p:sp>
        <p:nvSpPr>
          <p:cNvPr id="19" name="TextBox 18"/>
          <p:cNvSpPr txBox="1"/>
          <p:nvPr/>
        </p:nvSpPr>
        <p:spPr>
          <a:xfrm>
            <a:off x="6954767" y="3293998"/>
            <a:ext cx="1430128" cy="461665"/>
          </a:xfrm>
          <a:prstGeom prst="rect">
            <a:avLst/>
          </a:prstGeom>
          <a:solidFill>
            <a:schemeClr val="bg1"/>
          </a:solidFill>
        </p:spPr>
        <p:txBody>
          <a:bodyPr wrap="square" rtlCol="0">
            <a:spAutoFit/>
          </a:bodyPr>
          <a:lstStyle/>
          <a:p>
            <a:r>
              <a:rPr lang="en-US" sz="2400" b="1" dirty="0" smtClean="0">
                <a:solidFill>
                  <a:schemeClr val="tx2"/>
                </a:solidFill>
                <a:latin typeface="Symbol" charset="2"/>
                <a:cs typeface="Symbol" charset="2"/>
              </a:rPr>
              <a:t>m + 1s</a:t>
            </a:r>
            <a:endParaRPr lang="en-US" sz="2400" b="1" dirty="0">
              <a:solidFill>
                <a:schemeClr val="tx2"/>
              </a:solidFill>
              <a:latin typeface="Symbol" charset="2"/>
              <a:cs typeface="Symbol" charset="2"/>
            </a:endParaRPr>
          </a:p>
        </p:txBody>
      </p:sp>
      <p:sp>
        <p:nvSpPr>
          <p:cNvPr id="20" name="TextBox 19"/>
          <p:cNvSpPr txBox="1"/>
          <p:nvPr/>
        </p:nvSpPr>
        <p:spPr>
          <a:xfrm>
            <a:off x="6954767" y="2701837"/>
            <a:ext cx="1444726" cy="461665"/>
          </a:xfrm>
          <a:prstGeom prst="rect">
            <a:avLst/>
          </a:prstGeom>
          <a:solidFill>
            <a:schemeClr val="bg1"/>
          </a:solidFill>
        </p:spPr>
        <p:txBody>
          <a:bodyPr wrap="square" rtlCol="0">
            <a:spAutoFit/>
          </a:bodyPr>
          <a:lstStyle/>
          <a:p>
            <a:r>
              <a:rPr lang="en-US" sz="2400" b="1" dirty="0" smtClean="0">
                <a:solidFill>
                  <a:schemeClr val="tx2"/>
                </a:solidFill>
                <a:latin typeface="Symbol" charset="2"/>
                <a:cs typeface="Symbol" charset="2"/>
              </a:rPr>
              <a:t>m + 2s</a:t>
            </a:r>
            <a:endParaRPr lang="en-US" sz="2400" b="1" dirty="0">
              <a:solidFill>
                <a:schemeClr val="tx2"/>
              </a:solidFill>
              <a:latin typeface="Symbol" charset="2"/>
              <a:cs typeface="Symbol" charset="2"/>
            </a:endParaRPr>
          </a:p>
        </p:txBody>
      </p:sp>
      <p:sp>
        <p:nvSpPr>
          <p:cNvPr id="21" name="TextBox 20"/>
          <p:cNvSpPr txBox="1"/>
          <p:nvPr/>
        </p:nvSpPr>
        <p:spPr>
          <a:xfrm>
            <a:off x="6954766" y="5102521"/>
            <a:ext cx="1722093" cy="461665"/>
          </a:xfrm>
          <a:prstGeom prst="rect">
            <a:avLst/>
          </a:prstGeom>
          <a:solidFill>
            <a:schemeClr val="bg1"/>
          </a:solidFill>
        </p:spPr>
        <p:txBody>
          <a:bodyPr wrap="square" rtlCol="0">
            <a:spAutoFit/>
          </a:bodyPr>
          <a:lstStyle/>
          <a:p>
            <a:r>
              <a:rPr lang="en-US" sz="2400" b="1" dirty="0" smtClean="0">
                <a:solidFill>
                  <a:schemeClr val="tx2"/>
                </a:solidFill>
                <a:latin typeface="Symbol" charset="2"/>
                <a:cs typeface="Symbol" charset="2"/>
              </a:rPr>
              <a:t>m - 2s </a:t>
            </a:r>
            <a:endParaRPr lang="en-US" sz="2400" b="1" dirty="0">
              <a:solidFill>
                <a:schemeClr val="tx2"/>
              </a:solidFill>
              <a:latin typeface="Symbol" charset="2"/>
              <a:cs typeface="Symbol" charset="2"/>
            </a:endParaRPr>
          </a:p>
        </p:txBody>
      </p:sp>
      <p:sp>
        <p:nvSpPr>
          <p:cNvPr id="22" name="TextBox 21"/>
          <p:cNvSpPr txBox="1"/>
          <p:nvPr/>
        </p:nvSpPr>
        <p:spPr>
          <a:xfrm>
            <a:off x="6954767" y="4510359"/>
            <a:ext cx="1911871" cy="461665"/>
          </a:xfrm>
          <a:prstGeom prst="rect">
            <a:avLst/>
          </a:prstGeom>
          <a:solidFill>
            <a:schemeClr val="bg1"/>
          </a:solidFill>
        </p:spPr>
        <p:txBody>
          <a:bodyPr wrap="square" rtlCol="0">
            <a:spAutoFit/>
          </a:bodyPr>
          <a:lstStyle/>
          <a:p>
            <a:r>
              <a:rPr lang="en-US" sz="2400" b="1" dirty="0" smtClean="0">
                <a:solidFill>
                  <a:schemeClr val="tx2"/>
                </a:solidFill>
                <a:latin typeface="Symbol" charset="2"/>
                <a:cs typeface="Symbol" charset="2"/>
              </a:rPr>
              <a:t>m - 1s</a:t>
            </a:r>
            <a:endParaRPr lang="en-US" sz="2000" b="1" dirty="0">
              <a:solidFill>
                <a:schemeClr val="tx2"/>
              </a:solidFill>
              <a:latin typeface="Arial"/>
              <a:cs typeface="Arial"/>
            </a:endParaRPr>
          </a:p>
        </p:txBody>
      </p:sp>
      <p:grpSp>
        <p:nvGrpSpPr>
          <p:cNvPr id="11" name="Group 10"/>
          <p:cNvGrpSpPr/>
          <p:nvPr/>
        </p:nvGrpSpPr>
        <p:grpSpPr>
          <a:xfrm>
            <a:off x="262764" y="1437139"/>
            <a:ext cx="2621258" cy="461665"/>
            <a:chOff x="262764" y="1437139"/>
            <a:chExt cx="2621258" cy="461665"/>
          </a:xfrm>
        </p:grpSpPr>
        <p:sp>
          <p:nvSpPr>
            <p:cNvPr id="23" name="TextBox 22"/>
            <p:cNvSpPr txBox="1"/>
            <p:nvPr/>
          </p:nvSpPr>
          <p:spPr>
            <a:xfrm>
              <a:off x="1065653" y="1495536"/>
              <a:ext cx="1818369" cy="400110"/>
            </a:xfrm>
            <a:prstGeom prst="rect">
              <a:avLst/>
            </a:prstGeom>
            <a:solidFill>
              <a:schemeClr val="bg1"/>
            </a:solidFill>
          </p:spPr>
          <p:txBody>
            <a:bodyPr wrap="square" rtlCol="0">
              <a:spAutoFit/>
            </a:bodyPr>
            <a:lstStyle/>
            <a:p>
              <a:r>
                <a:rPr lang="en-US" sz="2000" b="1" dirty="0" smtClean="0">
                  <a:solidFill>
                    <a:srgbClr val="1F497D"/>
                  </a:solidFill>
                </a:rPr>
                <a:t>= 3.00 microns</a:t>
              </a:r>
              <a:endParaRPr lang="en-US" sz="2000" b="1" dirty="0">
                <a:solidFill>
                  <a:srgbClr val="1F497D"/>
                </a:solidFill>
              </a:endParaRPr>
            </a:p>
          </p:txBody>
        </p:sp>
        <p:grpSp>
          <p:nvGrpSpPr>
            <p:cNvPr id="9" name="Group 8"/>
            <p:cNvGrpSpPr/>
            <p:nvPr/>
          </p:nvGrpSpPr>
          <p:grpSpPr>
            <a:xfrm>
              <a:off x="262764" y="1437139"/>
              <a:ext cx="945541" cy="461665"/>
              <a:chOff x="8721596" y="4035803"/>
              <a:chExt cx="945541" cy="461665"/>
            </a:xfrm>
          </p:grpSpPr>
          <p:sp>
            <p:nvSpPr>
              <p:cNvPr id="24" name="TextBox 23"/>
              <p:cNvSpPr txBox="1"/>
              <p:nvPr/>
            </p:nvSpPr>
            <p:spPr>
              <a:xfrm>
                <a:off x="8721596" y="4035803"/>
                <a:ext cx="945541" cy="461665"/>
              </a:xfrm>
              <a:prstGeom prst="rect">
                <a:avLst/>
              </a:prstGeom>
              <a:noFill/>
            </p:spPr>
            <p:txBody>
              <a:bodyPr wrap="none" rtlCol="0">
                <a:spAutoFit/>
              </a:bodyPr>
              <a:lstStyle/>
              <a:p>
                <a:r>
                  <a:rPr lang="en-US" sz="2400" b="1" dirty="0" smtClean="0">
                    <a:solidFill>
                      <a:schemeClr val="tx2"/>
                    </a:solidFill>
                  </a:rPr>
                  <a:t>X or </a:t>
                </a:r>
                <a:r>
                  <a:rPr lang="en-US" sz="2400" b="1" dirty="0" smtClean="0">
                    <a:solidFill>
                      <a:schemeClr val="tx2"/>
                    </a:solidFill>
                    <a:latin typeface="Symbol" charset="2"/>
                    <a:cs typeface="Symbol" charset="2"/>
                  </a:rPr>
                  <a:t>m</a:t>
                </a:r>
                <a:endParaRPr lang="en-US" sz="2400" b="1" dirty="0">
                  <a:solidFill>
                    <a:schemeClr val="tx2"/>
                  </a:solidFill>
                  <a:latin typeface="Symbol" charset="2"/>
                  <a:cs typeface="Symbol" charset="2"/>
                </a:endParaRPr>
              </a:p>
            </p:txBody>
          </p:sp>
          <p:cxnSp>
            <p:nvCxnSpPr>
              <p:cNvPr id="25" name="Straight Connector 24"/>
              <p:cNvCxnSpPr/>
              <p:nvPr/>
            </p:nvCxnSpPr>
            <p:spPr>
              <a:xfrm>
                <a:off x="8752705" y="4152597"/>
                <a:ext cx="26276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grpSp>
      </p:grpSp>
      <p:sp>
        <p:nvSpPr>
          <p:cNvPr id="31" name="TextBox 30"/>
          <p:cNvSpPr txBox="1"/>
          <p:nvPr/>
        </p:nvSpPr>
        <p:spPr>
          <a:xfrm>
            <a:off x="1072068" y="1852325"/>
            <a:ext cx="1818369" cy="400110"/>
          </a:xfrm>
          <a:prstGeom prst="rect">
            <a:avLst/>
          </a:prstGeom>
          <a:solidFill>
            <a:schemeClr val="bg1"/>
          </a:solidFill>
        </p:spPr>
        <p:txBody>
          <a:bodyPr wrap="square" rtlCol="0">
            <a:spAutoFit/>
          </a:bodyPr>
          <a:lstStyle/>
          <a:p>
            <a:r>
              <a:rPr lang="en-US" sz="2000" b="1" dirty="0" smtClean="0">
                <a:solidFill>
                  <a:srgbClr val="1F497D"/>
                </a:solidFill>
              </a:rPr>
              <a:t>= 0.1   microns</a:t>
            </a:r>
            <a:endParaRPr lang="en-US" sz="2000" b="1" dirty="0">
              <a:solidFill>
                <a:srgbClr val="1F497D"/>
              </a:solidFill>
            </a:endParaRPr>
          </a:p>
        </p:txBody>
      </p:sp>
      <p:sp>
        <p:nvSpPr>
          <p:cNvPr id="33" name="TextBox 32"/>
          <p:cNvSpPr txBox="1"/>
          <p:nvPr/>
        </p:nvSpPr>
        <p:spPr>
          <a:xfrm>
            <a:off x="838501" y="1793928"/>
            <a:ext cx="377026" cy="461665"/>
          </a:xfrm>
          <a:prstGeom prst="rect">
            <a:avLst/>
          </a:prstGeom>
          <a:noFill/>
        </p:spPr>
        <p:txBody>
          <a:bodyPr wrap="none" rtlCol="0">
            <a:spAutoFit/>
          </a:bodyPr>
          <a:lstStyle/>
          <a:p>
            <a:r>
              <a:rPr lang="en-US" sz="2400" b="1" dirty="0" smtClean="0">
                <a:solidFill>
                  <a:schemeClr val="tx2"/>
                </a:solidFill>
                <a:latin typeface="Symbol" charset="2"/>
                <a:cs typeface="Symbol" charset="2"/>
              </a:rPr>
              <a:t>s</a:t>
            </a:r>
            <a:endParaRPr lang="en-US" sz="2400" b="1" dirty="0">
              <a:solidFill>
                <a:schemeClr val="tx2"/>
              </a:solidFill>
              <a:latin typeface="Symbol" charset="2"/>
              <a:cs typeface="Symbol" charset="2"/>
            </a:endParaRPr>
          </a:p>
        </p:txBody>
      </p:sp>
      <p:grpSp>
        <p:nvGrpSpPr>
          <p:cNvPr id="58" name="Group 57"/>
          <p:cNvGrpSpPr/>
          <p:nvPr/>
        </p:nvGrpSpPr>
        <p:grpSpPr>
          <a:xfrm>
            <a:off x="2594882" y="2423476"/>
            <a:ext cx="539330" cy="3620616"/>
            <a:chOff x="2594882" y="2423476"/>
            <a:chExt cx="539330" cy="3620616"/>
          </a:xfrm>
        </p:grpSpPr>
        <p:sp>
          <p:nvSpPr>
            <p:cNvPr id="37" name="TextBox 36"/>
            <p:cNvSpPr txBox="1"/>
            <p:nvPr/>
          </p:nvSpPr>
          <p:spPr>
            <a:xfrm>
              <a:off x="2594882" y="4020108"/>
              <a:ext cx="539330" cy="338554"/>
            </a:xfrm>
            <a:prstGeom prst="rect">
              <a:avLst/>
            </a:prstGeom>
            <a:solidFill>
              <a:schemeClr val="accent1"/>
            </a:solidFill>
            <a:scene3d>
              <a:camera prst="orthographicFront">
                <a:rot lat="0" lon="0" rev="5400000"/>
              </a:camera>
              <a:lightRig rig="threePt" dir="t"/>
            </a:scene3d>
          </p:spPr>
          <p:txBody>
            <a:bodyPr wrap="none" rtlCol="0">
              <a:spAutoFit/>
            </a:bodyPr>
            <a:lstStyle/>
            <a:p>
              <a:r>
                <a:rPr lang="en-US" sz="1600" dirty="0" smtClean="0"/>
                <a:t>99%</a:t>
              </a:r>
              <a:endParaRPr lang="en-US" sz="1600" dirty="0"/>
            </a:p>
          </p:txBody>
        </p:sp>
        <p:cxnSp>
          <p:nvCxnSpPr>
            <p:cNvPr id="49" name="Straight Arrow Connector 48"/>
            <p:cNvCxnSpPr/>
            <p:nvPr/>
          </p:nvCxnSpPr>
          <p:spPr>
            <a:xfrm flipV="1">
              <a:off x="2978050" y="2423476"/>
              <a:ext cx="0" cy="147452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1" name="Straight Arrow Connector 50"/>
            <p:cNvCxnSpPr/>
            <p:nvPr/>
          </p:nvCxnSpPr>
          <p:spPr>
            <a:xfrm>
              <a:off x="2978050" y="4467372"/>
              <a:ext cx="14598" cy="157672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grpSp>
      <p:grpSp>
        <p:nvGrpSpPr>
          <p:cNvPr id="16" name="Group 15"/>
          <p:cNvGrpSpPr/>
          <p:nvPr/>
        </p:nvGrpSpPr>
        <p:grpSpPr>
          <a:xfrm>
            <a:off x="8570847" y="3923552"/>
            <a:ext cx="354183" cy="461665"/>
            <a:chOff x="8570847" y="3923552"/>
            <a:chExt cx="354183" cy="461665"/>
          </a:xfrm>
        </p:grpSpPr>
        <p:sp>
          <p:nvSpPr>
            <p:cNvPr id="34" name="TextBox 33"/>
            <p:cNvSpPr txBox="1"/>
            <p:nvPr/>
          </p:nvSpPr>
          <p:spPr>
            <a:xfrm>
              <a:off x="8570847" y="3923552"/>
              <a:ext cx="354183" cy="461665"/>
            </a:xfrm>
            <a:prstGeom prst="rect">
              <a:avLst/>
            </a:prstGeom>
            <a:noFill/>
          </p:spPr>
          <p:txBody>
            <a:bodyPr wrap="none" rtlCol="0">
              <a:spAutoFit/>
            </a:bodyPr>
            <a:lstStyle/>
            <a:p>
              <a:r>
                <a:rPr lang="en-US" sz="2400" b="1" dirty="0" smtClean="0">
                  <a:solidFill>
                    <a:schemeClr val="tx2"/>
                  </a:solidFill>
                </a:rPr>
                <a:t>X</a:t>
              </a:r>
              <a:endParaRPr lang="en-US" sz="2400" b="1" dirty="0">
                <a:solidFill>
                  <a:schemeClr val="tx2"/>
                </a:solidFill>
              </a:endParaRPr>
            </a:p>
          </p:txBody>
        </p:sp>
        <p:cxnSp>
          <p:nvCxnSpPr>
            <p:cNvPr id="35" name="Straight Connector 34"/>
            <p:cNvCxnSpPr/>
            <p:nvPr/>
          </p:nvCxnSpPr>
          <p:spPr>
            <a:xfrm>
              <a:off x="8601956" y="4011147"/>
              <a:ext cx="26276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p:nvPr/>
          </p:nvCxnSpPr>
          <p:spPr>
            <a:xfrm>
              <a:off x="8597508" y="3952751"/>
              <a:ext cx="26276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grpSp>
      <p:sp>
        <p:nvSpPr>
          <p:cNvPr id="38" name="Rectangle 37"/>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9" name="Picture 3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
        <p:nvSpPr>
          <p:cNvPr id="40" name="Title 1"/>
          <p:cNvSpPr>
            <a:spLocks noGrp="1"/>
          </p:cNvSpPr>
          <p:nvPr>
            <p:ph type="title"/>
          </p:nvPr>
        </p:nvSpPr>
        <p:spPr>
          <a:xfrm>
            <a:off x="457200" y="-7602"/>
            <a:ext cx="8229600" cy="1143000"/>
          </a:xfrm>
        </p:spPr>
        <p:txBody>
          <a:bodyPr>
            <a:normAutofit/>
          </a:bodyPr>
          <a:lstStyle/>
          <a:p>
            <a:r>
              <a:rPr lang="en-US" dirty="0" smtClean="0"/>
              <a:t>Control Chart Basics</a:t>
            </a:r>
            <a:endParaRPr lang="en-US" dirty="0"/>
          </a:p>
        </p:txBody>
      </p:sp>
    </p:spTree>
    <p:extLst>
      <p:ext uri="{BB962C8B-B14F-4D97-AF65-F5344CB8AC3E}">
        <p14:creationId xmlns:p14="http://schemas.microsoft.com/office/powerpoint/2010/main" val="3355362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a:bodyPr>
          <a:lstStyle/>
          <a:p>
            <a:r>
              <a:rPr lang="en-US" dirty="0" smtClean="0"/>
              <a:t>Control Chart Basics</a:t>
            </a:r>
            <a:endParaRPr lang="en-US" dirty="0"/>
          </a:p>
        </p:txBody>
      </p:sp>
      <p:sp>
        <p:nvSpPr>
          <p:cNvPr id="3" name="Content Placeholder 2"/>
          <p:cNvSpPr>
            <a:spLocks noGrp="1"/>
          </p:cNvSpPr>
          <p:nvPr>
            <p:ph idx="1"/>
          </p:nvPr>
        </p:nvSpPr>
        <p:spPr>
          <a:xfrm>
            <a:off x="116112" y="1469573"/>
            <a:ext cx="8751843" cy="4913142"/>
          </a:xfrm>
        </p:spPr>
        <p:txBody>
          <a:bodyPr>
            <a:noAutofit/>
          </a:bodyPr>
          <a:lstStyle/>
          <a:p>
            <a:pPr lvl="2"/>
            <a:endParaRPr lang="en-US" sz="1600" dirty="0" smtClean="0"/>
          </a:p>
          <a:p>
            <a:pPr lvl="1"/>
            <a:endParaRPr lang="en-US" sz="2000" dirty="0"/>
          </a:p>
          <a:p>
            <a:pPr lvl="1"/>
            <a:endParaRPr lang="en-US" sz="2000" dirty="0"/>
          </a:p>
          <a:p>
            <a:pPr>
              <a:buNone/>
            </a:pPr>
            <a:r>
              <a:rPr lang="en-US" sz="2400" dirty="0" smtClean="0"/>
              <a:t>		</a:t>
            </a:r>
            <a:endParaRPr lang="en-US" sz="2400" dirty="0"/>
          </a:p>
        </p:txBody>
      </p:sp>
      <p:grpSp>
        <p:nvGrpSpPr>
          <p:cNvPr id="13" name="Group 12"/>
          <p:cNvGrpSpPr/>
          <p:nvPr/>
        </p:nvGrpSpPr>
        <p:grpSpPr>
          <a:xfrm>
            <a:off x="3459790" y="1401530"/>
            <a:ext cx="1695446" cy="646331"/>
            <a:chOff x="3459790" y="1401530"/>
            <a:chExt cx="1695446" cy="646331"/>
          </a:xfrm>
        </p:grpSpPr>
        <p:sp>
          <p:nvSpPr>
            <p:cNvPr id="14" name="TextBox 13"/>
            <p:cNvSpPr txBox="1"/>
            <p:nvPr/>
          </p:nvSpPr>
          <p:spPr>
            <a:xfrm>
              <a:off x="3459790" y="1401530"/>
              <a:ext cx="1695446" cy="646331"/>
            </a:xfrm>
            <a:prstGeom prst="rect">
              <a:avLst/>
            </a:prstGeom>
            <a:noFill/>
          </p:spPr>
          <p:txBody>
            <a:bodyPr wrap="none" rtlCol="0">
              <a:spAutoFit/>
            </a:bodyPr>
            <a:lstStyle/>
            <a:p>
              <a:r>
                <a:rPr lang="en-US" sz="3600" dirty="0" smtClean="0"/>
                <a:t>X -Chart</a:t>
              </a:r>
              <a:endParaRPr lang="en-US" sz="3600" dirty="0"/>
            </a:p>
          </p:txBody>
        </p:sp>
        <p:cxnSp>
          <p:nvCxnSpPr>
            <p:cNvPr id="15" name="Straight Connector 14"/>
            <p:cNvCxnSpPr/>
            <p:nvPr/>
          </p:nvCxnSpPr>
          <p:spPr>
            <a:xfrm>
              <a:off x="3513096" y="1550892"/>
              <a:ext cx="338667"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grpSp>
      <p:pic>
        <p:nvPicPr>
          <p:cNvPr id="12" name="Picture 11"/>
          <p:cNvPicPr/>
          <p:nvPr/>
        </p:nvPicPr>
        <p:blipFill rotWithShape="1">
          <a:blip r:embed="rId3">
            <a:extLst>
              <a:ext uri="{28A0092B-C50C-407E-A947-70E740481C1C}">
                <a14:useLocalDpi xmlns:a14="http://schemas.microsoft.com/office/drawing/2010/main" val="0"/>
              </a:ext>
            </a:extLst>
          </a:blip>
          <a:srcRect r="17616"/>
          <a:stretch/>
        </p:blipFill>
        <p:spPr>
          <a:xfrm>
            <a:off x="198170" y="1842803"/>
            <a:ext cx="6852804" cy="4854605"/>
          </a:xfrm>
          <a:prstGeom prst="rect">
            <a:avLst/>
          </a:prstGeom>
        </p:spPr>
      </p:pic>
      <p:grpSp>
        <p:nvGrpSpPr>
          <p:cNvPr id="11" name="Group 10"/>
          <p:cNvGrpSpPr/>
          <p:nvPr/>
        </p:nvGrpSpPr>
        <p:grpSpPr>
          <a:xfrm>
            <a:off x="262764" y="1437139"/>
            <a:ext cx="2621258" cy="461665"/>
            <a:chOff x="262764" y="1437139"/>
            <a:chExt cx="2621258" cy="461665"/>
          </a:xfrm>
        </p:grpSpPr>
        <p:sp>
          <p:nvSpPr>
            <p:cNvPr id="23" name="TextBox 22"/>
            <p:cNvSpPr txBox="1"/>
            <p:nvPr/>
          </p:nvSpPr>
          <p:spPr>
            <a:xfrm>
              <a:off x="1065653" y="1495536"/>
              <a:ext cx="1818369" cy="400110"/>
            </a:xfrm>
            <a:prstGeom prst="rect">
              <a:avLst/>
            </a:prstGeom>
            <a:solidFill>
              <a:schemeClr val="bg1"/>
            </a:solidFill>
          </p:spPr>
          <p:txBody>
            <a:bodyPr wrap="square" rtlCol="0">
              <a:spAutoFit/>
            </a:bodyPr>
            <a:lstStyle/>
            <a:p>
              <a:r>
                <a:rPr lang="en-US" sz="2000" b="1" dirty="0" smtClean="0">
                  <a:solidFill>
                    <a:srgbClr val="1F497D"/>
                  </a:solidFill>
                </a:rPr>
                <a:t>= 3.00 microns</a:t>
              </a:r>
              <a:endParaRPr lang="en-US" sz="2000" b="1" dirty="0">
                <a:solidFill>
                  <a:srgbClr val="1F497D"/>
                </a:solidFill>
              </a:endParaRPr>
            </a:p>
          </p:txBody>
        </p:sp>
        <p:grpSp>
          <p:nvGrpSpPr>
            <p:cNvPr id="9" name="Group 8"/>
            <p:cNvGrpSpPr/>
            <p:nvPr/>
          </p:nvGrpSpPr>
          <p:grpSpPr>
            <a:xfrm>
              <a:off x="262764" y="1437139"/>
              <a:ext cx="945541" cy="461665"/>
              <a:chOff x="8721596" y="4035803"/>
              <a:chExt cx="945541" cy="461665"/>
            </a:xfrm>
          </p:grpSpPr>
          <p:sp>
            <p:nvSpPr>
              <p:cNvPr id="24" name="TextBox 23"/>
              <p:cNvSpPr txBox="1"/>
              <p:nvPr/>
            </p:nvSpPr>
            <p:spPr>
              <a:xfrm>
                <a:off x="8721596" y="4035803"/>
                <a:ext cx="945541" cy="461665"/>
              </a:xfrm>
              <a:prstGeom prst="rect">
                <a:avLst/>
              </a:prstGeom>
              <a:noFill/>
            </p:spPr>
            <p:txBody>
              <a:bodyPr wrap="none" rtlCol="0">
                <a:spAutoFit/>
              </a:bodyPr>
              <a:lstStyle/>
              <a:p>
                <a:r>
                  <a:rPr lang="en-US" sz="2400" b="1" dirty="0" smtClean="0">
                    <a:solidFill>
                      <a:schemeClr val="tx2"/>
                    </a:solidFill>
                  </a:rPr>
                  <a:t>X or </a:t>
                </a:r>
                <a:r>
                  <a:rPr lang="en-US" sz="2400" b="1" dirty="0" smtClean="0">
                    <a:solidFill>
                      <a:schemeClr val="tx2"/>
                    </a:solidFill>
                    <a:latin typeface="Symbol" charset="2"/>
                    <a:cs typeface="Symbol" charset="2"/>
                  </a:rPr>
                  <a:t>m</a:t>
                </a:r>
                <a:endParaRPr lang="en-US" sz="2400" b="1" dirty="0">
                  <a:solidFill>
                    <a:schemeClr val="tx2"/>
                  </a:solidFill>
                  <a:latin typeface="Symbol" charset="2"/>
                  <a:cs typeface="Symbol" charset="2"/>
                </a:endParaRPr>
              </a:p>
            </p:txBody>
          </p:sp>
          <p:cxnSp>
            <p:nvCxnSpPr>
              <p:cNvPr id="25" name="Straight Connector 24"/>
              <p:cNvCxnSpPr/>
              <p:nvPr/>
            </p:nvCxnSpPr>
            <p:spPr>
              <a:xfrm>
                <a:off x="8752705" y="4152597"/>
                <a:ext cx="26276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grpSp>
      </p:grpSp>
      <p:sp>
        <p:nvSpPr>
          <p:cNvPr id="31" name="TextBox 30"/>
          <p:cNvSpPr txBox="1"/>
          <p:nvPr/>
        </p:nvSpPr>
        <p:spPr>
          <a:xfrm>
            <a:off x="1072068" y="1852325"/>
            <a:ext cx="1818369" cy="400110"/>
          </a:xfrm>
          <a:prstGeom prst="rect">
            <a:avLst/>
          </a:prstGeom>
          <a:solidFill>
            <a:schemeClr val="bg1"/>
          </a:solidFill>
        </p:spPr>
        <p:txBody>
          <a:bodyPr wrap="square" rtlCol="0">
            <a:spAutoFit/>
          </a:bodyPr>
          <a:lstStyle/>
          <a:p>
            <a:r>
              <a:rPr lang="en-US" sz="2000" b="1" dirty="0" smtClean="0">
                <a:solidFill>
                  <a:srgbClr val="1F497D"/>
                </a:solidFill>
              </a:rPr>
              <a:t>= 0.1   microns</a:t>
            </a:r>
            <a:endParaRPr lang="en-US" sz="2000" b="1" dirty="0">
              <a:solidFill>
                <a:srgbClr val="1F497D"/>
              </a:solidFill>
            </a:endParaRPr>
          </a:p>
        </p:txBody>
      </p:sp>
      <p:sp>
        <p:nvSpPr>
          <p:cNvPr id="33" name="TextBox 32"/>
          <p:cNvSpPr txBox="1"/>
          <p:nvPr/>
        </p:nvSpPr>
        <p:spPr>
          <a:xfrm>
            <a:off x="838501" y="1793928"/>
            <a:ext cx="377026" cy="461665"/>
          </a:xfrm>
          <a:prstGeom prst="rect">
            <a:avLst/>
          </a:prstGeom>
          <a:noFill/>
        </p:spPr>
        <p:txBody>
          <a:bodyPr wrap="none" rtlCol="0">
            <a:spAutoFit/>
          </a:bodyPr>
          <a:lstStyle/>
          <a:p>
            <a:r>
              <a:rPr lang="en-US" sz="2400" b="1" dirty="0" smtClean="0">
                <a:solidFill>
                  <a:schemeClr val="tx2"/>
                </a:solidFill>
                <a:latin typeface="Symbol" charset="2"/>
                <a:cs typeface="Symbol" charset="2"/>
              </a:rPr>
              <a:t>s</a:t>
            </a:r>
            <a:endParaRPr lang="en-US" sz="2400" b="1" dirty="0">
              <a:solidFill>
                <a:schemeClr val="tx2"/>
              </a:solidFill>
              <a:latin typeface="Symbol" charset="2"/>
              <a:cs typeface="Symbol" charset="2"/>
            </a:endParaRPr>
          </a:p>
        </p:txBody>
      </p:sp>
      <p:grpSp>
        <p:nvGrpSpPr>
          <p:cNvPr id="57" name="Group 56"/>
          <p:cNvGrpSpPr/>
          <p:nvPr/>
        </p:nvGrpSpPr>
        <p:grpSpPr>
          <a:xfrm>
            <a:off x="2053860" y="3007447"/>
            <a:ext cx="539330" cy="2423476"/>
            <a:chOff x="2053860" y="3007447"/>
            <a:chExt cx="539330" cy="2423476"/>
          </a:xfrm>
        </p:grpSpPr>
        <p:sp>
          <p:nvSpPr>
            <p:cNvPr id="38" name="TextBox 37"/>
            <p:cNvSpPr txBox="1"/>
            <p:nvPr/>
          </p:nvSpPr>
          <p:spPr>
            <a:xfrm>
              <a:off x="2053860" y="4020108"/>
              <a:ext cx="539330" cy="338554"/>
            </a:xfrm>
            <a:prstGeom prst="rect">
              <a:avLst/>
            </a:prstGeom>
            <a:solidFill>
              <a:schemeClr val="accent1"/>
            </a:solidFill>
            <a:scene3d>
              <a:camera prst="orthographicFront">
                <a:rot lat="0" lon="0" rev="5400000"/>
              </a:camera>
              <a:lightRig rig="threePt" dir="t"/>
            </a:scene3d>
          </p:spPr>
          <p:txBody>
            <a:bodyPr wrap="none" rtlCol="0">
              <a:spAutoFit/>
            </a:bodyPr>
            <a:lstStyle/>
            <a:p>
              <a:r>
                <a:rPr lang="en-US" sz="1600" dirty="0" smtClean="0"/>
                <a:t>95%</a:t>
              </a:r>
              <a:endParaRPr lang="en-US" sz="1600" dirty="0"/>
            </a:p>
          </p:txBody>
        </p:sp>
        <p:cxnSp>
          <p:nvCxnSpPr>
            <p:cNvPr id="45" name="Straight Arrow Connector 44"/>
            <p:cNvCxnSpPr/>
            <p:nvPr/>
          </p:nvCxnSpPr>
          <p:spPr>
            <a:xfrm flipV="1">
              <a:off x="2321125" y="3007447"/>
              <a:ext cx="14599" cy="89055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7" name="Straight Arrow Connector 46"/>
            <p:cNvCxnSpPr/>
            <p:nvPr/>
          </p:nvCxnSpPr>
          <p:spPr>
            <a:xfrm>
              <a:off x="2321125" y="4467372"/>
              <a:ext cx="0" cy="96355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grpSp>
      <p:grpSp>
        <p:nvGrpSpPr>
          <p:cNvPr id="58" name="Group 57"/>
          <p:cNvGrpSpPr/>
          <p:nvPr/>
        </p:nvGrpSpPr>
        <p:grpSpPr>
          <a:xfrm>
            <a:off x="2594882" y="2423476"/>
            <a:ext cx="539330" cy="3620616"/>
            <a:chOff x="2594882" y="2423476"/>
            <a:chExt cx="539330" cy="3620616"/>
          </a:xfrm>
        </p:grpSpPr>
        <p:sp>
          <p:nvSpPr>
            <p:cNvPr id="37" name="TextBox 36"/>
            <p:cNvSpPr txBox="1"/>
            <p:nvPr/>
          </p:nvSpPr>
          <p:spPr>
            <a:xfrm>
              <a:off x="2594882" y="4020108"/>
              <a:ext cx="539330" cy="338554"/>
            </a:xfrm>
            <a:prstGeom prst="rect">
              <a:avLst/>
            </a:prstGeom>
            <a:solidFill>
              <a:schemeClr val="accent1"/>
            </a:solidFill>
            <a:scene3d>
              <a:camera prst="orthographicFront">
                <a:rot lat="0" lon="0" rev="5400000"/>
              </a:camera>
              <a:lightRig rig="threePt" dir="t"/>
            </a:scene3d>
          </p:spPr>
          <p:txBody>
            <a:bodyPr wrap="none" rtlCol="0">
              <a:spAutoFit/>
            </a:bodyPr>
            <a:lstStyle/>
            <a:p>
              <a:r>
                <a:rPr lang="en-US" sz="1600" dirty="0" smtClean="0"/>
                <a:t>99%</a:t>
              </a:r>
              <a:endParaRPr lang="en-US" sz="1600" dirty="0"/>
            </a:p>
          </p:txBody>
        </p:sp>
        <p:cxnSp>
          <p:nvCxnSpPr>
            <p:cNvPr id="49" name="Straight Arrow Connector 48"/>
            <p:cNvCxnSpPr/>
            <p:nvPr/>
          </p:nvCxnSpPr>
          <p:spPr>
            <a:xfrm flipV="1">
              <a:off x="2978050" y="2423476"/>
              <a:ext cx="0" cy="147452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1" name="Straight Arrow Connector 50"/>
            <p:cNvCxnSpPr/>
            <p:nvPr/>
          </p:nvCxnSpPr>
          <p:spPr>
            <a:xfrm>
              <a:off x="2978050" y="4467372"/>
              <a:ext cx="14598" cy="157672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grpSp>
      <p:grpSp>
        <p:nvGrpSpPr>
          <p:cNvPr id="26" name="Group 25"/>
          <p:cNvGrpSpPr/>
          <p:nvPr/>
        </p:nvGrpSpPr>
        <p:grpSpPr>
          <a:xfrm>
            <a:off x="6954766" y="1689874"/>
            <a:ext cx="2043254" cy="5022259"/>
            <a:chOff x="6954766" y="1689874"/>
            <a:chExt cx="2043254" cy="5022259"/>
          </a:xfrm>
        </p:grpSpPr>
        <p:sp>
          <p:nvSpPr>
            <p:cNvPr id="4" name="TextBox 3"/>
            <p:cNvSpPr txBox="1"/>
            <p:nvPr/>
          </p:nvSpPr>
          <p:spPr>
            <a:xfrm>
              <a:off x="6968861" y="3952751"/>
              <a:ext cx="1678803" cy="400110"/>
            </a:xfrm>
            <a:prstGeom prst="rect">
              <a:avLst/>
            </a:prstGeom>
            <a:solidFill>
              <a:schemeClr val="bg1"/>
            </a:solidFill>
          </p:spPr>
          <p:txBody>
            <a:bodyPr wrap="square" rtlCol="0">
              <a:spAutoFit/>
            </a:bodyPr>
            <a:lstStyle/>
            <a:p>
              <a:r>
                <a:rPr lang="en-US" sz="2000" b="1" dirty="0" smtClean="0">
                  <a:solidFill>
                    <a:srgbClr val="800000"/>
                  </a:solidFill>
                </a:rPr>
                <a:t>Target = 3.00</a:t>
              </a:r>
              <a:endParaRPr lang="en-US" sz="2000" b="1" dirty="0">
                <a:solidFill>
                  <a:srgbClr val="800000"/>
                </a:solidFill>
              </a:endParaRPr>
            </a:p>
          </p:txBody>
        </p:sp>
        <p:sp>
          <p:nvSpPr>
            <p:cNvPr id="5" name="TextBox 4"/>
            <p:cNvSpPr txBox="1"/>
            <p:nvPr/>
          </p:nvSpPr>
          <p:spPr>
            <a:xfrm>
              <a:off x="6954766" y="1689874"/>
              <a:ext cx="1911872" cy="1015663"/>
            </a:xfrm>
            <a:prstGeom prst="rect">
              <a:avLst/>
            </a:prstGeom>
            <a:solidFill>
              <a:schemeClr val="bg1"/>
            </a:solidFill>
          </p:spPr>
          <p:txBody>
            <a:bodyPr wrap="square" rtlCol="0">
              <a:spAutoFit/>
            </a:bodyPr>
            <a:lstStyle/>
            <a:p>
              <a:r>
                <a:rPr lang="en-US" b="1" dirty="0">
                  <a:solidFill>
                    <a:srgbClr val="800000"/>
                  </a:solidFill>
                  <a:latin typeface="Arial"/>
                  <a:cs typeface="Arial"/>
                </a:rPr>
                <a:t>UCL</a:t>
              </a:r>
              <a:endParaRPr lang="en-US" b="1" dirty="0" smtClean="0">
                <a:solidFill>
                  <a:schemeClr val="tx2"/>
                </a:solidFill>
                <a:latin typeface="Symbol" charset="2"/>
                <a:cs typeface="Symbol" charset="2"/>
              </a:endParaRPr>
            </a:p>
            <a:p>
              <a:pPr marL="342900" indent="-342900">
                <a:buFont typeface="Symbol" charset="0"/>
                <a:buChar char="m"/>
              </a:pPr>
              <a:r>
                <a:rPr lang="en-US" sz="2400" b="1" dirty="0" smtClean="0">
                  <a:solidFill>
                    <a:schemeClr val="tx2"/>
                  </a:solidFill>
                  <a:latin typeface="Symbol" charset="2"/>
                  <a:cs typeface="Symbol" charset="2"/>
                </a:rPr>
                <a:t>+ 3s </a:t>
              </a:r>
            </a:p>
            <a:p>
              <a:r>
                <a:rPr lang="en-US" dirty="0" smtClean="0">
                  <a:solidFill>
                    <a:schemeClr val="tx2"/>
                  </a:solidFill>
                  <a:latin typeface="Arial"/>
                  <a:cs typeface="Arial"/>
                </a:rPr>
                <a:t>3 + (3*0.1)= </a:t>
              </a:r>
              <a:r>
                <a:rPr lang="en-US" dirty="0" smtClean="0">
                  <a:solidFill>
                    <a:srgbClr val="800000"/>
                  </a:solidFill>
                  <a:latin typeface="Arial"/>
                  <a:cs typeface="Arial"/>
                </a:rPr>
                <a:t>3.03</a:t>
              </a:r>
              <a:endParaRPr lang="en-US" dirty="0">
                <a:solidFill>
                  <a:srgbClr val="800000"/>
                </a:solidFill>
                <a:latin typeface="Arial"/>
                <a:cs typeface="Arial"/>
              </a:endParaRPr>
            </a:p>
          </p:txBody>
        </p:sp>
        <p:sp>
          <p:nvSpPr>
            <p:cNvPr id="18" name="TextBox 17"/>
            <p:cNvSpPr txBox="1"/>
            <p:nvPr/>
          </p:nvSpPr>
          <p:spPr>
            <a:xfrm>
              <a:off x="6954766" y="5696470"/>
              <a:ext cx="2043254" cy="1015663"/>
            </a:xfrm>
            <a:prstGeom prst="rect">
              <a:avLst/>
            </a:prstGeom>
            <a:solidFill>
              <a:schemeClr val="bg1"/>
            </a:solidFill>
          </p:spPr>
          <p:txBody>
            <a:bodyPr wrap="square" rtlCol="0">
              <a:spAutoFit/>
            </a:bodyPr>
            <a:lstStyle/>
            <a:p>
              <a:r>
                <a:rPr lang="en-US" b="1" dirty="0" smtClean="0">
                  <a:solidFill>
                    <a:srgbClr val="800000"/>
                  </a:solidFill>
                  <a:latin typeface="Arial"/>
                  <a:cs typeface="Arial"/>
                </a:rPr>
                <a:t>LCL</a:t>
              </a:r>
            </a:p>
            <a:p>
              <a:pPr marL="342900" indent="-342900">
                <a:buFont typeface="Symbol" charset="0"/>
                <a:buChar char="m"/>
              </a:pPr>
              <a:r>
                <a:rPr lang="en-US" sz="2400" b="1" dirty="0" smtClean="0">
                  <a:solidFill>
                    <a:schemeClr val="tx2"/>
                  </a:solidFill>
                  <a:latin typeface="Symbol" charset="2"/>
                  <a:cs typeface="Symbol" charset="2"/>
                </a:rPr>
                <a:t>- 3s</a:t>
              </a:r>
              <a:endParaRPr lang="en-US" b="1" dirty="0" smtClean="0">
                <a:solidFill>
                  <a:schemeClr val="tx2"/>
                </a:solidFill>
                <a:latin typeface="Arial"/>
                <a:cs typeface="Arial"/>
              </a:endParaRPr>
            </a:p>
            <a:p>
              <a:r>
                <a:rPr lang="en-US" dirty="0" smtClean="0">
                  <a:solidFill>
                    <a:schemeClr val="tx2"/>
                  </a:solidFill>
                  <a:latin typeface="Arial"/>
                  <a:cs typeface="Arial"/>
                </a:rPr>
                <a:t>3 - </a:t>
              </a:r>
              <a:r>
                <a:rPr lang="en-US" dirty="0">
                  <a:solidFill>
                    <a:schemeClr val="tx2"/>
                  </a:solidFill>
                  <a:latin typeface="Arial"/>
                  <a:cs typeface="Arial"/>
                </a:rPr>
                <a:t>(3*0.1)= </a:t>
              </a:r>
              <a:r>
                <a:rPr lang="en-US" dirty="0" smtClean="0">
                  <a:solidFill>
                    <a:srgbClr val="800000"/>
                  </a:solidFill>
                  <a:latin typeface="Arial"/>
                  <a:cs typeface="Arial"/>
                </a:rPr>
                <a:t>2.97</a:t>
              </a:r>
              <a:endParaRPr lang="en-US" dirty="0">
                <a:solidFill>
                  <a:srgbClr val="800000"/>
                </a:solidFill>
                <a:latin typeface="Arial"/>
                <a:cs typeface="Arial"/>
              </a:endParaRPr>
            </a:p>
          </p:txBody>
        </p:sp>
        <p:sp>
          <p:nvSpPr>
            <p:cNvPr id="19" name="TextBox 18"/>
            <p:cNvSpPr txBox="1"/>
            <p:nvPr/>
          </p:nvSpPr>
          <p:spPr>
            <a:xfrm>
              <a:off x="6954767" y="3293998"/>
              <a:ext cx="1430128" cy="461665"/>
            </a:xfrm>
            <a:prstGeom prst="rect">
              <a:avLst/>
            </a:prstGeom>
            <a:solidFill>
              <a:schemeClr val="bg1"/>
            </a:solidFill>
          </p:spPr>
          <p:txBody>
            <a:bodyPr wrap="square" rtlCol="0">
              <a:spAutoFit/>
            </a:bodyPr>
            <a:lstStyle/>
            <a:p>
              <a:r>
                <a:rPr lang="en-US" sz="2400" b="1" dirty="0" smtClean="0">
                  <a:solidFill>
                    <a:schemeClr val="tx2"/>
                  </a:solidFill>
                  <a:latin typeface="Symbol" charset="2"/>
                  <a:cs typeface="Symbol" charset="2"/>
                </a:rPr>
                <a:t>m + 1s</a:t>
              </a:r>
              <a:endParaRPr lang="en-US" sz="2400" b="1" dirty="0">
                <a:solidFill>
                  <a:schemeClr val="tx2"/>
                </a:solidFill>
                <a:latin typeface="Symbol" charset="2"/>
                <a:cs typeface="Symbol" charset="2"/>
              </a:endParaRPr>
            </a:p>
          </p:txBody>
        </p:sp>
        <p:sp>
          <p:nvSpPr>
            <p:cNvPr id="20" name="TextBox 19"/>
            <p:cNvSpPr txBox="1"/>
            <p:nvPr/>
          </p:nvSpPr>
          <p:spPr>
            <a:xfrm>
              <a:off x="6954767" y="2701837"/>
              <a:ext cx="1444726" cy="461665"/>
            </a:xfrm>
            <a:prstGeom prst="rect">
              <a:avLst/>
            </a:prstGeom>
            <a:solidFill>
              <a:schemeClr val="bg1"/>
            </a:solidFill>
          </p:spPr>
          <p:txBody>
            <a:bodyPr wrap="square" rtlCol="0">
              <a:spAutoFit/>
            </a:bodyPr>
            <a:lstStyle/>
            <a:p>
              <a:r>
                <a:rPr lang="en-US" sz="2400" b="1" dirty="0" smtClean="0">
                  <a:solidFill>
                    <a:schemeClr val="tx2"/>
                  </a:solidFill>
                  <a:latin typeface="Symbol" charset="2"/>
                  <a:cs typeface="Symbol" charset="2"/>
                </a:rPr>
                <a:t>m + 2s</a:t>
              </a:r>
              <a:endParaRPr lang="en-US" sz="2400" b="1" dirty="0">
                <a:solidFill>
                  <a:schemeClr val="tx2"/>
                </a:solidFill>
                <a:latin typeface="Symbol" charset="2"/>
                <a:cs typeface="Symbol" charset="2"/>
              </a:endParaRPr>
            </a:p>
          </p:txBody>
        </p:sp>
        <p:sp>
          <p:nvSpPr>
            <p:cNvPr id="21" name="TextBox 20"/>
            <p:cNvSpPr txBox="1"/>
            <p:nvPr/>
          </p:nvSpPr>
          <p:spPr>
            <a:xfrm>
              <a:off x="6954766" y="5102521"/>
              <a:ext cx="1722093" cy="461665"/>
            </a:xfrm>
            <a:prstGeom prst="rect">
              <a:avLst/>
            </a:prstGeom>
            <a:solidFill>
              <a:schemeClr val="bg1"/>
            </a:solidFill>
          </p:spPr>
          <p:txBody>
            <a:bodyPr wrap="square" rtlCol="0">
              <a:spAutoFit/>
            </a:bodyPr>
            <a:lstStyle/>
            <a:p>
              <a:r>
                <a:rPr lang="en-US" sz="2400" b="1" dirty="0" smtClean="0">
                  <a:solidFill>
                    <a:schemeClr val="tx2"/>
                  </a:solidFill>
                  <a:latin typeface="Symbol" charset="2"/>
                  <a:cs typeface="Symbol" charset="2"/>
                </a:rPr>
                <a:t>m - 2s </a:t>
              </a:r>
              <a:endParaRPr lang="en-US" sz="2400" b="1" dirty="0">
                <a:solidFill>
                  <a:schemeClr val="tx2"/>
                </a:solidFill>
                <a:latin typeface="Symbol" charset="2"/>
                <a:cs typeface="Symbol" charset="2"/>
              </a:endParaRPr>
            </a:p>
          </p:txBody>
        </p:sp>
        <p:sp>
          <p:nvSpPr>
            <p:cNvPr id="22" name="TextBox 21"/>
            <p:cNvSpPr txBox="1"/>
            <p:nvPr/>
          </p:nvSpPr>
          <p:spPr>
            <a:xfrm>
              <a:off x="6954767" y="4510359"/>
              <a:ext cx="1911871" cy="461665"/>
            </a:xfrm>
            <a:prstGeom prst="rect">
              <a:avLst/>
            </a:prstGeom>
            <a:solidFill>
              <a:schemeClr val="bg1"/>
            </a:solidFill>
          </p:spPr>
          <p:txBody>
            <a:bodyPr wrap="square" rtlCol="0">
              <a:spAutoFit/>
            </a:bodyPr>
            <a:lstStyle/>
            <a:p>
              <a:r>
                <a:rPr lang="en-US" sz="2400" b="1" dirty="0" smtClean="0">
                  <a:solidFill>
                    <a:schemeClr val="tx2"/>
                  </a:solidFill>
                  <a:latin typeface="Symbol" charset="2"/>
                  <a:cs typeface="Symbol" charset="2"/>
                </a:rPr>
                <a:t>m - 1s</a:t>
              </a:r>
              <a:endParaRPr lang="en-US" sz="2000" b="1" dirty="0">
                <a:solidFill>
                  <a:schemeClr val="tx2"/>
                </a:solidFill>
                <a:latin typeface="Arial"/>
                <a:cs typeface="Arial"/>
              </a:endParaRPr>
            </a:p>
          </p:txBody>
        </p:sp>
      </p:grpSp>
      <p:sp>
        <p:nvSpPr>
          <p:cNvPr id="42" name="Rectangle 41"/>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3" name="Picture 4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grpSp>
        <p:nvGrpSpPr>
          <p:cNvPr id="44" name="Group 43"/>
          <p:cNvGrpSpPr/>
          <p:nvPr/>
        </p:nvGrpSpPr>
        <p:grpSpPr>
          <a:xfrm>
            <a:off x="8570847" y="3923552"/>
            <a:ext cx="354183" cy="461665"/>
            <a:chOff x="8570847" y="3923552"/>
            <a:chExt cx="354183" cy="461665"/>
          </a:xfrm>
        </p:grpSpPr>
        <p:sp>
          <p:nvSpPr>
            <p:cNvPr id="46" name="TextBox 45"/>
            <p:cNvSpPr txBox="1"/>
            <p:nvPr/>
          </p:nvSpPr>
          <p:spPr>
            <a:xfrm>
              <a:off x="8570847" y="3923552"/>
              <a:ext cx="354183" cy="461665"/>
            </a:xfrm>
            <a:prstGeom prst="rect">
              <a:avLst/>
            </a:prstGeom>
            <a:noFill/>
          </p:spPr>
          <p:txBody>
            <a:bodyPr wrap="none" rtlCol="0">
              <a:spAutoFit/>
            </a:bodyPr>
            <a:lstStyle/>
            <a:p>
              <a:r>
                <a:rPr lang="en-US" sz="2400" b="1" dirty="0" smtClean="0">
                  <a:solidFill>
                    <a:schemeClr val="tx2"/>
                  </a:solidFill>
                </a:rPr>
                <a:t>X</a:t>
              </a:r>
              <a:endParaRPr lang="en-US" sz="2400" b="1" dirty="0">
                <a:solidFill>
                  <a:schemeClr val="tx2"/>
                </a:solidFill>
              </a:endParaRPr>
            </a:p>
          </p:txBody>
        </p:sp>
        <p:cxnSp>
          <p:nvCxnSpPr>
            <p:cNvPr id="48" name="Straight Connector 47"/>
            <p:cNvCxnSpPr/>
            <p:nvPr/>
          </p:nvCxnSpPr>
          <p:spPr>
            <a:xfrm>
              <a:off x="8601956" y="4011147"/>
              <a:ext cx="26276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50" name="Straight Connector 49"/>
            <p:cNvCxnSpPr/>
            <p:nvPr/>
          </p:nvCxnSpPr>
          <p:spPr>
            <a:xfrm>
              <a:off x="8597508" y="3952751"/>
              <a:ext cx="26276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260409505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a:bodyPr>
          <a:lstStyle/>
          <a:p>
            <a:r>
              <a:rPr lang="en-US" dirty="0" smtClean="0"/>
              <a:t>Control Chart Basics</a:t>
            </a:r>
            <a:endParaRPr lang="en-US" dirty="0"/>
          </a:p>
        </p:txBody>
      </p:sp>
      <p:sp>
        <p:nvSpPr>
          <p:cNvPr id="3" name="Content Placeholder 2"/>
          <p:cNvSpPr>
            <a:spLocks noGrp="1"/>
          </p:cNvSpPr>
          <p:nvPr>
            <p:ph idx="1"/>
          </p:nvPr>
        </p:nvSpPr>
        <p:spPr>
          <a:xfrm>
            <a:off x="116112" y="1469573"/>
            <a:ext cx="8751843" cy="4913142"/>
          </a:xfrm>
        </p:spPr>
        <p:txBody>
          <a:bodyPr>
            <a:noAutofit/>
          </a:bodyPr>
          <a:lstStyle/>
          <a:p>
            <a:pPr lvl="2"/>
            <a:endParaRPr lang="en-US" sz="1600" dirty="0" smtClean="0"/>
          </a:p>
          <a:p>
            <a:pPr lvl="1"/>
            <a:endParaRPr lang="en-US" sz="2000" dirty="0"/>
          </a:p>
          <a:p>
            <a:pPr lvl="1"/>
            <a:endParaRPr lang="en-US" sz="2000" dirty="0"/>
          </a:p>
          <a:p>
            <a:pPr>
              <a:buNone/>
            </a:pPr>
            <a:r>
              <a:rPr lang="en-US" sz="2400" dirty="0" smtClean="0"/>
              <a:t>		</a:t>
            </a:r>
            <a:endParaRPr lang="en-US" sz="2400" dirty="0"/>
          </a:p>
        </p:txBody>
      </p:sp>
      <p:grpSp>
        <p:nvGrpSpPr>
          <p:cNvPr id="13" name="Group 12"/>
          <p:cNvGrpSpPr/>
          <p:nvPr/>
        </p:nvGrpSpPr>
        <p:grpSpPr>
          <a:xfrm>
            <a:off x="3459790" y="1401530"/>
            <a:ext cx="1695446" cy="646331"/>
            <a:chOff x="3459790" y="1401530"/>
            <a:chExt cx="1695446" cy="646331"/>
          </a:xfrm>
        </p:grpSpPr>
        <p:sp>
          <p:nvSpPr>
            <p:cNvPr id="14" name="TextBox 13"/>
            <p:cNvSpPr txBox="1"/>
            <p:nvPr/>
          </p:nvSpPr>
          <p:spPr>
            <a:xfrm>
              <a:off x="3459790" y="1401530"/>
              <a:ext cx="1695446" cy="646331"/>
            </a:xfrm>
            <a:prstGeom prst="rect">
              <a:avLst/>
            </a:prstGeom>
            <a:noFill/>
          </p:spPr>
          <p:txBody>
            <a:bodyPr wrap="none" rtlCol="0">
              <a:spAutoFit/>
            </a:bodyPr>
            <a:lstStyle/>
            <a:p>
              <a:r>
                <a:rPr lang="en-US" sz="3600" dirty="0" smtClean="0"/>
                <a:t>X -Chart</a:t>
              </a:r>
              <a:endParaRPr lang="en-US" sz="3600" dirty="0"/>
            </a:p>
          </p:txBody>
        </p:sp>
        <p:cxnSp>
          <p:nvCxnSpPr>
            <p:cNvPr id="15" name="Straight Connector 14"/>
            <p:cNvCxnSpPr/>
            <p:nvPr/>
          </p:nvCxnSpPr>
          <p:spPr>
            <a:xfrm>
              <a:off x="3513096" y="1550892"/>
              <a:ext cx="338667"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grpSp>
      <p:pic>
        <p:nvPicPr>
          <p:cNvPr id="12" name="Picture 11"/>
          <p:cNvPicPr/>
          <p:nvPr/>
        </p:nvPicPr>
        <p:blipFill rotWithShape="1">
          <a:blip r:embed="rId3">
            <a:extLst>
              <a:ext uri="{28A0092B-C50C-407E-A947-70E740481C1C}">
                <a14:useLocalDpi xmlns:a14="http://schemas.microsoft.com/office/drawing/2010/main" val="0"/>
              </a:ext>
            </a:extLst>
          </a:blip>
          <a:srcRect r="17616"/>
          <a:stretch/>
        </p:blipFill>
        <p:spPr>
          <a:xfrm>
            <a:off x="198170" y="1842803"/>
            <a:ext cx="6852804" cy="4854605"/>
          </a:xfrm>
          <a:prstGeom prst="rect">
            <a:avLst/>
          </a:prstGeom>
        </p:spPr>
      </p:pic>
      <p:sp>
        <p:nvSpPr>
          <p:cNvPr id="4" name="TextBox 3"/>
          <p:cNvSpPr txBox="1"/>
          <p:nvPr/>
        </p:nvSpPr>
        <p:spPr>
          <a:xfrm>
            <a:off x="6968861" y="3952751"/>
            <a:ext cx="1678803" cy="400110"/>
          </a:xfrm>
          <a:prstGeom prst="rect">
            <a:avLst/>
          </a:prstGeom>
          <a:solidFill>
            <a:schemeClr val="bg1"/>
          </a:solidFill>
        </p:spPr>
        <p:txBody>
          <a:bodyPr wrap="square" rtlCol="0">
            <a:spAutoFit/>
          </a:bodyPr>
          <a:lstStyle/>
          <a:p>
            <a:r>
              <a:rPr lang="en-US" sz="2000" b="1" dirty="0" smtClean="0">
                <a:solidFill>
                  <a:srgbClr val="800000"/>
                </a:solidFill>
              </a:rPr>
              <a:t>Target = 3.00</a:t>
            </a:r>
            <a:endParaRPr lang="en-US" sz="2000" b="1" dirty="0">
              <a:solidFill>
                <a:srgbClr val="800000"/>
              </a:solidFill>
            </a:endParaRPr>
          </a:p>
        </p:txBody>
      </p:sp>
      <p:sp>
        <p:nvSpPr>
          <p:cNvPr id="5" name="TextBox 4"/>
          <p:cNvSpPr txBox="1"/>
          <p:nvPr/>
        </p:nvSpPr>
        <p:spPr>
          <a:xfrm>
            <a:off x="6954766" y="1689874"/>
            <a:ext cx="1911872" cy="1015663"/>
          </a:xfrm>
          <a:prstGeom prst="rect">
            <a:avLst/>
          </a:prstGeom>
          <a:solidFill>
            <a:schemeClr val="bg1"/>
          </a:solidFill>
        </p:spPr>
        <p:txBody>
          <a:bodyPr wrap="square" rtlCol="0">
            <a:spAutoFit/>
          </a:bodyPr>
          <a:lstStyle/>
          <a:p>
            <a:r>
              <a:rPr lang="en-US" b="1" dirty="0">
                <a:solidFill>
                  <a:srgbClr val="800000"/>
                </a:solidFill>
                <a:latin typeface="Arial"/>
                <a:cs typeface="Arial"/>
              </a:rPr>
              <a:t>UCL</a:t>
            </a:r>
            <a:endParaRPr lang="en-US" b="1" dirty="0" smtClean="0">
              <a:solidFill>
                <a:schemeClr val="tx2"/>
              </a:solidFill>
              <a:latin typeface="Symbol" charset="2"/>
              <a:cs typeface="Symbol" charset="2"/>
            </a:endParaRPr>
          </a:p>
          <a:p>
            <a:pPr marL="342900" indent="-342900">
              <a:buFont typeface="Symbol" charset="0"/>
              <a:buChar char="m"/>
            </a:pPr>
            <a:r>
              <a:rPr lang="en-US" sz="2400" b="1" dirty="0" smtClean="0">
                <a:solidFill>
                  <a:schemeClr val="tx2"/>
                </a:solidFill>
                <a:latin typeface="Symbol" charset="2"/>
                <a:cs typeface="Symbol" charset="2"/>
              </a:rPr>
              <a:t>+ 3s </a:t>
            </a:r>
          </a:p>
          <a:p>
            <a:r>
              <a:rPr lang="en-US" dirty="0" smtClean="0">
                <a:solidFill>
                  <a:schemeClr val="tx2"/>
                </a:solidFill>
                <a:latin typeface="Arial"/>
                <a:cs typeface="Arial"/>
              </a:rPr>
              <a:t>3 + (3*0.1)= </a:t>
            </a:r>
            <a:r>
              <a:rPr lang="en-US" dirty="0" smtClean="0">
                <a:solidFill>
                  <a:srgbClr val="800000"/>
                </a:solidFill>
                <a:latin typeface="Arial"/>
                <a:cs typeface="Arial"/>
              </a:rPr>
              <a:t>3.03</a:t>
            </a:r>
            <a:endParaRPr lang="en-US" dirty="0">
              <a:solidFill>
                <a:srgbClr val="800000"/>
              </a:solidFill>
              <a:latin typeface="Arial"/>
              <a:cs typeface="Arial"/>
            </a:endParaRPr>
          </a:p>
        </p:txBody>
      </p:sp>
      <p:sp>
        <p:nvSpPr>
          <p:cNvPr id="18" name="TextBox 17"/>
          <p:cNvSpPr txBox="1"/>
          <p:nvPr/>
        </p:nvSpPr>
        <p:spPr>
          <a:xfrm>
            <a:off x="6954766" y="5696470"/>
            <a:ext cx="2043254" cy="1015663"/>
          </a:xfrm>
          <a:prstGeom prst="rect">
            <a:avLst/>
          </a:prstGeom>
          <a:solidFill>
            <a:schemeClr val="bg1"/>
          </a:solidFill>
        </p:spPr>
        <p:txBody>
          <a:bodyPr wrap="square" rtlCol="0">
            <a:spAutoFit/>
          </a:bodyPr>
          <a:lstStyle/>
          <a:p>
            <a:r>
              <a:rPr lang="en-US" b="1" dirty="0" smtClean="0">
                <a:solidFill>
                  <a:srgbClr val="800000"/>
                </a:solidFill>
                <a:latin typeface="Arial"/>
                <a:cs typeface="Arial"/>
              </a:rPr>
              <a:t>LCL</a:t>
            </a:r>
          </a:p>
          <a:p>
            <a:pPr marL="342900" indent="-342900">
              <a:buFont typeface="Symbol" charset="0"/>
              <a:buChar char="m"/>
            </a:pPr>
            <a:r>
              <a:rPr lang="en-US" sz="2400" b="1" dirty="0">
                <a:solidFill>
                  <a:schemeClr val="tx2"/>
                </a:solidFill>
                <a:latin typeface="Symbol" charset="2"/>
                <a:cs typeface="Symbol" charset="2"/>
              </a:rPr>
              <a:t>-</a:t>
            </a:r>
            <a:r>
              <a:rPr lang="en-US" sz="2400" b="1" dirty="0" smtClean="0">
                <a:solidFill>
                  <a:schemeClr val="tx2"/>
                </a:solidFill>
                <a:latin typeface="Symbol" charset="2"/>
                <a:cs typeface="Symbol" charset="2"/>
              </a:rPr>
              <a:t> 3s</a:t>
            </a:r>
            <a:endParaRPr lang="en-US" b="1" dirty="0" smtClean="0">
              <a:solidFill>
                <a:schemeClr val="tx2"/>
              </a:solidFill>
              <a:latin typeface="Arial"/>
              <a:cs typeface="Arial"/>
            </a:endParaRPr>
          </a:p>
          <a:p>
            <a:r>
              <a:rPr lang="en-US" dirty="0" smtClean="0">
                <a:solidFill>
                  <a:schemeClr val="tx2"/>
                </a:solidFill>
                <a:latin typeface="Arial"/>
                <a:cs typeface="Arial"/>
              </a:rPr>
              <a:t>3 - </a:t>
            </a:r>
            <a:r>
              <a:rPr lang="en-US" dirty="0">
                <a:solidFill>
                  <a:schemeClr val="tx2"/>
                </a:solidFill>
                <a:latin typeface="Arial"/>
                <a:cs typeface="Arial"/>
              </a:rPr>
              <a:t>(3*0.1)= </a:t>
            </a:r>
            <a:r>
              <a:rPr lang="en-US" dirty="0" smtClean="0">
                <a:solidFill>
                  <a:srgbClr val="800000"/>
                </a:solidFill>
                <a:latin typeface="Arial"/>
                <a:cs typeface="Arial"/>
              </a:rPr>
              <a:t>2.97</a:t>
            </a:r>
            <a:endParaRPr lang="en-US" dirty="0">
              <a:solidFill>
                <a:srgbClr val="800000"/>
              </a:solidFill>
              <a:latin typeface="Arial"/>
              <a:cs typeface="Arial"/>
            </a:endParaRPr>
          </a:p>
        </p:txBody>
      </p:sp>
      <p:sp>
        <p:nvSpPr>
          <p:cNvPr id="19" name="TextBox 18"/>
          <p:cNvSpPr txBox="1"/>
          <p:nvPr/>
        </p:nvSpPr>
        <p:spPr>
          <a:xfrm>
            <a:off x="6954767" y="3293998"/>
            <a:ext cx="1430128" cy="461665"/>
          </a:xfrm>
          <a:prstGeom prst="rect">
            <a:avLst/>
          </a:prstGeom>
          <a:solidFill>
            <a:schemeClr val="bg1"/>
          </a:solidFill>
        </p:spPr>
        <p:txBody>
          <a:bodyPr wrap="square" rtlCol="0">
            <a:spAutoFit/>
          </a:bodyPr>
          <a:lstStyle/>
          <a:p>
            <a:r>
              <a:rPr lang="en-US" sz="2400" b="1" dirty="0" smtClean="0">
                <a:solidFill>
                  <a:schemeClr val="tx2"/>
                </a:solidFill>
                <a:latin typeface="Symbol" charset="2"/>
                <a:cs typeface="Symbol" charset="2"/>
              </a:rPr>
              <a:t>m + 1s</a:t>
            </a:r>
            <a:endParaRPr lang="en-US" sz="2400" b="1" dirty="0">
              <a:solidFill>
                <a:schemeClr val="tx2"/>
              </a:solidFill>
              <a:latin typeface="Symbol" charset="2"/>
              <a:cs typeface="Symbol" charset="2"/>
            </a:endParaRPr>
          </a:p>
        </p:txBody>
      </p:sp>
      <p:sp>
        <p:nvSpPr>
          <p:cNvPr id="20" name="TextBox 19"/>
          <p:cNvSpPr txBox="1"/>
          <p:nvPr/>
        </p:nvSpPr>
        <p:spPr>
          <a:xfrm>
            <a:off x="6954767" y="2701837"/>
            <a:ext cx="1444726" cy="461665"/>
          </a:xfrm>
          <a:prstGeom prst="rect">
            <a:avLst/>
          </a:prstGeom>
          <a:solidFill>
            <a:schemeClr val="bg1"/>
          </a:solidFill>
        </p:spPr>
        <p:txBody>
          <a:bodyPr wrap="square" rtlCol="0">
            <a:spAutoFit/>
          </a:bodyPr>
          <a:lstStyle/>
          <a:p>
            <a:r>
              <a:rPr lang="en-US" sz="2400" b="1" dirty="0" smtClean="0">
                <a:solidFill>
                  <a:schemeClr val="tx2"/>
                </a:solidFill>
                <a:latin typeface="Symbol" charset="2"/>
                <a:cs typeface="Symbol" charset="2"/>
              </a:rPr>
              <a:t>m + 2s</a:t>
            </a:r>
            <a:endParaRPr lang="en-US" sz="2400" b="1" dirty="0">
              <a:solidFill>
                <a:schemeClr val="tx2"/>
              </a:solidFill>
              <a:latin typeface="Symbol" charset="2"/>
              <a:cs typeface="Symbol" charset="2"/>
            </a:endParaRPr>
          </a:p>
        </p:txBody>
      </p:sp>
      <p:sp>
        <p:nvSpPr>
          <p:cNvPr id="21" name="TextBox 20"/>
          <p:cNvSpPr txBox="1"/>
          <p:nvPr/>
        </p:nvSpPr>
        <p:spPr>
          <a:xfrm>
            <a:off x="6954766" y="5102521"/>
            <a:ext cx="1722093" cy="461665"/>
          </a:xfrm>
          <a:prstGeom prst="rect">
            <a:avLst/>
          </a:prstGeom>
          <a:solidFill>
            <a:schemeClr val="bg1"/>
          </a:solidFill>
        </p:spPr>
        <p:txBody>
          <a:bodyPr wrap="square" rtlCol="0">
            <a:spAutoFit/>
          </a:bodyPr>
          <a:lstStyle/>
          <a:p>
            <a:r>
              <a:rPr lang="en-US" sz="2400" b="1" dirty="0" smtClean="0">
                <a:solidFill>
                  <a:schemeClr val="tx2"/>
                </a:solidFill>
                <a:latin typeface="Symbol" charset="2"/>
                <a:cs typeface="Symbol" charset="2"/>
              </a:rPr>
              <a:t>m - 2s </a:t>
            </a:r>
            <a:endParaRPr lang="en-US" sz="2400" b="1" dirty="0">
              <a:solidFill>
                <a:schemeClr val="tx2"/>
              </a:solidFill>
              <a:latin typeface="Symbol" charset="2"/>
              <a:cs typeface="Symbol" charset="2"/>
            </a:endParaRPr>
          </a:p>
        </p:txBody>
      </p:sp>
      <p:sp>
        <p:nvSpPr>
          <p:cNvPr id="22" name="TextBox 21"/>
          <p:cNvSpPr txBox="1"/>
          <p:nvPr/>
        </p:nvSpPr>
        <p:spPr>
          <a:xfrm>
            <a:off x="6954767" y="4510359"/>
            <a:ext cx="1911871" cy="461665"/>
          </a:xfrm>
          <a:prstGeom prst="rect">
            <a:avLst/>
          </a:prstGeom>
          <a:solidFill>
            <a:schemeClr val="bg1"/>
          </a:solidFill>
        </p:spPr>
        <p:txBody>
          <a:bodyPr wrap="square" rtlCol="0">
            <a:spAutoFit/>
          </a:bodyPr>
          <a:lstStyle/>
          <a:p>
            <a:r>
              <a:rPr lang="en-US" sz="2400" b="1" dirty="0" smtClean="0">
                <a:solidFill>
                  <a:schemeClr val="tx2"/>
                </a:solidFill>
                <a:latin typeface="Symbol" charset="2"/>
                <a:cs typeface="Symbol" charset="2"/>
              </a:rPr>
              <a:t>m - 1s</a:t>
            </a:r>
            <a:endParaRPr lang="en-US" sz="2000" b="1" dirty="0">
              <a:solidFill>
                <a:schemeClr val="tx2"/>
              </a:solidFill>
              <a:latin typeface="Arial"/>
              <a:cs typeface="Arial"/>
            </a:endParaRPr>
          </a:p>
        </p:txBody>
      </p:sp>
      <p:grpSp>
        <p:nvGrpSpPr>
          <p:cNvPr id="11" name="Group 10"/>
          <p:cNvGrpSpPr/>
          <p:nvPr/>
        </p:nvGrpSpPr>
        <p:grpSpPr>
          <a:xfrm>
            <a:off x="262764" y="1437139"/>
            <a:ext cx="2621258" cy="461665"/>
            <a:chOff x="262764" y="1437139"/>
            <a:chExt cx="2621258" cy="461665"/>
          </a:xfrm>
        </p:grpSpPr>
        <p:sp>
          <p:nvSpPr>
            <p:cNvPr id="23" name="TextBox 22"/>
            <p:cNvSpPr txBox="1"/>
            <p:nvPr/>
          </p:nvSpPr>
          <p:spPr>
            <a:xfrm>
              <a:off x="1065653" y="1495536"/>
              <a:ext cx="1818369" cy="400110"/>
            </a:xfrm>
            <a:prstGeom prst="rect">
              <a:avLst/>
            </a:prstGeom>
            <a:solidFill>
              <a:schemeClr val="bg1"/>
            </a:solidFill>
          </p:spPr>
          <p:txBody>
            <a:bodyPr wrap="square" rtlCol="0">
              <a:spAutoFit/>
            </a:bodyPr>
            <a:lstStyle/>
            <a:p>
              <a:r>
                <a:rPr lang="en-US" sz="2000" b="1" dirty="0" smtClean="0">
                  <a:solidFill>
                    <a:srgbClr val="1F497D"/>
                  </a:solidFill>
                </a:rPr>
                <a:t>= 3.00 microns</a:t>
              </a:r>
              <a:endParaRPr lang="en-US" sz="2000" b="1" dirty="0">
                <a:solidFill>
                  <a:srgbClr val="1F497D"/>
                </a:solidFill>
              </a:endParaRPr>
            </a:p>
          </p:txBody>
        </p:sp>
        <p:grpSp>
          <p:nvGrpSpPr>
            <p:cNvPr id="9" name="Group 8"/>
            <p:cNvGrpSpPr/>
            <p:nvPr/>
          </p:nvGrpSpPr>
          <p:grpSpPr>
            <a:xfrm>
              <a:off x="262764" y="1437139"/>
              <a:ext cx="945541" cy="461665"/>
              <a:chOff x="8721596" y="4035803"/>
              <a:chExt cx="945541" cy="461665"/>
            </a:xfrm>
          </p:grpSpPr>
          <p:sp>
            <p:nvSpPr>
              <p:cNvPr id="24" name="TextBox 23"/>
              <p:cNvSpPr txBox="1"/>
              <p:nvPr/>
            </p:nvSpPr>
            <p:spPr>
              <a:xfrm>
                <a:off x="8721596" y="4035803"/>
                <a:ext cx="945541" cy="461665"/>
              </a:xfrm>
              <a:prstGeom prst="rect">
                <a:avLst/>
              </a:prstGeom>
              <a:noFill/>
            </p:spPr>
            <p:txBody>
              <a:bodyPr wrap="none" rtlCol="0">
                <a:spAutoFit/>
              </a:bodyPr>
              <a:lstStyle/>
              <a:p>
                <a:r>
                  <a:rPr lang="en-US" sz="2400" b="1" dirty="0" smtClean="0">
                    <a:solidFill>
                      <a:schemeClr val="tx2"/>
                    </a:solidFill>
                  </a:rPr>
                  <a:t>X or </a:t>
                </a:r>
                <a:r>
                  <a:rPr lang="en-US" sz="2400" b="1" dirty="0" smtClean="0">
                    <a:solidFill>
                      <a:schemeClr val="tx2"/>
                    </a:solidFill>
                    <a:latin typeface="Symbol" charset="2"/>
                    <a:cs typeface="Symbol" charset="2"/>
                  </a:rPr>
                  <a:t>m</a:t>
                </a:r>
                <a:endParaRPr lang="en-US" sz="2400" b="1" dirty="0">
                  <a:solidFill>
                    <a:schemeClr val="tx2"/>
                  </a:solidFill>
                  <a:latin typeface="Symbol" charset="2"/>
                  <a:cs typeface="Symbol" charset="2"/>
                </a:endParaRPr>
              </a:p>
            </p:txBody>
          </p:sp>
          <p:cxnSp>
            <p:nvCxnSpPr>
              <p:cNvPr id="25" name="Straight Connector 24"/>
              <p:cNvCxnSpPr/>
              <p:nvPr/>
            </p:nvCxnSpPr>
            <p:spPr>
              <a:xfrm>
                <a:off x="8752705" y="4152597"/>
                <a:ext cx="26276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grpSp>
      </p:grpSp>
      <p:sp>
        <p:nvSpPr>
          <p:cNvPr id="31" name="TextBox 30"/>
          <p:cNvSpPr txBox="1"/>
          <p:nvPr/>
        </p:nvSpPr>
        <p:spPr>
          <a:xfrm>
            <a:off x="1072068" y="1852325"/>
            <a:ext cx="1818369" cy="400110"/>
          </a:xfrm>
          <a:prstGeom prst="rect">
            <a:avLst/>
          </a:prstGeom>
          <a:solidFill>
            <a:schemeClr val="bg1"/>
          </a:solidFill>
        </p:spPr>
        <p:txBody>
          <a:bodyPr wrap="square" rtlCol="0">
            <a:spAutoFit/>
          </a:bodyPr>
          <a:lstStyle/>
          <a:p>
            <a:r>
              <a:rPr lang="en-US" sz="2000" b="1" dirty="0" smtClean="0">
                <a:solidFill>
                  <a:srgbClr val="1F497D"/>
                </a:solidFill>
              </a:rPr>
              <a:t>= 0.1   microns</a:t>
            </a:r>
            <a:endParaRPr lang="en-US" sz="2000" b="1" dirty="0">
              <a:solidFill>
                <a:srgbClr val="1F497D"/>
              </a:solidFill>
            </a:endParaRPr>
          </a:p>
        </p:txBody>
      </p:sp>
      <p:sp>
        <p:nvSpPr>
          <p:cNvPr id="33" name="TextBox 32"/>
          <p:cNvSpPr txBox="1"/>
          <p:nvPr/>
        </p:nvSpPr>
        <p:spPr>
          <a:xfrm>
            <a:off x="838501" y="1793928"/>
            <a:ext cx="377026" cy="461665"/>
          </a:xfrm>
          <a:prstGeom prst="rect">
            <a:avLst/>
          </a:prstGeom>
          <a:noFill/>
        </p:spPr>
        <p:txBody>
          <a:bodyPr wrap="none" rtlCol="0">
            <a:spAutoFit/>
          </a:bodyPr>
          <a:lstStyle/>
          <a:p>
            <a:r>
              <a:rPr lang="en-US" sz="2400" b="1" dirty="0" smtClean="0">
                <a:solidFill>
                  <a:schemeClr val="tx2"/>
                </a:solidFill>
                <a:latin typeface="Symbol" charset="2"/>
                <a:cs typeface="Symbol" charset="2"/>
              </a:rPr>
              <a:t>s</a:t>
            </a:r>
            <a:endParaRPr lang="en-US" sz="2400" b="1" dirty="0">
              <a:solidFill>
                <a:schemeClr val="tx2"/>
              </a:solidFill>
              <a:latin typeface="Symbol" charset="2"/>
              <a:cs typeface="Symbol" charset="2"/>
            </a:endParaRPr>
          </a:p>
        </p:txBody>
      </p:sp>
      <p:grpSp>
        <p:nvGrpSpPr>
          <p:cNvPr id="57" name="Group 56"/>
          <p:cNvGrpSpPr/>
          <p:nvPr/>
        </p:nvGrpSpPr>
        <p:grpSpPr>
          <a:xfrm>
            <a:off x="2053860" y="3007447"/>
            <a:ext cx="539330" cy="2423476"/>
            <a:chOff x="2053860" y="3007447"/>
            <a:chExt cx="539330" cy="2423476"/>
          </a:xfrm>
        </p:grpSpPr>
        <p:sp>
          <p:nvSpPr>
            <p:cNvPr id="38" name="TextBox 37"/>
            <p:cNvSpPr txBox="1"/>
            <p:nvPr/>
          </p:nvSpPr>
          <p:spPr>
            <a:xfrm>
              <a:off x="2053860" y="4020108"/>
              <a:ext cx="539330" cy="338554"/>
            </a:xfrm>
            <a:prstGeom prst="rect">
              <a:avLst/>
            </a:prstGeom>
            <a:solidFill>
              <a:schemeClr val="accent1"/>
            </a:solidFill>
            <a:scene3d>
              <a:camera prst="orthographicFront">
                <a:rot lat="0" lon="0" rev="5400000"/>
              </a:camera>
              <a:lightRig rig="threePt" dir="t"/>
            </a:scene3d>
          </p:spPr>
          <p:txBody>
            <a:bodyPr wrap="none" rtlCol="0">
              <a:spAutoFit/>
            </a:bodyPr>
            <a:lstStyle/>
            <a:p>
              <a:r>
                <a:rPr lang="en-US" sz="1600" dirty="0" smtClean="0"/>
                <a:t>95%</a:t>
              </a:r>
              <a:endParaRPr lang="en-US" sz="1600" dirty="0"/>
            </a:p>
          </p:txBody>
        </p:sp>
        <p:cxnSp>
          <p:nvCxnSpPr>
            <p:cNvPr id="45" name="Straight Arrow Connector 44"/>
            <p:cNvCxnSpPr/>
            <p:nvPr/>
          </p:nvCxnSpPr>
          <p:spPr>
            <a:xfrm flipV="1">
              <a:off x="2321125" y="3007447"/>
              <a:ext cx="14599" cy="89055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7" name="Straight Arrow Connector 46"/>
            <p:cNvCxnSpPr/>
            <p:nvPr/>
          </p:nvCxnSpPr>
          <p:spPr>
            <a:xfrm>
              <a:off x="2321125" y="4467372"/>
              <a:ext cx="0" cy="96355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grpSp>
      <p:grpSp>
        <p:nvGrpSpPr>
          <p:cNvPr id="58" name="Group 57"/>
          <p:cNvGrpSpPr/>
          <p:nvPr/>
        </p:nvGrpSpPr>
        <p:grpSpPr>
          <a:xfrm>
            <a:off x="2594882" y="2423476"/>
            <a:ext cx="539330" cy="3620616"/>
            <a:chOff x="2594882" y="2423476"/>
            <a:chExt cx="539330" cy="3620616"/>
          </a:xfrm>
        </p:grpSpPr>
        <p:sp>
          <p:nvSpPr>
            <p:cNvPr id="37" name="TextBox 36"/>
            <p:cNvSpPr txBox="1"/>
            <p:nvPr/>
          </p:nvSpPr>
          <p:spPr>
            <a:xfrm>
              <a:off x="2594882" y="4020108"/>
              <a:ext cx="539330" cy="338554"/>
            </a:xfrm>
            <a:prstGeom prst="rect">
              <a:avLst/>
            </a:prstGeom>
            <a:solidFill>
              <a:schemeClr val="accent1"/>
            </a:solidFill>
            <a:scene3d>
              <a:camera prst="orthographicFront">
                <a:rot lat="0" lon="0" rev="5400000"/>
              </a:camera>
              <a:lightRig rig="threePt" dir="t"/>
            </a:scene3d>
          </p:spPr>
          <p:txBody>
            <a:bodyPr wrap="none" rtlCol="0">
              <a:spAutoFit/>
            </a:bodyPr>
            <a:lstStyle/>
            <a:p>
              <a:r>
                <a:rPr lang="en-US" sz="1600" dirty="0" smtClean="0"/>
                <a:t>99%</a:t>
              </a:r>
              <a:endParaRPr lang="en-US" sz="1600" dirty="0"/>
            </a:p>
          </p:txBody>
        </p:sp>
        <p:cxnSp>
          <p:nvCxnSpPr>
            <p:cNvPr id="49" name="Straight Arrow Connector 48"/>
            <p:cNvCxnSpPr/>
            <p:nvPr/>
          </p:nvCxnSpPr>
          <p:spPr>
            <a:xfrm flipV="1">
              <a:off x="2978050" y="2423476"/>
              <a:ext cx="0" cy="147452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1" name="Straight Arrow Connector 50"/>
            <p:cNvCxnSpPr/>
            <p:nvPr/>
          </p:nvCxnSpPr>
          <p:spPr>
            <a:xfrm>
              <a:off x="2978050" y="4467372"/>
              <a:ext cx="14598" cy="157672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grpSp>
      <p:grpSp>
        <p:nvGrpSpPr>
          <p:cNvPr id="56" name="Group 55"/>
          <p:cNvGrpSpPr/>
          <p:nvPr/>
        </p:nvGrpSpPr>
        <p:grpSpPr>
          <a:xfrm>
            <a:off x="1527436" y="3576817"/>
            <a:ext cx="539330" cy="1270136"/>
            <a:chOff x="1527436" y="3576817"/>
            <a:chExt cx="539330" cy="1270136"/>
          </a:xfrm>
        </p:grpSpPr>
        <p:sp>
          <p:nvSpPr>
            <p:cNvPr id="39" name="TextBox 38"/>
            <p:cNvSpPr txBox="1"/>
            <p:nvPr/>
          </p:nvSpPr>
          <p:spPr>
            <a:xfrm>
              <a:off x="1527436" y="4020108"/>
              <a:ext cx="539330" cy="338554"/>
            </a:xfrm>
            <a:prstGeom prst="rect">
              <a:avLst/>
            </a:prstGeom>
            <a:solidFill>
              <a:schemeClr val="accent1"/>
            </a:solidFill>
            <a:scene3d>
              <a:camera prst="orthographicFront">
                <a:rot lat="0" lon="0" rev="5400000"/>
              </a:camera>
              <a:lightRig rig="threePt" dir="t"/>
            </a:scene3d>
          </p:spPr>
          <p:txBody>
            <a:bodyPr wrap="none" rtlCol="0">
              <a:spAutoFit/>
            </a:bodyPr>
            <a:lstStyle/>
            <a:p>
              <a:r>
                <a:rPr lang="en-US" sz="1600" dirty="0" smtClean="0"/>
                <a:t>68%</a:t>
              </a:r>
              <a:endParaRPr lang="en-US" sz="1600" dirty="0"/>
            </a:p>
          </p:txBody>
        </p:sp>
        <p:cxnSp>
          <p:nvCxnSpPr>
            <p:cNvPr id="53" name="Straight Arrow Connector 52"/>
            <p:cNvCxnSpPr/>
            <p:nvPr/>
          </p:nvCxnSpPr>
          <p:spPr>
            <a:xfrm flipV="1">
              <a:off x="1780991" y="3576817"/>
              <a:ext cx="0" cy="321184"/>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55" name="Straight Arrow Connector 54"/>
            <p:cNvCxnSpPr/>
            <p:nvPr/>
          </p:nvCxnSpPr>
          <p:spPr>
            <a:xfrm>
              <a:off x="1780991" y="4467372"/>
              <a:ext cx="0" cy="37958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grpSp>
      <p:sp>
        <p:nvSpPr>
          <p:cNvPr id="41" name="Rectangle 40"/>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2" name="Picture 4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grpSp>
        <p:nvGrpSpPr>
          <p:cNvPr id="43" name="Group 42"/>
          <p:cNvGrpSpPr/>
          <p:nvPr/>
        </p:nvGrpSpPr>
        <p:grpSpPr>
          <a:xfrm>
            <a:off x="8570847" y="3923552"/>
            <a:ext cx="354183" cy="461665"/>
            <a:chOff x="8570847" y="3923552"/>
            <a:chExt cx="354183" cy="461665"/>
          </a:xfrm>
        </p:grpSpPr>
        <p:sp>
          <p:nvSpPr>
            <p:cNvPr id="44" name="TextBox 43"/>
            <p:cNvSpPr txBox="1"/>
            <p:nvPr/>
          </p:nvSpPr>
          <p:spPr>
            <a:xfrm>
              <a:off x="8570847" y="3923552"/>
              <a:ext cx="354183" cy="461665"/>
            </a:xfrm>
            <a:prstGeom prst="rect">
              <a:avLst/>
            </a:prstGeom>
            <a:noFill/>
          </p:spPr>
          <p:txBody>
            <a:bodyPr wrap="none" rtlCol="0">
              <a:spAutoFit/>
            </a:bodyPr>
            <a:lstStyle/>
            <a:p>
              <a:r>
                <a:rPr lang="en-US" sz="2400" b="1" dirty="0" smtClean="0">
                  <a:solidFill>
                    <a:schemeClr val="tx2"/>
                  </a:solidFill>
                </a:rPr>
                <a:t>X</a:t>
              </a:r>
              <a:endParaRPr lang="en-US" sz="2400" b="1" dirty="0">
                <a:solidFill>
                  <a:schemeClr val="tx2"/>
                </a:solidFill>
              </a:endParaRPr>
            </a:p>
          </p:txBody>
        </p:sp>
        <p:cxnSp>
          <p:nvCxnSpPr>
            <p:cNvPr id="46" name="Straight Connector 45"/>
            <p:cNvCxnSpPr/>
            <p:nvPr/>
          </p:nvCxnSpPr>
          <p:spPr>
            <a:xfrm>
              <a:off x="8601956" y="4011147"/>
              <a:ext cx="26276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cxnSp>
          <p:nvCxnSpPr>
            <p:cNvPr id="48" name="Straight Connector 47"/>
            <p:cNvCxnSpPr/>
            <p:nvPr/>
          </p:nvCxnSpPr>
          <p:spPr>
            <a:xfrm>
              <a:off x="8597508" y="3952751"/>
              <a:ext cx="262769" cy="0"/>
            </a:xfrm>
            <a:prstGeom prst="line">
              <a:avLst/>
            </a:prstGeom>
            <a:ln>
              <a:solidFill>
                <a:schemeClr val="tx2"/>
              </a:solidFill>
            </a:ln>
            <a:effectLst/>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5687804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a:bodyPr>
          <a:lstStyle/>
          <a:p>
            <a:r>
              <a:rPr lang="en-US" dirty="0" smtClean="0"/>
              <a:t>Control Chart Basics</a:t>
            </a:r>
            <a:endParaRPr lang="en-US" dirty="0"/>
          </a:p>
        </p:txBody>
      </p:sp>
      <p:sp>
        <p:nvSpPr>
          <p:cNvPr id="3" name="Content Placeholder 2"/>
          <p:cNvSpPr>
            <a:spLocks noGrp="1"/>
          </p:cNvSpPr>
          <p:nvPr>
            <p:ph idx="1"/>
          </p:nvPr>
        </p:nvSpPr>
        <p:spPr>
          <a:xfrm>
            <a:off x="116112" y="1469573"/>
            <a:ext cx="8751843" cy="4913142"/>
          </a:xfrm>
        </p:spPr>
        <p:txBody>
          <a:bodyPr>
            <a:noAutofit/>
          </a:bodyPr>
          <a:lstStyle/>
          <a:p>
            <a:pPr lvl="2"/>
            <a:endParaRPr lang="en-US" sz="1600" dirty="0" smtClean="0"/>
          </a:p>
          <a:p>
            <a:pPr lvl="1"/>
            <a:endParaRPr lang="en-US" sz="2000" dirty="0"/>
          </a:p>
          <a:p>
            <a:pPr lvl="1"/>
            <a:endParaRPr lang="en-US" sz="2000" dirty="0"/>
          </a:p>
          <a:p>
            <a:pPr>
              <a:buNone/>
            </a:pPr>
            <a:r>
              <a:rPr lang="en-US" sz="2400" dirty="0" smtClean="0"/>
              <a:t>		</a:t>
            </a:r>
            <a:endParaRPr lang="en-US" sz="2400" dirty="0"/>
          </a:p>
        </p:txBody>
      </p:sp>
      <p:pic>
        <p:nvPicPr>
          <p:cNvPr id="25" name="Picture 24"/>
          <p:cNvPicPr/>
          <p:nvPr/>
        </p:nvPicPr>
        <p:blipFill>
          <a:blip r:embed="rId3">
            <a:extLst>
              <a:ext uri="{28A0092B-C50C-407E-A947-70E740481C1C}">
                <a14:useLocalDpi xmlns:a14="http://schemas.microsoft.com/office/drawing/2010/main" val="0"/>
              </a:ext>
            </a:extLst>
          </a:blip>
          <a:stretch>
            <a:fillRect/>
          </a:stretch>
        </p:blipFill>
        <p:spPr>
          <a:xfrm>
            <a:off x="1113755" y="1638723"/>
            <a:ext cx="7169468" cy="4668944"/>
          </a:xfrm>
          <a:prstGeom prst="rect">
            <a:avLst/>
          </a:prstGeom>
        </p:spPr>
      </p:pic>
      <p:sp>
        <p:nvSpPr>
          <p:cNvPr id="4" name="TextBox 3"/>
          <p:cNvSpPr txBox="1"/>
          <p:nvPr/>
        </p:nvSpPr>
        <p:spPr>
          <a:xfrm>
            <a:off x="4268817" y="1411292"/>
            <a:ext cx="1087144" cy="369332"/>
          </a:xfrm>
          <a:prstGeom prst="rect">
            <a:avLst/>
          </a:prstGeom>
          <a:noFill/>
        </p:spPr>
        <p:txBody>
          <a:bodyPr wrap="none" rtlCol="0">
            <a:spAutoFit/>
          </a:bodyPr>
          <a:lstStyle/>
          <a:p>
            <a:r>
              <a:rPr lang="en-US" b="1" dirty="0" smtClean="0">
                <a:solidFill>
                  <a:schemeClr val="tx2"/>
                </a:solidFill>
                <a:latin typeface="Arial"/>
                <a:cs typeface="Arial"/>
              </a:rPr>
              <a:t>Average</a:t>
            </a:r>
            <a:endParaRPr lang="en-US" b="1" dirty="0">
              <a:solidFill>
                <a:schemeClr val="tx2"/>
              </a:solidFill>
              <a:latin typeface="Arial"/>
              <a:cs typeface="Arial"/>
            </a:endParaRPr>
          </a:p>
        </p:txBody>
      </p:sp>
      <p:sp>
        <p:nvSpPr>
          <p:cNvPr id="9" name="Rectangle 8"/>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54783449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fontScale="90000"/>
          </a:bodyPr>
          <a:lstStyle/>
          <a:p>
            <a:r>
              <a:rPr lang="en-US" dirty="0" err="1" smtClean="0"/>
              <a:t>Shewhart</a:t>
            </a:r>
            <a:r>
              <a:rPr lang="en-US" dirty="0" smtClean="0"/>
              <a:t> Rules</a:t>
            </a:r>
            <a:br>
              <a:rPr lang="en-US" dirty="0" smtClean="0"/>
            </a:br>
            <a:r>
              <a:rPr lang="en-US" sz="3600" dirty="0" smtClean="0"/>
              <a:t>aka Western Electric Rules (WECO)</a:t>
            </a:r>
            <a:endParaRPr lang="en-US" dirty="0"/>
          </a:p>
        </p:txBody>
      </p:sp>
      <p:sp>
        <p:nvSpPr>
          <p:cNvPr id="3" name="Content Placeholder 2"/>
          <p:cNvSpPr>
            <a:spLocks noGrp="1"/>
          </p:cNvSpPr>
          <p:nvPr>
            <p:ph idx="1"/>
          </p:nvPr>
        </p:nvSpPr>
        <p:spPr>
          <a:xfrm>
            <a:off x="116112" y="1469572"/>
            <a:ext cx="8751843" cy="5388427"/>
          </a:xfrm>
        </p:spPr>
        <p:txBody>
          <a:bodyPr>
            <a:noAutofit/>
          </a:bodyPr>
          <a:lstStyle/>
          <a:p>
            <a:pPr marL="57150" indent="0">
              <a:buNone/>
            </a:pPr>
            <a:r>
              <a:rPr lang="en-US" sz="2400" dirty="0" smtClean="0"/>
              <a:t>8 Rules to Signal an Out of Control Process</a:t>
            </a:r>
          </a:p>
          <a:p>
            <a:pPr marL="800100" lvl="1"/>
            <a:r>
              <a:rPr lang="en-US" sz="2000" dirty="0" smtClean="0"/>
              <a:t>Developed by a Western Electric Engineer – Walter </a:t>
            </a:r>
            <a:r>
              <a:rPr lang="en-US" sz="2000" dirty="0" err="1" smtClean="0"/>
              <a:t>Shewhart</a:t>
            </a:r>
            <a:endParaRPr lang="en-US" sz="2000" dirty="0" smtClean="0"/>
          </a:p>
          <a:p>
            <a:pPr marL="800100" lvl="1"/>
            <a:endParaRPr lang="en-US" sz="2000" dirty="0"/>
          </a:p>
          <a:p>
            <a:pPr marL="0" indent="0">
              <a:buNone/>
            </a:pPr>
            <a:r>
              <a:rPr lang="en-US" sz="1600" b="1" dirty="0"/>
              <a:t>Rule 1:</a:t>
            </a:r>
            <a:r>
              <a:rPr lang="en-US" sz="1600" dirty="0"/>
              <a:t> </a:t>
            </a:r>
            <a:r>
              <a:rPr lang="en-US" sz="1600" dirty="0" smtClean="0"/>
              <a:t>A single </a:t>
            </a:r>
            <a:r>
              <a:rPr lang="en-US" sz="1600" dirty="0"/>
              <a:t>point outside the </a:t>
            </a:r>
            <a:r>
              <a:rPr lang="en-US" sz="1600" i="1" dirty="0"/>
              <a:t>μ±3σ</a:t>
            </a:r>
            <a:r>
              <a:rPr lang="en-US" sz="1600" dirty="0"/>
              <a:t> zone</a:t>
            </a:r>
            <a:r>
              <a:rPr lang="en-US" sz="1600" dirty="0" smtClean="0"/>
              <a:t>.</a:t>
            </a:r>
            <a:endParaRPr lang="en-US" sz="1600" dirty="0"/>
          </a:p>
          <a:p>
            <a:pPr marL="0" indent="0">
              <a:buNone/>
            </a:pPr>
            <a:r>
              <a:rPr lang="en-US" sz="1600" b="1" dirty="0"/>
              <a:t>Rule 2:</a:t>
            </a:r>
            <a:r>
              <a:rPr lang="en-US" sz="1600" dirty="0"/>
              <a:t> </a:t>
            </a:r>
            <a:r>
              <a:rPr lang="en-US" sz="1600" dirty="0" smtClean="0"/>
              <a:t>Two out of three successive </a:t>
            </a:r>
            <a:r>
              <a:rPr lang="en-US" sz="1600" dirty="0"/>
              <a:t>points outside </a:t>
            </a:r>
            <a:r>
              <a:rPr lang="en-US" sz="1600" i="1" dirty="0"/>
              <a:t>μ±2σ</a:t>
            </a:r>
            <a:r>
              <a:rPr lang="en-US" sz="1600" dirty="0"/>
              <a:t> zone</a:t>
            </a:r>
            <a:r>
              <a:rPr lang="en-US" sz="1600" dirty="0" smtClean="0"/>
              <a:t>.</a:t>
            </a:r>
          </a:p>
          <a:p>
            <a:pPr marL="0" indent="0" fontAlgn="auto">
              <a:buNone/>
            </a:pPr>
            <a:r>
              <a:rPr lang="en-US" sz="1600" b="1" dirty="0"/>
              <a:t>Rule 3:</a:t>
            </a:r>
            <a:r>
              <a:rPr lang="en-US" sz="1600" dirty="0"/>
              <a:t> Four </a:t>
            </a:r>
            <a:r>
              <a:rPr lang="en-US" sz="1600" dirty="0" smtClean="0"/>
              <a:t>out </a:t>
            </a:r>
            <a:r>
              <a:rPr lang="en-US" sz="1600" dirty="0"/>
              <a:t>of five successive points outside </a:t>
            </a:r>
            <a:r>
              <a:rPr lang="en-US" sz="1600" i="1" dirty="0"/>
              <a:t>μ±1σ</a:t>
            </a:r>
            <a:r>
              <a:rPr lang="en-US" sz="1600" dirty="0"/>
              <a:t> zone.</a:t>
            </a:r>
          </a:p>
          <a:p>
            <a:pPr marL="0" indent="0" fontAlgn="auto">
              <a:buNone/>
            </a:pPr>
            <a:r>
              <a:rPr lang="en-US" sz="1600" b="1" dirty="0"/>
              <a:t>Rule 4:</a:t>
            </a:r>
            <a:r>
              <a:rPr lang="en-US" sz="1600" dirty="0"/>
              <a:t> Eight or more successive numbers either strictly above or strictly below the mean (the center)</a:t>
            </a:r>
            <a:r>
              <a:rPr lang="en-US" sz="1600" dirty="0" smtClean="0"/>
              <a:t>.</a:t>
            </a:r>
          </a:p>
          <a:p>
            <a:pPr marL="0" indent="0" fontAlgn="auto">
              <a:buNone/>
            </a:pPr>
            <a:r>
              <a:rPr lang="en-US" sz="1600" b="1" dirty="0"/>
              <a:t>Rule 5:</a:t>
            </a:r>
            <a:r>
              <a:rPr lang="en-US" sz="1600" dirty="0"/>
              <a:t> Six or more successive numbers showing a continuous increase or continuous decrease.</a:t>
            </a:r>
          </a:p>
          <a:p>
            <a:pPr marL="0" indent="0" fontAlgn="auto">
              <a:buNone/>
            </a:pPr>
            <a:r>
              <a:rPr lang="en-US" sz="1600" b="1" dirty="0"/>
              <a:t>Rule 6:</a:t>
            </a:r>
            <a:r>
              <a:rPr lang="en-US" sz="1600" dirty="0"/>
              <a:t> Fourteen or more successive numbers that oscillate in size (i.e. smaller, larger, smaller, larger</a:t>
            </a:r>
            <a:r>
              <a:rPr lang="en-US" sz="1600" dirty="0" smtClean="0"/>
              <a:t>)</a:t>
            </a:r>
          </a:p>
          <a:p>
            <a:pPr marL="0" indent="0" fontAlgn="auto">
              <a:buNone/>
            </a:pPr>
            <a:r>
              <a:rPr lang="en-US" sz="1600" b="1" dirty="0"/>
              <a:t>Rule 7:</a:t>
            </a:r>
            <a:r>
              <a:rPr lang="en-US" sz="1600" dirty="0"/>
              <a:t> Eight or more successive numbers that avoid </a:t>
            </a:r>
            <a:r>
              <a:rPr lang="en-US" sz="1600" i="1" dirty="0"/>
              <a:t>μ±1σ</a:t>
            </a:r>
            <a:r>
              <a:rPr lang="en-US" sz="1600" dirty="0"/>
              <a:t> zone.</a:t>
            </a:r>
          </a:p>
          <a:p>
            <a:pPr marL="0" indent="0">
              <a:buNone/>
            </a:pPr>
            <a:r>
              <a:rPr lang="en-US" sz="1600" b="1" dirty="0" smtClean="0"/>
              <a:t>Rule </a:t>
            </a:r>
            <a:r>
              <a:rPr lang="en-US" sz="1600" b="1" dirty="0"/>
              <a:t>8:</a:t>
            </a:r>
            <a:r>
              <a:rPr lang="en-US" sz="1600" dirty="0"/>
              <a:t> Fifteen successive points fall into </a:t>
            </a:r>
            <a:r>
              <a:rPr lang="en-US" sz="1600" i="1" dirty="0"/>
              <a:t>μ±1σ</a:t>
            </a:r>
            <a:r>
              <a:rPr lang="en-US" sz="1600" dirty="0"/>
              <a:t> </a:t>
            </a:r>
            <a:r>
              <a:rPr lang="en-US" sz="1600" dirty="0" smtClean="0"/>
              <a:t>zone only, </a:t>
            </a:r>
            <a:r>
              <a:rPr lang="en-US" sz="1600" dirty="0"/>
              <a:t>to either side of the centerline.</a:t>
            </a:r>
          </a:p>
          <a:p>
            <a:pPr marL="0" indent="0" fontAlgn="auto">
              <a:buNone/>
            </a:pPr>
            <a:endParaRPr lang="en-US" sz="1600" dirty="0"/>
          </a:p>
          <a:p>
            <a:pPr marL="0" indent="0" fontAlgn="auto">
              <a:buNone/>
            </a:pPr>
            <a:endParaRPr lang="en-US" sz="1600" dirty="0"/>
          </a:p>
          <a:p>
            <a:pPr marL="0" indent="0">
              <a:buNone/>
            </a:pPr>
            <a:endParaRPr lang="en-US" sz="1600" dirty="0"/>
          </a:p>
          <a:p>
            <a:pPr marL="800100" lvl="1"/>
            <a:endParaRPr lang="en-US" sz="2000" dirty="0"/>
          </a:p>
          <a:p>
            <a:pPr marL="400050"/>
            <a:endParaRPr lang="en-US" sz="2400" dirty="0"/>
          </a:p>
        </p:txBody>
      </p:sp>
      <p:sp>
        <p:nvSpPr>
          <p:cNvPr id="9" name="Rectangle 8"/>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331076543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a:bodyPr>
          <a:lstStyle/>
          <a:p>
            <a:r>
              <a:rPr lang="en-US" dirty="0" err="1" smtClean="0"/>
              <a:t>Shewhart</a:t>
            </a:r>
            <a:r>
              <a:rPr lang="en-US" dirty="0" smtClean="0"/>
              <a:t> Rules – Rule #1</a:t>
            </a:r>
            <a:endParaRPr lang="en-US" dirty="0"/>
          </a:p>
        </p:txBody>
      </p:sp>
      <p:sp>
        <p:nvSpPr>
          <p:cNvPr id="3" name="Content Placeholder 2"/>
          <p:cNvSpPr>
            <a:spLocks noGrp="1"/>
          </p:cNvSpPr>
          <p:nvPr>
            <p:ph idx="1"/>
          </p:nvPr>
        </p:nvSpPr>
        <p:spPr>
          <a:xfrm>
            <a:off x="116112" y="1469573"/>
            <a:ext cx="8751843" cy="4913142"/>
          </a:xfrm>
        </p:spPr>
        <p:txBody>
          <a:bodyPr>
            <a:noAutofit/>
          </a:bodyPr>
          <a:lstStyle/>
          <a:p>
            <a:pPr lvl="2"/>
            <a:endParaRPr lang="en-US" sz="1600" dirty="0" smtClean="0"/>
          </a:p>
          <a:p>
            <a:pPr lvl="1"/>
            <a:endParaRPr lang="en-US" sz="2000" dirty="0"/>
          </a:p>
          <a:p>
            <a:pPr lvl="1"/>
            <a:endParaRPr lang="en-US" sz="2000" dirty="0"/>
          </a:p>
        </p:txBody>
      </p:sp>
      <p:sp>
        <p:nvSpPr>
          <p:cNvPr id="5" name="TextBox 4"/>
          <p:cNvSpPr txBox="1"/>
          <p:nvPr/>
        </p:nvSpPr>
        <p:spPr>
          <a:xfrm>
            <a:off x="635000" y="6118299"/>
            <a:ext cx="8509000" cy="646331"/>
          </a:xfrm>
          <a:prstGeom prst="rect">
            <a:avLst/>
          </a:prstGeom>
          <a:noFill/>
        </p:spPr>
        <p:txBody>
          <a:bodyPr wrap="square" rtlCol="0">
            <a:spAutoFit/>
          </a:bodyPr>
          <a:lstStyle/>
          <a:p>
            <a:r>
              <a:rPr lang="en-US" b="1" dirty="0"/>
              <a:t>Rule 1:</a:t>
            </a:r>
            <a:r>
              <a:rPr lang="en-US" dirty="0"/>
              <a:t> The existence of a number that is not in any of the zones labeled A, B, and C. </a:t>
            </a:r>
            <a:endParaRPr lang="en-US" dirty="0" smtClean="0"/>
          </a:p>
          <a:p>
            <a:r>
              <a:rPr lang="en-US" dirty="0" smtClean="0"/>
              <a:t>(</a:t>
            </a:r>
            <a:r>
              <a:rPr lang="en-US" dirty="0"/>
              <a:t>See special, encircled point above.)  This would be a single point outside the </a:t>
            </a:r>
            <a:r>
              <a:rPr lang="en-US" i="1" dirty="0"/>
              <a:t>μ±3σ</a:t>
            </a:r>
            <a:r>
              <a:rPr lang="en-US" dirty="0"/>
              <a:t> zone</a:t>
            </a:r>
            <a:r>
              <a:rPr lang="en-US" dirty="0" smtClean="0"/>
              <a:t>.</a:t>
            </a:r>
            <a:endParaRPr lang="en-US" dirty="0"/>
          </a:p>
        </p:txBody>
      </p:sp>
      <p:grpSp>
        <p:nvGrpSpPr>
          <p:cNvPr id="4" name="Group 3"/>
          <p:cNvGrpSpPr/>
          <p:nvPr/>
        </p:nvGrpSpPr>
        <p:grpSpPr>
          <a:xfrm>
            <a:off x="-61328" y="1409010"/>
            <a:ext cx="8778875" cy="5215491"/>
            <a:chOff x="-61328" y="1409010"/>
            <a:chExt cx="8778875" cy="5215491"/>
          </a:xfrm>
        </p:grpSpPr>
        <p:pic>
          <p:nvPicPr>
            <p:cNvPr id="52" name="Picture 51"/>
            <p:cNvPicPr/>
            <p:nvPr/>
          </p:nvPicPr>
          <p:blipFill rotWithShape="1">
            <a:blip r:embed="rId3">
              <a:extLst>
                <a:ext uri="{28A0092B-C50C-407E-A947-70E740481C1C}">
                  <a14:useLocalDpi xmlns:a14="http://schemas.microsoft.com/office/drawing/2010/main" val="0"/>
                </a:ext>
              </a:extLst>
            </a:blip>
            <a:srcRect l="34633" r="18281"/>
            <a:stretch/>
          </p:blipFill>
          <p:spPr>
            <a:xfrm>
              <a:off x="478422" y="1409010"/>
              <a:ext cx="8239125" cy="5215491"/>
            </a:xfrm>
            <a:prstGeom prst="rect">
              <a:avLst/>
            </a:prstGeom>
          </p:spPr>
        </p:pic>
        <p:grpSp>
          <p:nvGrpSpPr>
            <p:cNvPr id="53" name="Group 52"/>
            <p:cNvGrpSpPr/>
            <p:nvPr/>
          </p:nvGrpSpPr>
          <p:grpSpPr>
            <a:xfrm>
              <a:off x="-61328" y="2114126"/>
              <a:ext cx="646333" cy="3721965"/>
              <a:chOff x="-1" y="1659408"/>
              <a:chExt cx="646333" cy="3721965"/>
            </a:xfrm>
          </p:grpSpPr>
          <p:sp>
            <p:nvSpPr>
              <p:cNvPr id="54" name="TextBox 53"/>
              <p:cNvSpPr txBox="1"/>
              <p:nvPr/>
            </p:nvSpPr>
            <p:spPr>
              <a:xfrm rot="16200000">
                <a:off x="90958" y="4826000"/>
                <a:ext cx="464415" cy="646331"/>
              </a:xfrm>
              <a:prstGeom prst="rect">
                <a:avLst/>
              </a:prstGeom>
              <a:noFill/>
            </p:spPr>
            <p:txBody>
              <a:bodyPr wrap="none" rtlCol="0">
                <a:spAutoFit/>
              </a:bodyPr>
              <a:lstStyle/>
              <a:p>
                <a:r>
                  <a:rPr lang="en-US" sz="3600" b="1" dirty="0" smtClean="0">
                    <a:solidFill>
                      <a:srgbClr val="800000"/>
                    </a:solidFill>
                  </a:rPr>
                  <a:t>A</a:t>
                </a:r>
                <a:endParaRPr lang="en-US" sz="3600" b="1" dirty="0">
                  <a:solidFill>
                    <a:srgbClr val="800000"/>
                  </a:solidFill>
                </a:endParaRPr>
              </a:p>
            </p:txBody>
          </p:sp>
          <p:sp>
            <p:nvSpPr>
              <p:cNvPr id="55" name="TextBox 54"/>
              <p:cNvSpPr txBox="1"/>
              <p:nvPr/>
            </p:nvSpPr>
            <p:spPr>
              <a:xfrm rot="16200000">
                <a:off x="101440" y="4183740"/>
                <a:ext cx="443451" cy="646331"/>
              </a:xfrm>
              <a:prstGeom prst="rect">
                <a:avLst/>
              </a:prstGeom>
              <a:noFill/>
            </p:spPr>
            <p:txBody>
              <a:bodyPr wrap="none" rtlCol="0">
                <a:spAutoFit/>
              </a:bodyPr>
              <a:lstStyle/>
              <a:p>
                <a:r>
                  <a:rPr lang="en-US" sz="3600" b="1" dirty="0" smtClean="0">
                    <a:solidFill>
                      <a:srgbClr val="800000"/>
                    </a:solidFill>
                  </a:rPr>
                  <a:t>B</a:t>
                </a:r>
                <a:endParaRPr lang="en-US" sz="3600" b="1" dirty="0">
                  <a:solidFill>
                    <a:srgbClr val="800000"/>
                  </a:solidFill>
                </a:endParaRPr>
              </a:p>
            </p:txBody>
          </p:sp>
          <p:sp>
            <p:nvSpPr>
              <p:cNvPr id="56" name="TextBox 55"/>
              <p:cNvSpPr txBox="1"/>
              <p:nvPr/>
            </p:nvSpPr>
            <p:spPr>
              <a:xfrm rot="16200000">
                <a:off x="108653" y="3559175"/>
                <a:ext cx="429024" cy="646331"/>
              </a:xfrm>
              <a:prstGeom prst="rect">
                <a:avLst/>
              </a:prstGeom>
              <a:noFill/>
            </p:spPr>
            <p:txBody>
              <a:bodyPr wrap="none" rtlCol="0">
                <a:spAutoFit/>
              </a:bodyPr>
              <a:lstStyle/>
              <a:p>
                <a:r>
                  <a:rPr lang="en-US" sz="3600" b="1" dirty="0" smtClean="0">
                    <a:solidFill>
                      <a:srgbClr val="800000"/>
                    </a:solidFill>
                  </a:rPr>
                  <a:t>C</a:t>
                </a:r>
                <a:endParaRPr lang="en-US" sz="3600" b="1" dirty="0">
                  <a:solidFill>
                    <a:srgbClr val="800000"/>
                  </a:solidFill>
                </a:endParaRPr>
              </a:p>
            </p:txBody>
          </p:sp>
          <p:sp>
            <p:nvSpPr>
              <p:cNvPr id="57" name="TextBox 56"/>
              <p:cNvSpPr txBox="1"/>
              <p:nvPr/>
            </p:nvSpPr>
            <p:spPr>
              <a:xfrm rot="16200000">
                <a:off x="108654" y="2835275"/>
                <a:ext cx="429024" cy="646331"/>
              </a:xfrm>
              <a:prstGeom prst="rect">
                <a:avLst/>
              </a:prstGeom>
              <a:noFill/>
            </p:spPr>
            <p:txBody>
              <a:bodyPr wrap="none" rtlCol="0">
                <a:spAutoFit/>
              </a:bodyPr>
              <a:lstStyle/>
              <a:p>
                <a:r>
                  <a:rPr lang="en-US" sz="3600" b="1" dirty="0" smtClean="0">
                    <a:solidFill>
                      <a:srgbClr val="800000"/>
                    </a:solidFill>
                  </a:rPr>
                  <a:t>C</a:t>
                </a:r>
                <a:endParaRPr lang="en-US" sz="3600" b="1" dirty="0">
                  <a:solidFill>
                    <a:srgbClr val="800000"/>
                  </a:solidFill>
                </a:endParaRPr>
              </a:p>
            </p:txBody>
          </p:sp>
          <p:sp>
            <p:nvSpPr>
              <p:cNvPr id="58" name="TextBox 57"/>
              <p:cNvSpPr txBox="1"/>
              <p:nvPr/>
            </p:nvSpPr>
            <p:spPr>
              <a:xfrm rot="16200000">
                <a:off x="101441" y="2193015"/>
                <a:ext cx="443451" cy="646331"/>
              </a:xfrm>
              <a:prstGeom prst="rect">
                <a:avLst/>
              </a:prstGeom>
              <a:noFill/>
            </p:spPr>
            <p:txBody>
              <a:bodyPr wrap="none" rtlCol="0">
                <a:spAutoFit/>
              </a:bodyPr>
              <a:lstStyle/>
              <a:p>
                <a:r>
                  <a:rPr lang="en-US" sz="3600" b="1" dirty="0" smtClean="0">
                    <a:solidFill>
                      <a:srgbClr val="800000"/>
                    </a:solidFill>
                  </a:rPr>
                  <a:t>B</a:t>
                </a:r>
                <a:endParaRPr lang="en-US" sz="3600" b="1" dirty="0">
                  <a:solidFill>
                    <a:srgbClr val="800000"/>
                  </a:solidFill>
                </a:endParaRPr>
              </a:p>
            </p:txBody>
          </p:sp>
          <p:sp>
            <p:nvSpPr>
              <p:cNvPr id="59" name="TextBox 58"/>
              <p:cNvSpPr txBox="1"/>
              <p:nvPr/>
            </p:nvSpPr>
            <p:spPr>
              <a:xfrm rot="16200000">
                <a:off x="90959" y="1568450"/>
                <a:ext cx="464415" cy="646331"/>
              </a:xfrm>
              <a:prstGeom prst="rect">
                <a:avLst/>
              </a:prstGeom>
              <a:noFill/>
            </p:spPr>
            <p:txBody>
              <a:bodyPr wrap="none" rtlCol="0">
                <a:spAutoFit/>
              </a:bodyPr>
              <a:lstStyle/>
              <a:p>
                <a:r>
                  <a:rPr lang="en-US" sz="3600" b="1" dirty="0" smtClean="0">
                    <a:solidFill>
                      <a:srgbClr val="800000"/>
                    </a:solidFill>
                  </a:rPr>
                  <a:t>A</a:t>
                </a:r>
                <a:endParaRPr lang="en-US" sz="3600" b="1" dirty="0">
                  <a:solidFill>
                    <a:srgbClr val="800000"/>
                  </a:solidFill>
                </a:endParaRPr>
              </a:p>
            </p:txBody>
          </p:sp>
        </p:grpSp>
      </p:grpSp>
      <p:grpSp>
        <p:nvGrpSpPr>
          <p:cNvPr id="12" name="Group 11"/>
          <p:cNvGrpSpPr/>
          <p:nvPr/>
        </p:nvGrpSpPr>
        <p:grpSpPr>
          <a:xfrm>
            <a:off x="684798" y="1626725"/>
            <a:ext cx="7991482" cy="3934562"/>
            <a:chOff x="857250" y="1172007"/>
            <a:chExt cx="7991482" cy="3934562"/>
          </a:xfrm>
        </p:grpSpPr>
        <p:sp>
          <p:nvSpPr>
            <p:cNvPr id="13" name="Oval 12"/>
            <p:cNvSpPr>
              <a:spLocks noChangeAspect="1"/>
            </p:cNvSpPr>
            <p:nvPr/>
          </p:nvSpPr>
          <p:spPr>
            <a:xfrm>
              <a:off x="857250" y="312737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a:spLocks noChangeAspect="1"/>
            </p:cNvSpPr>
            <p:nvPr/>
          </p:nvSpPr>
          <p:spPr>
            <a:xfrm>
              <a:off x="1686760" y="263220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a:spLocks noChangeAspect="1"/>
            </p:cNvSpPr>
            <p:nvPr/>
          </p:nvSpPr>
          <p:spPr>
            <a:xfrm>
              <a:off x="2101515" y="299001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a:spLocks noChangeAspect="1"/>
            </p:cNvSpPr>
            <p:nvPr/>
          </p:nvSpPr>
          <p:spPr>
            <a:xfrm>
              <a:off x="2516270" y="2694243"/>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Oval 16"/>
            <p:cNvSpPr>
              <a:spLocks noChangeAspect="1"/>
            </p:cNvSpPr>
            <p:nvPr/>
          </p:nvSpPr>
          <p:spPr>
            <a:xfrm>
              <a:off x="2931025" y="437790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Oval 17"/>
            <p:cNvSpPr>
              <a:spLocks noChangeAspect="1"/>
            </p:cNvSpPr>
            <p:nvPr/>
          </p:nvSpPr>
          <p:spPr>
            <a:xfrm>
              <a:off x="3345780" y="3689979"/>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Oval 18"/>
            <p:cNvSpPr>
              <a:spLocks noChangeAspect="1"/>
            </p:cNvSpPr>
            <p:nvPr/>
          </p:nvSpPr>
          <p:spPr>
            <a:xfrm>
              <a:off x="3760535" y="1172007"/>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a:spLocks noChangeAspect="1"/>
            </p:cNvSpPr>
            <p:nvPr/>
          </p:nvSpPr>
          <p:spPr>
            <a:xfrm>
              <a:off x="4175290" y="4536323"/>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Oval 20"/>
            <p:cNvSpPr>
              <a:spLocks noChangeAspect="1"/>
            </p:cNvSpPr>
            <p:nvPr/>
          </p:nvSpPr>
          <p:spPr>
            <a:xfrm>
              <a:off x="4590045" y="498750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Oval 21"/>
            <p:cNvSpPr>
              <a:spLocks noChangeAspect="1"/>
            </p:cNvSpPr>
            <p:nvPr/>
          </p:nvSpPr>
          <p:spPr>
            <a:xfrm>
              <a:off x="5004800" y="3085774"/>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 name="Oval 22"/>
            <p:cNvSpPr>
              <a:spLocks noChangeAspect="1"/>
            </p:cNvSpPr>
            <p:nvPr/>
          </p:nvSpPr>
          <p:spPr>
            <a:xfrm>
              <a:off x="5419555" y="254723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Oval 23"/>
            <p:cNvSpPr>
              <a:spLocks noChangeAspect="1"/>
            </p:cNvSpPr>
            <p:nvPr/>
          </p:nvSpPr>
          <p:spPr>
            <a:xfrm>
              <a:off x="5834310" y="4342944"/>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Oval 24"/>
            <p:cNvSpPr>
              <a:spLocks noChangeAspect="1"/>
            </p:cNvSpPr>
            <p:nvPr/>
          </p:nvSpPr>
          <p:spPr>
            <a:xfrm>
              <a:off x="6249065" y="3655017"/>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Oval 25"/>
            <p:cNvSpPr>
              <a:spLocks noChangeAspect="1"/>
            </p:cNvSpPr>
            <p:nvPr/>
          </p:nvSpPr>
          <p:spPr>
            <a:xfrm>
              <a:off x="6663820" y="3303221"/>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Oval 26"/>
            <p:cNvSpPr>
              <a:spLocks noChangeAspect="1"/>
            </p:cNvSpPr>
            <p:nvPr/>
          </p:nvSpPr>
          <p:spPr>
            <a:xfrm>
              <a:off x="7078575" y="4893514"/>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a:spLocks noChangeAspect="1"/>
            </p:cNvSpPr>
            <p:nvPr/>
          </p:nvSpPr>
          <p:spPr>
            <a:xfrm>
              <a:off x="7908085" y="359092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a:spLocks noChangeAspect="1"/>
            </p:cNvSpPr>
            <p:nvPr/>
          </p:nvSpPr>
          <p:spPr>
            <a:xfrm>
              <a:off x="8322840" y="2520950"/>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a:spLocks noChangeAspect="1"/>
            </p:cNvSpPr>
            <p:nvPr/>
          </p:nvSpPr>
          <p:spPr>
            <a:xfrm>
              <a:off x="8737600" y="2324100"/>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a:spLocks noChangeAspect="1"/>
            </p:cNvSpPr>
            <p:nvPr/>
          </p:nvSpPr>
          <p:spPr>
            <a:xfrm>
              <a:off x="1272005" y="4577302"/>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 name="Oval 31"/>
            <p:cNvSpPr>
              <a:spLocks noChangeAspect="1"/>
            </p:cNvSpPr>
            <p:nvPr/>
          </p:nvSpPr>
          <p:spPr>
            <a:xfrm>
              <a:off x="7438115" y="182137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3" name="Straight Connector 32"/>
            <p:cNvCxnSpPr/>
            <p:nvPr/>
          </p:nvCxnSpPr>
          <p:spPr>
            <a:xfrm>
              <a:off x="910877" y="3191654"/>
              <a:ext cx="398480" cy="1407832"/>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a:endCxn id="14" idx="4"/>
            </p:cNvCxnSpPr>
            <p:nvPr/>
          </p:nvCxnSpPr>
          <p:spPr>
            <a:xfrm flipV="1">
              <a:off x="1324734" y="2751268"/>
              <a:ext cx="417592" cy="1899962"/>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a:endCxn id="15" idx="2"/>
            </p:cNvCxnSpPr>
            <p:nvPr/>
          </p:nvCxnSpPr>
          <p:spPr>
            <a:xfrm>
              <a:off x="1737171" y="2678774"/>
              <a:ext cx="364344" cy="370776"/>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a:endCxn id="16" idx="7"/>
            </p:cNvCxnSpPr>
            <p:nvPr/>
          </p:nvCxnSpPr>
          <p:spPr>
            <a:xfrm flipV="1">
              <a:off x="2151875" y="2711679"/>
              <a:ext cx="459252" cy="338615"/>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a:endCxn id="17" idx="4"/>
            </p:cNvCxnSpPr>
            <p:nvPr/>
          </p:nvCxnSpPr>
          <p:spPr>
            <a:xfrm>
              <a:off x="2557938" y="2730614"/>
              <a:ext cx="428653" cy="1766355"/>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a:endCxn id="18" idx="7"/>
            </p:cNvCxnSpPr>
            <p:nvPr/>
          </p:nvCxnSpPr>
          <p:spPr>
            <a:xfrm flipV="1">
              <a:off x="2981282" y="3707415"/>
              <a:ext cx="459355" cy="707999"/>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a:endCxn id="19" idx="4"/>
            </p:cNvCxnSpPr>
            <p:nvPr/>
          </p:nvCxnSpPr>
          <p:spPr>
            <a:xfrm flipV="1">
              <a:off x="3395985" y="1291070"/>
              <a:ext cx="420116" cy="2450425"/>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0" name="Straight Connector 39"/>
            <p:cNvCxnSpPr>
              <a:endCxn id="20" idx="4"/>
            </p:cNvCxnSpPr>
            <p:nvPr/>
          </p:nvCxnSpPr>
          <p:spPr>
            <a:xfrm>
              <a:off x="3810689" y="1279094"/>
              <a:ext cx="420167" cy="3376292"/>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1" name="Straight Connector 40"/>
            <p:cNvCxnSpPr>
              <a:endCxn id="21" idx="1"/>
            </p:cNvCxnSpPr>
            <p:nvPr/>
          </p:nvCxnSpPr>
          <p:spPr>
            <a:xfrm>
              <a:off x="4238442" y="4566624"/>
              <a:ext cx="367878" cy="438318"/>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2" name="Straight Connector 41"/>
            <p:cNvCxnSpPr>
              <a:endCxn id="22" idx="0"/>
            </p:cNvCxnSpPr>
            <p:nvPr/>
          </p:nvCxnSpPr>
          <p:spPr>
            <a:xfrm flipV="1">
              <a:off x="4646000" y="3085774"/>
              <a:ext cx="414366" cy="1954714"/>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3" name="Straight Connector 42"/>
            <p:cNvCxnSpPr>
              <a:endCxn id="23" idx="3"/>
            </p:cNvCxnSpPr>
            <p:nvPr/>
          </p:nvCxnSpPr>
          <p:spPr>
            <a:xfrm flipV="1">
              <a:off x="5053559" y="2648865"/>
              <a:ext cx="382271" cy="467735"/>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4" name="Straight Connector 43"/>
            <p:cNvCxnSpPr>
              <a:endCxn id="24" idx="0"/>
            </p:cNvCxnSpPr>
            <p:nvPr/>
          </p:nvCxnSpPr>
          <p:spPr>
            <a:xfrm>
              <a:off x="5480073" y="2642735"/>
              <a:ext cx="409803" cy="1700209"/>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5" name="Straight Connector 44"/>
            <p:cNvCxnSpPr>
              <a:endCxn id="25" idx="3"/>
            </p:cNvCxnSpPr>
            <p:nvPr/>
          </p:nvCxnSpPr>
          <p:spPr>
            <a:xfrm flipV="1">
              <a:off x="5887631" y="3756644"/>
              <a:ext cx="377709" cy="592004"/>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a:endCxn id="26" idx="3"/>
            </p:cNvCxnSpPr>
            <p:nvPr/>
          </p:nvCxnSpPr>
          <p:spPr>
            <a:xfrm flipV="1">
              <a:off x="6323624" y="3404848"/>
              <a:ext cx="356471" cy="308820"/>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7" name="Straight Connector 46"/>
            <p:cNvCxnSpPr>
              <a:endCxn id="27" idx="0"/>
            </p:cNvCxnSpPr>
            <p:nvPr/>
          </p:nvCxnSpPr>
          <p:spPr>
            <a:xfrm>
              <a:off x="6731183" y="3400917"/>
              <a:ext cx="402958" cy="1492597"/>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8" name="Straight Connector 47"/>
            <p:cNvCxnSpPr>
              <a:stCxn id="27" idx="0"/>
              <a:endCxn id="32" idx="4"/>
            </p:cNvCxnSpPr>
            <p:nvPr/>
          </p:nvCxnSpPr>
          <p:spPr>
            <a:xfrm flipV="1">
              <a:off x="7134141" y="1940441"/>
              <a:ext cx="359540" cy="2953073"/>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a:endCxn id="29" idx="4"/>
            </p:cNvCxnSpPr>
            <p:nvPr/>
          </p:nvCxnSpPr>
          <p:spPr>
            <a:xfrm flipV="1">
              <a:off x="7972814" y="2640013"/>
              <a:ext cx="405592" cy="1016791"/>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50" name="Straight Connector 49"/>
            <p:cNvCxnSpPr>
              <a:endCxn id="30" idx="3"/>
            </p:cNvCxnSpPr>
            <p:nvPr/>
          </p:nvCxnSpPr>
          <p:spPr>
            <a:xfrm flipV="1">
              <a:off x="8370895" y="2425727"/>
              <a:ext cx="382980" cy="160144"/>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51" name="Straight Connector 50"/>
            <p:cNvCxnSpPr>
              <a:stCxn id="32" idx="5"/>
              <a:endCxn id="28" idx="4"/>
            </p:cNvCxnSpPr>
            <p:nvPr/>
          </p:nvCxnSpPr>
          <p:spPr>
            <a:xfrm>
              <a:off x="7532972" y="1923005"/>
              <a:ext cx="430679" cy="1786983"/>
            </a:xfrm>
            <a:prstGeom prst="line">
              <a:avLst/>
            </a:prstGeom>
            <a:effectLst/>
          </p:spPr>
          <p:style>
            <a:lnRef idx="2">
              <a:schemeClr val="accent1"/>
            </a:lnRef>
            <a:fillRef idx="0">
              <a:schemeClr val="accent1"/>
            </a:fillRef>
            <a:effectRef idx="1">
              <a:schemeClr val="accent1"/>
            </a:effectRef>
            <a:fontRef idx="minor">
              <a:schemeClr val="tx1"/>
            </a:fontRef>
          </p:style>
        </p:cxnSp>
      </p:grpSp>
      <p:sp>
        <p:nvSpPr>
          <p:cNvPr id="60" name="Oval 59"/>
          <p:cNvSpPr/>
          <p:nvPr/>
        </p:nvSpPr>
        <p:spPr>
          <a:xfrm>
            <a:off x="3520739" y="1532603"/>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1" name="Rectangle 60"/>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2" name="Picture 6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48356890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a:bodyPr>
          <a:lstStyle/>
          <a:p>
            <a:r>
              <a:rPr lang="en-US" dirty="0" err="1" smtClean="0"/>
              <a:t>Shewhart</a:t>
            </a:r>
            <a:r>
              <a:rPr lang="en-US" dirty="0" smtClean="0"/>
              <a:t> Rules – Rule #2</a:t>
            </a:r>
            <a:endParaRPr lang="en-US" dirty="0"/>
          </a:p>
        </p:txBody>
      </p:sp>
      <p:sp>
        <p:nvSpPr>
          <p:cNvPr id="3" name="Content Placeholder 2"/>
          <p:cNvSpPr>
            <a:spLocks noGrp="1"/>
          </p:cNvSpPr>
          <p:nvPr>
            <p:ph idx="1"/>
          </p:nvPr>
        </p:nvSpPr>
        <p:spPr>
          <a:xfrm>
            <a:off x="116112" y="1469573"/>
            <a:ext cx="8751843" cy="4913142"/>
          </a:xfrm>
        </p:spPr>
        <p:txBody>
          <a:bodyPr>
            <a:noAutofit/>
          </a:bodyPr>
          <a:lstStyle/>
          <a:p>
            <a:pPr lvl="2"/>
            <a:endParaRPr lang="en-US" sz="1600" dirty="0" smtClean="0"/>
          </a:p>
          <a:p>
            <a:pPr lvl="1"/>
            <a:endParaRPr lang="en-US" sz="2000" dirty="0"/>
          </a:p>
          <a:p>
            <a:pPr lvl="1"/>
            <a:endParaRPr lang="en-US" sz="2000" dirty="0"/>
          </a:p>
        </p:txBody>
      </p:sp>
      <p:sp>
        <p:nvSpPr>
          <p:cNvPr id="5" name="TextBox 4"/>
          <p:cNvSpPr txBox="1"/>
          <p:nvPr/>
        </p:nvSpPr>
        <p:spPr>
          <a:xfrm>
            <a:off x="533049" y="6240435"/>
            <a:ext cx="8821025" cy="646331"/>
          </a:xfrm>
          <a:prstGeom prst="rect">
            <a:avLst/>
          </a:prstGeom>
          <a:noFill/>
        </p:spPr>
        <p:txBody>
          <a:bodyPr wrap="square" rtlCol="0">
            <a:spAutoFit/>
          </a:bodyPr>
          <a:lstStyle/>
          <a:p>
            <a:r>
              <a:rPr lang="en-US" b="1" dirty="0"/>
              <a:t>Rule 2:</a:t>
            </a:r>
            <a:r>
              <a:rPr lang="en-US" dirty="0"/>
              <a:t> Two out of three successive numbers in a zone A or beyond (by beyond we mean away from the mean).  This would be two out of three successive points outside </a:t>
            </a:r>
            <a:r>
              <a:rPr lang="en-US" i="1" dirty="0"/>
              <a:t>μ±2σ</a:t>
            </a:r>
            <a:r>
              <a:rPr lang="en-US" dirty="0"/>
              <a:t> zone.</a:t>
            </a:r>
          </a:p>
        </p:txBody>
      </p:sp>
      <p:grpSp>
        <p:nvGrpSpPr>
          <p:cNvPr id="60" name="Group 59"/>
          <p:cNvGrpSpPr/>
          <p:nvPr/>
        </p:nvGrpSpPr>
        <p:grpSpPr>
          <a:xfrm>
            <a:off x="-43056" y="1491841"/>
            <a:ext cx="8778875" cy="5215491"/>
            <a:chOff x="-1" y="954292"/>
            <a:chExt cx="8778875" cy="5215491"/>
          </a:xfrm>
        </p:grpSpPr>
        <p:pic>
          <p:nvPicPr>
            <p:cNvPr id="100" name="Picture 99"/>
            <p:cNvPicPr/>
            <p:nvPr/>
          </p:nvPicPr>
          <p:blipFill rotWithShape="1">
            <a:blip r:embed="rId3">
              <a:extLst>
                <a:ext uri="{28A0092B-C50C-407E-A947-70E740481C1C}">
                  <a14:useLocalDpi xmlns:a14="http://schemas.microsoft.com/office/drawing/2010/main" val="0"/>
                </a:ext>
              </a:extLst>
            </a:blip>
            <a:srcRect l="34633" r="18281"/>
            <a:stretch/>
          </p:blipFill>
          <p:spPr>
            <a:xfrm>
              <a:off x="539749" y="954292"/>
              <a:ext cx="8239125" cy="5215491"/>
            </a:xfrm>
            <a:prstGeom prst="rect">
              <a:avLst/>
            </a:prstGeom>
          </p:spPr>
        </p:pic>
        <p:grpSp>
          <p:nvGrpSpPr>
            <p:cNvPr id="101" name="Group 100"/>
            <p:cNvGrpSpPr/>
            <p:nvPr/>
          </p:nvGrpSpPr>
          <p:grpSpPr>
            <a:xfrm>
              <a:off x="-1" y="1659408"/>
              <a:ext cx="646333" cy="3721965"/>
              <a:chOff x="-1" y="1659408"/>
              <a:chExt cx="646333" cy="3721965"/>
            </a:xfrm>
          </p:grpSpPr>
          <p:sp>
            <p:nvSpPr>
              <p:cNvPr id="102" name="TextBox 101"/>
              <p:cNvSpPr txBox="1"/>
              <p:nvPr/>
            </p:nvSpPr>
            <p:spPr>
              <a:xfrm rot="16200000">
                <a:off x="90958" y="4826000"/>
                <a:ext cx="464415" cy="646331"/>
              </a:xfrm>
              <a:prstGeom prst="rect">
                <a:avLst/>
              </a:prstGeom>
              <a:noFill/>
            </p:spPr>
            <p:txBody>
              <a:bodyPr wrap="none" rtlCol="0">
                <a:spAutoFit/>
              </a:bodyPr>
              <a:lstStyle/>
              <a:p>
                <a:r>
                  <a:rPr lang="en-US" sz="3600" b="1" dirty="0" smtClean="0">
                    <a:solidFill>
                      <a:srgbClr val="800000"/>
                    </a:solidFill>
                  </a:rPr>
                  <a:t>A</a:t>
                </a:r>
                <a:endParaRPr lang="en-US" sz="3600" b="1" dirty="0">
                  <a:solidFill>
                    <a:srgbClr val="800000"/>
                  </a:solidFill>
                </a:endParaRPr>
              </a:p>
            </p:txBody>
          </p:sp>
          <p:sp>
            <p:nvSpPr>
              <p:cNvPr id="103" name="TextBox 102"/>
              <p:cNvSpPr txBox="1"/>
              <p:nvPr/>
            </p:nvSpPr>
            <p:spPr>
              <a:xfrm rot="16200000">
                <a:off x="101440" y="4183740"/>
                <a:ext cx="443451" cy="646331"/>
              </a:xfrm>
              <a:prstGeom prst="rect">
                <a:avLst/>
              </a:prstGeom>
              <a:noFill/>
            </p:spPr>
            <p:txBody>
              <a:bodyPr wrap="none" rtlCol="0">
                <a:spAutoFit/>
              </a:bodyPr>
              <a:lstStyle/>
              <a:p>
                <a:r>
                  <a:rPr lang="en-US" sz="3600" b="1" dirty="0" smtClean="0">
                    <a:solidFill>
                      <a:srgbClr val="800000"/>
                    </a:solidFill>
                  </a:rPr>
                  <a:t>B</a:t>
                </a:r>
                <a:endParaRPr lang="en-US" sz="3600" b="1" dirty="0">
                  <a:solidFill>
                    <a:srgbClr val="800000"/>
                  </a:solidFill>
                </a:endParaRPr>
              </a:p>
            </p:txBody>
          </p:sp>
          <p:sp>
            <p:nvSpPr>
              <p:cNvPr id="104" name="TextBox 103"/>
              <p:cNvSpPr txBox="1"/>
              <p:nvPr/>
            </p:nvSpPr>
            <p:spPr>
              <a:xfrm rot="16200000">
                <a:off x="108653" y="3559175"/>
                <a:ext cx="429024" cy="646331"/>
              </a:xfrm>
              <a:prstGeom prst="rect">
                <a:avLst/>
              </a:prstGeom>
              <a:noFill/>
            </p:spPr>
            <p:txBody>
              <a:bodyPr wrap="none" rtlCol="0">
                <a:spAutoFit/>
              </a:bodyPr>
              <a:lstStyle/>
              <a:p>
                <a:r>
                  <a:rPr lang="en-US" sz="3600" b="1" dirty="0" smtClean="0">
                    <a:solidFill>
                      <a:srgbClr val="800000"/>
                    </a:solidFill>
                  </a:rPr>
                  <a:t>C</a:t>
                </a:r>
                <a:endParaRPr lang="en-US" sz="3600" b="1" dirty="0">
                  <a:solidFill>
                    <a:srgbClr val="800000"/>
                  </a:solidFill>
                </a:endParaRPr>
              </a:p>
            </p:txBody>
          </p:sp>
          <p:sp>
            <p:nvSpPr>
              <p:cNvPr id="105" name="TextBox 104"/>
              <p:cNvSpPr txBox="1"/>
              <p:nvPr/>
            </p:nvSpPr>
            <p:spPr>
              <a:xfrm rot="16200000">
                <a:off x="108654" y="2835275"/>
                <a:ext cx="429024" cy="646331"/>
              </a:xfrm>
              <a:prstGeom prst="rect">
                <a:avLst/>
              </a:prstGeom>
              <a:noFill/>
            </p:spPr>
            <p:txBody>
              <a:bodyPr wrap="none" rtlCol="0">
                <a:spAutoFit/>
              </a:bodyPr>
              <a:lstStyle/>
              <a:p>
                <a:r>
                  <a:rPr lang="en-US" sz="3600" b="1" dirty="0" smtClean="0">
                    <a:solidFill>
                      <a:srgbClr val="800000"/>
                    </a:solidFill>
                  </a:rPr>
                  <a:t>C</a:t>
                </a:r>
                <a:endParaRPr lang="en-US" sz="3600" b="1" dirty="0">
                  <a:solidFill>
                    <a:srgbClr val="800000"/>
                  </a:solidFill>
                </a:endParaRPr>
              </a:p>
            </p:txBody>
          </p:sp>
          <p:sp>
            <p:nvSpPr>
              <p:cNvPr id="106" name="TextBox 105"/>
              <p:cNvSpPr txBox="1"/>
              <p:nvPr/>
            </p:nvSpPr>
            <p:spPr>
              <a:xfrm rot="16200000">
                <a:off x="101441" y="2193015"/>
                <a:ext cx="443451" cy="646331"/>
              </a:xfrm>
              <a:prstGeom prst="rect">
                <a:avLst/>
              </a:prstGeom>
              <a:noFill/>
            </p:spPr>
            <p:txBody>
              <a:bodyPr wrap="none" rtlCol="0">
                <a:spAutoFit/>
              </a:bodyPr>
              <a:lstStyle/>
              <a:p>
                <a:r>
                  <a:rPr lang="en-US" sz="3600" b="1" dirty="0" smtClean="0">
                    <a:solidFill>
                      <a:srgbClr val="800000"/>
                    </a:solidFill>
                  </a:rPr>
                  <a:t>B</a:t>
                </a:r>
                <a:endParaRPr lang="en-US" sz="3600" b="1" dirty="0">
                  <a:solidFill>
                    <a:srgbClr val="800000"/>
                  </a:solidFill>
                </a:endParaRPr>
              </a:p>
            </p:txBody>
          </p:sp>
          <p:sp>
            <p:nvSpPr>
              <p:cNvPr id="107" name="TextBox 106"/>
              <p:cNvSpPr txBox="1"/>
              <p:nvPr/>
            </p:nvSpPr>
            <p:spPr>
              <a:xfrm rot="16200000">
                <a:off x="90959" y="1568450"/>
                <a:ext cx="464415" cy="646331"/>
              </a:xfrm>
              <a:prstGeom prst="rect">
                <a:avLst/>
              </a:prstGeom>
              <a:noFill/>
            </p:spPr>
            <p:txBody>
              <a:bodyPr wrap="none" rtlCol="0">
                <a:spAutoFit/>
              </a:bodyPr>
              <a:lstStyle/>
              <a:p>
                <a:r>
                  <a:rPr lang="en-US" sz="3600" b="1" dirty="0" smtClean="0">
                    <a:solidFill>
                      <a:srgbClr val="800000"/>
                    </a:solidFill>
                  </a:rPr>
                  <a:t>A</a:t>
                </a:r>
                <a:endParaRPr lang="en-US" sz="3600" b="1" dirty="0">
                  <a:solidFill>
                    <a:srgbClr val="800000"/>
                  </a:solidFill>
                </a:endParaRPr>
              </a:p>
            </p:txBody>
          </p:sp>
        </p:grpSp>
      </p:grpSp>
      <p:sp>
        <p:nvSpPr>
          <p:cNvPr id="61" name="Oval 60"/>
          <p:cNvSpPr>
            <a:spLocks noChangeAspect="1"/>
          </p:cNvSpPr>
          <p:nvPr/>
        </p:nvSpPr>
        <p:spPr>
          <a:xfrm>
            <a:off x="703070" y="3664924"/>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2" name="Oval 61"/>
          <p:cNvSpPr>
            <a:spLocks noChangeAspect="1"/>
          </p:cNvSpPr>
          <p:nvPr/>
        </p:nvSpPr>
        <p:spPr>
          <a:xfrm>
            <a:off x="1532580" y="3169754"/>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3" name="Oval 62"/>
          <p:cNvSpPr>
            <a:spLocks noChangeAspect="1"/>
          </p:cNvSpPr>
          <p:nvPr/>
        </p:nvSpPr>
        <p:spPr>
          <a:xfrm>
            <a:off x="1947335" y="3527567"/>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4" name="Oval 63"/>
          <p:cNvSpPr>
            <a:spLocks noChangeAspect="1"/>
          </p:cNvSpPr>
          <p:nvPr/>
        </p:nvSpPr>
        <p:spPr>
          <a:xfrm>
            <a:off x="2362090" y="3231792"/>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5" name="Oval 64"/>
          <p:cNvSpPr>
            <a:spLocks noChangeAspect="1"/>
          </p:cNvSpPr>
          <p:nvPr/>
        </p:nvSpPr>
        <p:spPr>
          <a:xfrm>
            <a:off x="2776845" y="491545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6" name="Oval 65"/>
          <p:cNvSpPr>
            <a:spLocks noChangeAspect="1"/>
          </p:cNvSpPr>
          <p:nvPr/>
        </p:nvSpPr>
        <p:spPr>
          <a:xfrm>
            <a:off x="3191600" y="422752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7" name="Oval 66"/>
          <p:cNvSpPr>
            <a:spLocks noChangeAspect="1"/>
          </p:cNvSpPr>
          <p:nvPr/>
        </p:nvSpPr>
        <p:spPr>
          <a:xfrm>
            <a:off x="3606355" y="2576264"/>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8" name="Oval 67"/>
          <p:cNvSpPr>
            <a:spLocks noChangeAspect="1"/>
          </p:cNvSpPr>
          <p:nvPr/>
        </p:nvSpPr>
        <p:spPr>
          <a:xfrm>
            <a:off x="4021110" y="5073872"/>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9" name="Oval 68"/>
          <p:cNvSpPr>
            <a:spLocks noChangeAspect="1"/>
          </p:cNvSpPr>
          <p:nvPr/>
        </p:nvSpPr>
        <p:spPr>
          <a:xfrm>
            <a:off x="4435865" y="552505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0" name="Oval 69"/>
          <p:cNvSpPr>
            <a:spLocks noChangeAspect="1"/>
          </p:cNvSpPr>
          <p:nvPr/>
        </p:nvSpPr>
        <p:spPr>
          <a:xfrm>
            <a:off x="4915574" y="237724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1" name="Oval 70"/>
          <p:cNvSpPr>
            <a:spLocks noChangeAspect="1"/>
          </p:cNvSpPr>
          <p:nvPr/>
        </p:nvSpPr>
        <p:spPr>
          <a:xfrm>
            <a:off x="5265375" y="3084787"/>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2" name="Oval 71"/>
          <p:cNvSpPr>
            <a:spLocks noChangeAspect="1"/>
          </p:cNvSpPr>
          <p:nvPr/>
        </p:nvSpPr>
        <p:spPr>
          <a:xfrm>
            <a:off x="5638908" y="2283064"/>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3" name="Oval 72"/>
          <p:cNvSpPr>
            <a:spLocks noChangeAspect="1"/>
          </p:cNvSpPr>
          <p:nvPr/>
        </p:nvSpPr>
        <p:spPr>
          <a:xfrm>
            <a:off x="6094885" y="419256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4" name="Oval 73"/>
          <p:cNvSpPr>
            <a:spLocks noChangeAspect="1"/>
          </p:cNvSpPr>
          <p:nvPr/>
        </p:nvSpPr>
        <p:spPr>
          <a:xfrm>
            <a:off x="6509640" y="3840770"/>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5" name="Oval 74"/>
          <p:cNvSpPr>
            <a:spLocks noChangeAspect="1"/>
          </p:cNvSpPr>
          <p:nvPr/>
        </p:nvSpPr>
        <p:spPr>
          <a:xfrm>
            <a:off x="6924395" y="5431063"/>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6" name="Oval 75"/>
          <p:cNvSpPr>
            <a:spLocks noChangeAspect="1"/>
          </p:cNvSpPr>
          <p:nvPr/>
        </p:nvSpPr>
        <p:spPr>
          <a:xfrm>
            <a:off x="7753905" y="4128474"/>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7" name="Oval 76"/>
          <p:cNvSpPr>
            <a:spLocks noChangeAspect="1"/>
          </p:cNvSpPr>
          <p:nvPr/>
        </p:nvSpPr>
        <p:spPr>
          <a:xfrm>
            <a:off x="8168660" y="3058499"/>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8" name="Oval 77"/>
          <p:cNvSpPr>
            <a:spLocks noChangeAspect="1"/>
          </p:cNvSpPr>
          <p:nvPr/>
        </p:nvSpPr>
        <p:spPr>
          <a:xfrm>
            <a:off x="8583420" y="2861649"/>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9" name="Oval 78"/>
          <p:cNvSpPr>
            <a:spLocks noChangeAspect="1"/>
          </p:cNvSpPr>
          <p:nvPr/>
        </p:nvSpPr>
        <p:spPr>
          <a:xfrm>
            <a:off x="1117825" y="5114851"/>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0" name="Oval 79"/>
          <p:cNvSpPr>
            <a:spLocks noChangeAspect="1"/>
          </p:cNvSpPr>
          <p:nvPr/>
        </p:nvSpPr>
        <p:spPr>
          <a:xfrm>
            <a:off x="7283935" y="2358927"/>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81" name="Straight Connector 80"/>
          <p:cNvCxnSpPr/>
          <p:nvPr/>
        </p:nvCxnSpPr>
        <p:spPr>
          <a:xfrm>
            <a:off x="756697" y="3729203"/>
            <a:ext cx="398480" cy="1407832"/>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82" name="Straight Connector 81"/>
          <p:cNvCxnSpPr>
            <a:endCxn id="62" idx="4"/>
          </p:cNvCxnSpPr>
          <p:nvPr/>
        </p:nvCxnSpPr>
        <p:spPr>
          <a:xfrm flipV="1">
            <a:off x="1170554" y="3288817"/>
            <a:ext cx="417592" cy="1899962"/>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83" name="Straight Connector 82"/>
          <p:cNvCxnSpPr>
            <a:endCxn id="63" idx="2"/>
          </p:cNvCxnSpPr>
          <p:nvPr/>
        </p:nvCxnSpPr>
        <p:spPr>
          <a:xfrm>
            <a:off x="1582991" y="3216323"/>
            <a:ext cx="364344" cy="370776"/>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84" name="Straight Connector 83"/>
          <p:cNvCxnSpPr>
            <a:endCxn id="64" idx="7"/>
          </p:cNvCxnSpPr>
          <p:nvPr/>
        </p:nvCxnSpPr>
        <p:spPr>
          <a:xfrm flipV="1">
            <a:off x="1997695" y="3249228"/>
            <a:ext cx="459252" cy="338615"/>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85" name="Straight Connector 84"/>
          <p:cNvCxnSpPr>
            <a:endCxn id="65" idx="4"/>
          </p:cNvCxnSpPr>
          <p:nvPr/>
        </p:nvCxnSpPr>
        <p:spPr>
          <a:xfrm>
            <a:off x="2403758" y="3268163"/>
            <a:ext cx="428653" cy="1766355"/>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86" name="Straight Connector 85"/>
          <p:cNvCxnSpPr>
            <a:endCxn id="66" idx="7"/>
          </p:cNvCxnSpPr>
          <p:nvPr/>
        </p:nvCxnSpPr>
        <p:spPr>
          <a:xfrm flipV="1">
            <a:off x="2827102" y="4244964"/>
            <a:ext cx="459355" cy="707999"/>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87" name="Straight Connector 86"/>
          <p:cNvCxnSpPr>
            <a:stCxn id="66" idx="7"/>
            <a:endCxn id="67" idx="4"/>
          </p:cNvCxnSpPr>
          <p:nvPr/>
        </p:nvCxnSpPr>
        <p:spPr>
          <a:xfrm flipV="1">
            <a:off x="3286457" y="2695327"/>
            <a:ext cx="375464" cy="1549637"/>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88" name="Straight Connector 87"/>
          <p:cNvCxnSpPr>
            <a:stCxn id="67" idx="5"/>
            <a:endCxn id="68" idx="4"/>
          </p:cNvCxnSpPr>
          <p:nvPr/>
        </p:nvCxnSpPr>
        <p:spPr>
          <a:xfrm>
            <a:off x="3701212" y="2677891"/>
            <a:ext cx="375464" cy="2515044"/>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89" name="Straight Connector 88"/>
          <p:cNvCxnSpPr>
            <a:endCxn id="69" idx="1"/>
          </p:cNvCxnSpPr>
          <p:nvPr/>
        </p:nvCxnSpPr>
        <p:spPr>
          <a:xfrm>
            <a:off x="4084262" y="5104173"/>
            <a:ext cx="367878" cy="438318"/>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90" name="Straight Connector 89"/>
          <p:cNvCxnSpPr>
            <a:stCxn id="69" idx="0"/>
            <a:endCxn id="70" idx="4"/>
          </p:cNvCxnSpPr>
          <p:nvPr/>
        </p:nvCxnSpPr>
        <p:spPr>
          <a:xfrm flipV="1">
            <a:off x="4491431" y="2496308"/>
            <a:ext cx="479709" cy="3028747"/>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91" name="Straight Connector 90"/>
          <p:cNvCxnSpPr>
            <a:stCxn id="70" idx="5"/>
            <a:endCxn id="71" idx="4"/>
          </p:cNvCxnSpPr>
          <p:nvPr/>
        </p:nvCxnSpPr>
        <p:spPr>
          <a:xfrm>
            <a:off x="5010431" y="2478872"/>
            <a:ext cx="310510" cy="724978"/>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92" name="Straight Connector 91"/>
          <p:cNvCxnSpPr>
            <a:stCxn id="71" idx="5"/>
            <a:endCxn id="72" idx="3"/>
          </p:cNvCxnSpPr>
          <p:nvPr/>
        </p:nvCxnSpPr>
        <p:spPr>
          <a:xfrm flipV="1">
            <a:off x="5360232" y="2384691"/>
            <a:ext cx="294951" cy="801723"/>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93" name="Straight Connector 92"/>
          <p:cNvCxnSpPr>
            <a:stCxn id="72" idx="5"/>
            <a:endCxn id="73" idx="5"/>
          </p:cNvCxnSpPr>
          <p:nvPr/>
        </p:nvCxnSpPr>
        <p:spPr>
          <a:xfrm>
            <a:off x="5733765" y="2384691"/>
            <a:ext cx="455977" cy="1909502"/>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94" name="Straight Connector 93"/>
          <p:cNvCxnSpPr>
            <a:endCxn id="74" idx="3"/>
          </p:cNvCxnSpPr>
          <p:nvPr/>
        </p:nvCxnSpPr>
        <p:spPr>
          <a:xfrm flipV="1">
            <a:off x="6169444" y="3942397"/>
            <a:ext cx="356471" cy="308820"/>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95" name="Straight Connector 94"/>
          <p:cNvCxnSpPr>
            <a:endCxn id="75" idx="0"/>
          </p:cNvCxnSpPr>
          <p:nvPr/>
        </p:nvCxnSpPr>
        <p:spPr>
          <a:xfrm>
            <a:off x="6577003" y="3938466"/>
            <a:ext cx="402958" cy="1492597"/>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96" name="Straight Connector 95"/>
          <p:cNvCxnSpPr>
            <a:stCxn id="75" idx="0"/>
            <a:endCxn id="80" idx="4"/>
          </p:cNvCxnSpPr>
          <p:nvPr/>
        </p:nvCxnSpPr>
        <p:spPr>
          <a:xfrm flipV="1">
            <a:off x="6979961" y="2477990"/>
            <a:ext cx="359540" cy="2953073"/>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97" name="Straight Connector 96"/>
          <p:cNvCxnSpPr>
            <a:endCxn id="77" idx="4"/>
          </p:cNvCxnSpPr>
          <p:nvPr/>
        </p:nvCxnSpPr>
        <p:spPr>
          <a:xfrm flipV="1">
            <a:off x="7818634" y="3177562"/>
            <a:ext cx="405592" cy="1016791"/>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98" name="Straight Connector 97"/>
          <p:cNvCxnSpPr>
            <a:endCxn id="78" idx="3"/>
          </p:cNvCxnSpPr>
          <p:nvPr/>
        </p:nvCxnSpPr>
        <p:spPr>
          <a:xfrm flipV="1">
            <a:off x="8216715" y="2963276"/>
            <a:ext cx="382980" cy="160144"/>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99" name="Straight Connector 98"/>
          <p:cNvCxnSpPr>
            <a:stCxn id="80" idx="5"/>
            <a:endCxn id="76" idx="4"/>
          </p:cNvCxnSpPr>
          <p:nvPr/>
        </p:nvCxnSpPr>
        <p:spPr>
          <a:xfrm>
            <a:off x="7378792" y="2460554"/>
            <a:ext cx="430679" cy="1786983"/>
          </a:xfrm>
          <a:prstGeom prst="line">
            <a:avLst/>
          </a:prstGeom>
          <a:effectLst/>
        </p:spPr>
        <p:style>
          <a:lnRef idx="2">
            <a:schemeClr val="accent1"/>
          </a:lnRef>
          <a:fillRef idx="0">
            <a:schemeClr val="accent1"/>
          </a:fillRef>
          <a:effectRef idx="1">
            <a:schemeClr val="accent1"/>
          </a:effectRef>
          <a:fontRef idx="minor">
            <a:schemeClr val="tx1"/>
          </a:fontRef>
        </p:style>
      </p:cxnSp>
      <p:sp>
        <p:nvSpPr>
          <p:cNvPr id="4" name="Oval 3"/>
          <p:cNvSpPr/>
          <p:nvPr/>
        </p:nvSpPr>
        <p:spPr>
          <a:xfrm>
            <a:off x="4850620" y="2288044"/>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8" name="Oval 107"/>
          <p:cNvSpPr/>
          <p:nvPr/>
        </p:nvSpPr>
        <p:spPr>
          <a:xfrm>
            <a:off x="5570983" y="2202373"/>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8" name="Rectangle 57"/>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9" name="Picture 5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376208575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a:bodyPr>
          <a:lstStyle/>
          <a:p>
            <a:r>
              <a:rPr lang="en-US" dirty="0" err="1" smtClean="0"/>
              <a:t>Shewhart</a:t>
            </a:r>
            <a:r>
              <a:rPr lang="en-US" dirty="0" smtClean="0"/>
              <a:t> Rules – Rule #3</a:t>
            </a:r>
            <a:endParaRPr lang="en-US" dirty="0"/>
          </a:p>
        </p:txBody>
      </p:sp>
      <p:sp>
        <p:nvSpPr>
          <p:cNvPr id="3" name="Content Placeholder 2"/>
          <p:cNvSpPr>
            <a:spLocks noGrp="1"/>
          </p:cNvSpPr>
          <p:nvPr>
            <p:ph idx="1"/>
          </p:nvPr>
        </p:nvSpPr>
        <p:spPr>
          <a:xfrm>
            <a:off x="116112" y="1469573"/>
            <a:ext cx="8751843" cy="4913142"/>
          </a:xfrm>
        </p:spPr>
        <p:txBody>
          <a:bodyPr>
            <a:noAutofit/>
          </a:bodyPr>
          <a:lstStyle/>
          <a:p>
            <a:pPr lvl="2"/>
            <a:endParaRPr lang="en-US" sz="1600" dirty="0" smtClean="0"/>
          </a:p>
          <a:p>
            <a:pPr lvl="1"/>
            <a:endParaRPr lang="en-US" sz="2000" dirty="0"/>
          </a:p>
          <a:p>
            <a:pPr lvl="1"/>
            <a:endParaRPr lang="en-US" sz="2000" dirty="0"/>
          </a:p>
        </p:txBody>
      </p:sp>
      <p:sp>
        <p:nvSpPr>
          <p:cNvPr id="5" name="TextBox 4"/>
          <p:cNvSpPr txBox="1"/>
          <p:nvPr/>
        </p:nvSpPr>
        <p:spPr>
          <a:xfrm>
            <a:off x="635000" y="6211669"/>
            <a:ext cx="8509000" cy="646331"/>
          </a:xfrm>
          <a:prstGeom prst="rect">
            <a:avLst/>
          </a:prstGeom>
          <a:noFill/>
        </p:spPr>
        <p:txBody>
          <a:bodyPr wrap="square" rtlCol="0">
            <a:spAutoFit/>
          </a:bodyPr>
          <a:lstStyle/>
          <a:p>
            <a:pPr fontAlgn="auto"/>
            <a:r>
              <a:rPr lang="en-US" b="1" dirty="0"/>
              <a:t>Rule 3:</a:t>
            </a:r>
            <a:r>
              <a:rPr lang="en-US" dirty="0"/>
              <a:t> Four out of five successive numbers in a zone B or beyond. This would be four out of five successive points outside </a:t>
            </a:r>
            <a:r>
              <a:rPr lang="en-US" i="1" dirty="0"/>
              <a:t>μ±1σ</a:t>
            </a:r>
            <a:r>
              <a:rPr lang="en-US" dirty="0"/>
              <a:t> zone.</a:t>
            </a:r>
          </a:p>
        </p:txBody>
      </p:sp>
      <p:grpSp>
        <p:nvGrpSpPr>
          <p:cNvPr id="11" name="Group 10"/>
          <p:cNvGrpSpPr/>
          <p:nvPr/>
        </p:nvGrpSpPr>
        <p:grpSpPr>
          <a:xfrm>
            <a:off x="-18044" y="1427820"/>
            <a:ext cx="8778875" cy="5215491"/>
            <a:chOff x="111124" y="954292"/>
            <a:chExt cx="8778875" cy="5215491"/>
          </a:xfrm>
        </p:grpSpPr>
        <p:pic>
          <p:nvPicPr>
            <p:cNvPr id="12" name="Picture 11"/>
            <p:cNvPicPr/>
            <p:nvPr/>
          </p:nvPicPr>
          <p:blipFill rotWithShape="1">
            <a:blip r:embed="rId3">
              <a:extLst>
                <a:ext uri="{28A0092B-C50C-407E-A947-70E740481C1C}">
                  <a14:useLocalDpi xmlns:a14="http://schemas.microsoft.com/office/drawing/2010/main" val="0"/>
                </a:ext>
              </a:extLst>
            </a:blip>
            <a:srcRect l="34633" r="18281"/>
            <a:stretch/>
          </p:blipFill>
          <p:spPr>
            <a:xfrm>
              <a:off x="650874" y="954292"/>
              <a:ext cx="8239125" cy="5215491"/>
            </a:xfrm>
            <a:prstGeom prst="rect">
              <a:avLst/>
            </a:prstGeom>
          </p:spPr>
        </p:pic>
        <p:grpSp>
          <p:nvGrpSpPr>
            <p:cNvPr id="13" name="Group 12"/>
            <p:cNvGrpSpPr/>
            <p:nvPr/>
          </p:nvGrpSpPr>
          <p:grpSpPr>
            <a:xfrm>
              <a:off x="111124" y="1659408"/>
              <a:ext cx="646333" cy="3721965"/>
              <a:chOff x="-1" y="1659408"/>
              <a:chExt cx="646333" cy="3721965"/>
            </a:xfrm>
          </p:grpSpPr>
          <p:sp>
            <p:nvSpPr>
              <p:cNvPr id="57" name="TextBox 56"/>
              <p:cNvSpPr txBox="1"/>
              <p:nvPr/>
            </p:nvSpPr>
            <p:spPr>
              <a:xfrm rot="16200000">
                <a:off x="90958" y="4826000"/>
                <a:ext cx="464415" cy="646331"/>
              </a:xfrm>
              <a:prstGeom prst="rect">
                <a:avLst/>
              </a:prstGeom>
              <a:noFill/>
            </p:spPr>
            <p:txBody>
              <a:bodyPr wrap="none" rtlCol="0">
                <a:spAutoFit/>
              </a:bodyPr>
              <a:lstStyle/>
              <a:p>
                <a:r>
                  <a:rPr lang="en-US" sz="3600" b="1" dirty="0" smtClean="0">
                    <a:solidFill>
                      <a:srgbClr val="800000"/>
                    </a:solidFill>
                  </a:rPr>
                  <a:t>A</a:t>
                </a:r>
                <a:endParaRPr lang="en-US" sz="3600" b="1" dirty="0">
                  <a:solidFill>
                    <a:srgbClr val="800000"/>
                  </a:solidFill>
                </a:endParaRPr>
              </a:p>
            </p:txBody>
          </p:sp>
          <p:sp>
            <p:nvSpPr>
              <p:cNvPr id="58" name="TextBox 57"/>
              <p:cNvSpPr txBox="1"/>
              <p:nvPr/>
            </p:nvSpPr>
            <p:spPr>
              <a:xfrm rot="16200000">
                <a:off x="101440" y="4183740"/>
                <a:ext cx="443451" cy="646331"/>
              </a:xfrm>
              <a:prstGeom prst="rect">
                <a:avLst/>
              </a:prstGeom>
              <a:noFill/>
            </p:spPr>
            <p:txBody>
              <a:bodyPr wrap="none" rtlCol="0">
                <a:spAutoFit/>
              </a:bodyPr>
              <a:lstStyle/>
              <a:p>
                <a:r>
                  <a:rPr lang="en-US" sz="3600" b="1" dirty="0" smtClean="0">
                    <a:solidFill>
                      <a:srgbClr val="800000"/>
                    </a:solidFill>
                  </a:rPr>
                  <a:t>B</a:t>
                </a:r>
                <a:endParaRPr lang="en-US" sz="3600" b="1" dirty="0">
                  <a:solidFill>
                    <a:srgbClr val="800000"/>
                  </a:solidFill>
                </a:endParaRPr>
              </a:p>
            </p:txBody>
          </p:sp>
          <p:sp>
            <p:nvSpPr>
              <p:cNvPr id="59" name="TextBox 58"/>
              <p:cNvSpPr txBox="1"/>
              <p:nvPr/>
            </p:nvSpPr>
            <p:spPr>
              <a:xfrm rot="16200000">
                <a:off x="108653" y="3559175"/>
                <a:ext cx="429024" cy="646331"/>
              </a:xfrm>
              <a:prstGeom prst="rect">
                <a:avLst/>
              </a:prstGeom>
              <a:noFill/>
            </p:spPr>
            <p:txBody>
              <a:bodyPr wrap="none" rtlCol="0">
                <a:spAutoFit/>
              </a:bodyPr>
              <a:lstStyle/>
              <a:p>
                <a:r>
                  <a:rPr lang="en-US" sz="3600" b="1" dirty="0" smtClean="0">
                    <a:solidFill>
                      <a:srgbClr val="800000"/>
                    </a:solidFill>
                  </a:rPr>
                  <a:t>C</a:t>
                </a:r>
                <a:endParaRPr lang="en-US" sz="3600" b="1" dirty="0">
                  <a:solidFill>
                    <a:srgbClr val="800000"/>
                  </a:solidFill>
                </a:endParaRPr>
              </a:p>
            </p:txBody>
          </p:sp>
          <p:sp>
            <p:nvSpPr>
              <p:cNvPr id="60" name="TextBox 59"/>
              <p:cNvSpPr txBox="1"/>
              <p:nvPr/>
            </p:nvSpPr>
            <p:spPr>
              <a:xfrm rot="16200000">
                <a:off x="108654" y="2835275"/>
                <a:ext cx="429024" cy="646331"/>
              </a:xfrm>
              <a:prstGeom prst="rect">
                <a:avLst/>
              </a:prstGeom>
              <a:noFill/>
            </p:spPr>
            <p:txBody>
              <a:bodyPr wrap="none" rtlCol="0">
                <a:spAutoFit/>
              </a:bodyPr>
              <a:lstStyle/>
              <a:p>
                <a:r>
                  <a:rPr lang="en-US" sz="3600" b="1" dirty="0" smtClean="0">
                    <a:solidFill>
                      <a:srgbClr val="800000"/>
                    </a:solidFill>
                  </a:rPr>
                  <a:t>C</a:t>
                </a:r>
                <a:endParaRPr lang="en-US" sz="3600" b="1" dirty="0">
                  <a:solidFill>
                    <a:srgbClr val="800000"/>
                  </a:solidFill>
                </a:endParaRPr>
              </a:p>
            </p:txBody>
          </p:sp>
          <p:sp>
            <p:nvSpPr>
              <p:cNvPr id="61" name="TextBox 60"/>
              <p:cNvSpPr txBox="1"/>
              <p:nvPr/>
            </p:nvSpPr>
            <p:spPr>
              <a:xfrm rot="16200000">
                <a:off x="101441" y="2193015"/>
                <a:ext cx="443451" cy="646331"/>
              </a:xfrm>
              <a:prstGeom prst="rect">
                <a:avLst/>
              </a:prstGeom>
              <a:noFill/>
            </p:spPr>
            <p:txBody>
              <a:bodyPr wrap="none" rtlCol="0">
                <a:spAutoFit/>
              </a:bodyPr>
              <a:lstStyle/>
              <a:p>
                <a:r>
                  <a:rPr lang="en-US" sz="3600" b="1" dirty="0" smtClean="0">
                    <a:solidFill>
                      <a:srgbClr val="800000"/>
                    </a:solidFill>
                  </a:rPr>
                  <a:t>B</a:t>
                </a:r>
                <a:endParaRPr lang="en-US" sz="3600" b="1" dirty="0">
                  <a:solidFill>
                    <a:srgbClr val="800000"/>
                  </a:solidFill>
                </a:endParaRPr>
              </a:p>
            </p:txBody>
          </p:sp>
          <p:sp>
            <p:nvSpPr>
              <p:cNvPr id="62" name="TextBox 61"/>
              <p:cNvSpPr txBox="1"/>
              <p:nvPr/>
            </p:nvSpPr>
            <p:spPr>
              <a:xfrm rot="16200000">
                <a:off x="90959" y="1568450"/>
                <a:ext cx="464415" cy="646331"/>
              </a:xfrm>
              <a:prstGeom prst="rect">
                <a:avLst/>
              </a:prstGeom>
              <a:noFill/>
            </p:spPr>
            <p:txBody>
              <a:bodyPr wrap="none" rtlCol="0">
                <a:spAutoFit/>
              </a:bodyPr>
              <a:lstStyle/>
              <a:p>
                <a:r>
                  <a:rPr lang="en-US" sz="3600" b="1" dirty="0" smtClean="0">
                    <a:solidFill>
                      <a:srgbClr val="800000"/>
                    </a:solidFill>
                  </a:rPr>
                  <a:t>A</a:t>
                </a:r>
                <a:endParaRPr lang="en-US" sz="3600" b="1" dirty="0">
                  <a:solidFill>
                    <a:srgbClr val="800000"/>
                  </a:solidFill>
                </a:endParaRPr>
              </a:p>
            </p:txBody>
          </p:sp>
        </p:grpSp>
        <p:sp>
          <p:nvSpPr>
            <p:cNvPr id="14" name="Oval 13"/>
            <p:cNvSpPr>
              <a:spLocks noChangeAspect="1"/>
            </p:cNvSpPr>
            <p:nvPr/>
          </p:nvSpPr>
          <p:spPr>
            <a:xfrm>
              <a:off x="857250" y="312737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a:spLocks noChangeAspect="1"/>
            </p:cNvSpPr>
            <p:nvPr/>
          </p:nvSpPr>
          <p:spPr>
            <a:xfrm>
              <a:off x="1686760" y="263220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a:spLocks noChangeAspect="1"/>
            </p:cNvSpPr>
            <p:nvPr/>
          </p:nvSpPr>
          <p:spPr>
            <a:xfrm>
              <a:off x="2101515" y="299001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Oval 16"/>
            <p:cNvSpPr>
              <a:spLocks noChangeAspect="1"/>
            </p:cNvSpPr>
            <p:nvPr/>
          </p:nvSpPr>
          <p:spPr>
            <a:xfrm>
              <a:off x="2516270" y="2694243"/>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Oval 17"/>
            <p:cNvSpPr>
              <a:spLocks noChangeAspect="1"/>
            </p:cNvSpPr>
            <p:nvPr/>
          </p:nvSpPr>
          <p:spPr>
            <a:xfrm>
              <a:off x="2931025" y="437790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Oval 18"/>
            <p:cNvSpPr>
              <a:spLocks noChangeAspect="1"/>
            </p:cNvSpPr>
            <p:nvPr/>
          </p:nvSpPr>
          <p:spPr>
            <a:xfrm>
              <a:off x="3345780" y="3689979"/>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a:spLocks noChangeAspect="1"/>
            </p:cNvSpPr>
            <p:nvPr/>
          </p:nvSpPr>
          <p:spPr>
            <a:xfrm>
              <a:off x="3760535" y="2571417"/>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Oval 20"/>
            <p:cNvSpPr>
              <a:spLocks noChangeAspect="1"/>
            </p:cNvSpPr>
            <p:nvPr/>
          </p:nvSpPr>
          <p:spPr>
            <a:xfrm>
              <a:off x="4175290" y="4536323"/>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Oval 21"/>
            <p:cNvSpPr>
              <a:spLocks noChangeAspect="1"/>
            </p:cNvSpPr>
            <p:nvPr/>
          </p:nvSpPr>
          <p:spPr>
            <a:xfrm>
              <a:off x="4590045" y="498750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 name="Oval 22"/>
            <p:cNvSpPr>
              <a:spLocks noChangeAspect="1"/>
            </p:cNvSpPr>
            <p:nvPr/>
          </p:nvSpPr>
          <p:spPr>
            <a:xfrm>
              <a:off x="5004800" y="1815789"/>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Oval 23"/>
            <p:cNvSpPr>
              <a:spLocks noChangeAspect="1"/>
            </p:cNvSpPr>
            <p:nvPr/>
          </p:nvSpPr>
          <p:spPr>
            <a:xfrm>
              <a:off x="5419555" y="254723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Oval 24"/>
            <p:cNvSpPr>
              <a:spLocks noChangeAspect="1"/>
            </p:cNvSpPr>
            <p:nvPr/>
          </p:nvSpPr>
          <p:spPr>
            <a:xfrm>
              <a:off x="5834310" y="4582000"/>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Oval 25"/>
            <p:cNvSpPr>
              <a:spLocks noChangeAspect="1"/>
            </p:cNvSpPr>
            <p:nvPr/>
          </p:nvSpPr>
          <p:spPr>
            <a:xfrm>
              <a:off x="6249065" y="423771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Oval 26"/>
            <p:cNvSpPr>
              <a:spLocks noChangeAspect="1"/>
            </p:cNvSpPr>
            <p:nvPr/>
          </p:nvSpPr>
          <p:spPr>
            <a:xfrm>
              <a:off x="6663820" y="4378973"/>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a:spLocks noChangeAspect="1"/>
            </p:cNvSpPr>
            <p:nvPr/>
          </p:nvSpPr>
          <p:spPr>
            <a:xfrm>
              <a:off x="7078575" y="2557194"/>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a:spLocks noChangeAspect="1"/>
            </p:cNvSpPr>
            <p:nvPr/>
          </p:nvSpPr>
          <p:spPr>
            <a:xfrm>
              <a:off x="7908085" y="359092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a:spLocks noChangeAspect="1"/>
            </p:cNvSpPr>
            <p:nvPr/>
          </p:nvSpPr>
          <p:spPr>
            <a:xfrm>
              <a:off x="8322840" y="2520950"/>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a:spLocks noChangeAspect="1"/>
            </p:cNvSpPr>
            <p:nvPr/>
          </p:nvSpPr>
          <p:spPr>
            <a:xfrm>
              <a:off x="8737600" y="2324100"/>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 name="Oval 31"/>
            <p:cNvSpPr>
              <a:spLocks noChangeAspect="1"/>
            </p:cNvSpPr>
            <p:nvPr/>
          </p:nvSpPr>
          <p:spPr>
            <a:xfrm>
              <a:off x="1272005" y="4577302"/>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Oval 32"/>
            <p:cNvSpPr>
              <a:spLocks noChangeAspect="1"/>
            </p:cNvSpPr>
            <p:nvPr/>
          </p:nvSpPr>
          <p:spPr>
            <a:xfrm>
              <a:off x="7438115" y="462809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4" name="Straight Connector 33"/>
            <p:cNvCxnSpPr/>
            <p:nvPr/>
          </p:nvCxnSpPr>
          <p:spPr>
            <a:xfrm>
              <a:off x="910877" y="3191654"/>
              <a:ext cx="398480" cy="1407832"/>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a:endCxn id="15" idx="4"/>
            </p:cNvCxnSpPr>
            <p:nvPr/>
          </p:nvCxnSpPr>
          <p:spPr>
            <a:xfrm flipV="1">
              <a:off x="1324734" y="2751268"/>
              <a:ext cx="417592" cy="1899962"/>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a:endCxn id="16" idx="2"/>
            </p:cNvCxnSpPr>
            <p:nvPr/>
          </p:nvCxnSpPr>
          <p:spPr>
            <a:xfrm>
              <a:off x="1737171" y="2678774"/>
              <a:ext cx="364344" cy="370776"/>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a:endCxn id="17" idx="7"/>
            </p:cNvCxnSpPr>
            <p:nvPr/>
          </p:nvCxnSpPr>
          <p:spPr>
            <a:xfrm flipV="1">
              <a:off x="2151875" y="2711679"/>
              <a:ext cx="459252" cy="338615"/>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a:endCxn id="18" idx="4"/>
            </p:cNvCxnSpPr>
            <p:nvPr/>
          </p:nvCxnSpPr>
          <p:spPr>
            <a:xfrm>
              <a:off x="2557938" y="2730614"/>
              <a:ext cx="428653" cy="1766355"/>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a:endCxn id="19" idx="7"/>
            </p:cNvCxnSpPr>
            <p:nvPr/>
          </p:nvCxnSpPr>
          <p:spPr>
            <a:xfrm flipV="1">
              <a:off x="2981282" y="3707415"/>
              <a:ext cx="459355" cy="707999"/>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0" name="Straight Connector 39"/>
            <p:cNvCxnSpPr>
              <a:stCxn id="19" idx="7"/>
              <a:endCxn id="20" idx="4"/>
            </p:cNvCxnSpPr>
            <p:nvPr/>
          </p:nvCxnSpPr>
          <p:spPr>
            <a:xfrm flipV="1">
              <a:off x="3440637" y="2690480"/>
              <a:ext cx="375464" cy="1016935"/>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1" name="Straight Connector 40"/>
            <p:cNvCxnSpPr>
              <a:stCxn id="20" idx="0"/>
              <a:endCxn id="21" idx="4"/>
            </p:cNvCxnSpPr>
            <p:nvPr/>
          </p:nvCxnSpPr>
          <p:spPr>
            <a:xfrm>
              <a:off x="3816101" y="2571417"/>
              <a:ext cx="414755" cy="2083969"/>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2" name="Straight Connector 41"/>
            <p:cNvCxnSpPr>
              <a:endCxn id="22" idx="1"/>
            </p:cNvCxnSpPr>
            <p:nvPr/>
          </p:nvCxnSpPr>
          <p:spPr>
            <a:xfrm>
              <a:off x="4238442" y="4566624"/>
              <a:ext cx="367878" cy="438318"/>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3" name="Straight Connector 42"/>
            <p:cNvCxnSpPr>
              <a:endCxn id="23" idx="3"/>
            </p:cNvCxnSpPr>
            <p:nvPr/>
          </p:nvCxnSpPr>
          <p:spPr>
            <a:xfrm flipV="1">
              <a:off x="4646000" y="1917416"/>
              <a:ext cx="375075" cy="3093192"/>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4" name="Straight Connector 43"/>
            <p:cNvCxnSpPr>
              <a:endCxn id="24" idx="1"/>
            </p:cNvCxnSpPr>
            <p:nvPr/>
          </p:nvCxnSpPr>
          <p:spPr>
            <a:xfrm>
              <a:off x="5094941" y="1927412"/>
              <a:ext cx="340889" cy="637262"/>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5" name="Straight Connector 44"/>
            <p:cNvCxnSpPr>
              <a:stCxn id="24" idx="4"/>
              <a:endCxn id="25" idx="0"/>
            </p:cNvCxnSpPr>
            <p:nvPr/>
          </p:nvCxnSpPr>
          <p:spPr>
            <a:xfrm>
              <a:off x="5475121" y="2666301"/>
              <a:ext cx="414755" cy="1915699"/>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a:endCxn id="26" idx="3"/>
            </p:cNvCxnSpPr>
            <p:nvPr/>
          </p:nvCxnSpPr>
          <p:spPr>
            <a:xfrm flipV="1">
              <a:off x="5872690" y="4339343"/>
              <a:ext cx="392650" cy="323070"/>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7" name="Straight Connector 46"/>
            <p:cNvCxnSpPr>
              <a:stCxn id="26" idx="5"/>
              <a:endCxn id="27" idx="5"/>
            </p:cNvCxnSpPr>
            <p:nvPr/>
          </p:nvCxnSpPr>
          <p:spPr>
            <a:xfrm>
              <a:off x="6343922" y="4339343"/>
              <a:ext cx="414755" cy="141257"/>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8" name="Straight Connector 47"/>
            <p:cNvCxnSpPr>
              <a:stCxn id="27" idx="5"/>
              <a:endCxn id="28" idx="0"/>
            </p:cNvCxnSpPr>
            <p:nvPr/>
          </p:nvCxnSpPr>
          <p:spPr>
            <a:xfrm flipV="1">
              <a:off x="6758677" y="2557194"/>
              <a:ext cx="375464" cy="1923406"/>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a:stCxn id="28" idx="0"/>
              <a:endCxn id="33" idx="4"/>
            </p:cNvCxnSpPr>
            <p:nvPr/>
          </p:nvCxnSpPr>
          <p:spPr>
            <a:xfrm>
              <a:off x="7134141" y="2557194"/>
              <a:ext cx="359540" cy="2189967"/>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50" name="Straight Connector 49"/>
            <p:cNvCxnSpPr>
              <a:endCxn id="30" idx="4"/>
            </p:cNvCxnSpPr>
            <p:nvPr/>
          </p:nvCxnSpPr>
          <p:spPr>
            <a:xfrm flipV="1">
              <a:off x="7972814" y="2640013"/>
              <a:ext cx="405592" cy="1016791"/>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51" name="Straight Connector 50"/>
            <p:cNvCxnSpPr>
              <a:endCxn id="31" idx="3"/>
            </p:cNvCxnSpPr>
            <p:nvPr/>
          </p:nvCxnSpPr>
          <p:spPr>
            <a:xfrm flipV="1">
              <a:off x="8370895" y="2425727"/>
              <a:ext cx="382980" cy="160144"/>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52" name="Straight Connector 51"/>
            <p:cNvCxnSpPr>
              <a:stCxn id="33" idx="5"/>
              <a:endCxn id="29" idx="4"/>
            </p:cNvCxnSpPr>
            <p:nvPr/>
          </p:nvCxnSpPr>
          <p:spPr>
            <a:xfrm flipV="1">
              <a:off x="7532972" y="3709988"/>
              <a:ext cx="430679" cy="1019737"/>
            </a:xfrm>
            <a:prstGeom prst="line">
              <a:avLst/>
            </a:prstGeom>
            <a:effectLst/>
          </p:spPr>
          <p:style>
            <a:lnRef idx="2">
              <a:schemeClr val="accent1"/>
            </a:lnRef>
            <a:fillRef idx="0">
              <a:schemeClr val="accent1"/>
            </a:fillRef>
            <a:effectRef idx="1">
              <a:schemeClr val="accent1"/>
            </a:effectRef>
            <a:fontRef idx="minor">
              <a:schemeClr val="tx1"/>
            </a:fontRef>
          </p:style>
        </p:cxnSp>
        <p:sp>
          <p:nvSpPr>
            <p:cNvPr id="53" name="Oval 52"/>
            <p:cNvSpPr/>
            <p:nvPr/>
          </p:nvSpPr>
          <p:spPr>
            <a:xfrm>
              <a:off x="5775527" y="4483415"/>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4" name="Oval 53"/>
            <p:cNvSpPr/>
            <p:nvPr/>
          </p:nvSpPr>
          <p:spPr>
            <a:xfrm>
              <a:off x="6178769" y="4149738"/>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5" name="Oval 54"/>
            <p:cNvSpPr/>
            <p:nvPr/>
          </p:nvSpPr>
          <p:spPr>
            <a:xfrm>
              <a:off x="6597689" y="4302138"/>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6" name="Oval 55"/>
            <p:cNvSpPr/>
            <p:nvPr/>
          </p:nvSpPr>
          <p:spPr>
            <a:xfrm>
              <a:off x="7361519" y="4548617"/>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63" name="Rectangle 62"/>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4" name="Picture 6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376208575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a:bodyPr>
          <a:lstStyle/>
          <a:p>
            <a:r>
              <a:rPr lang="en-US" dirty="0" err="1" smtClean="0"/>
              <a:t>Shewhart</a:t>
            </a:r>
            <a:r>
              <a:rPr lang="en-US" dirty="0" smtClean="0"/>
              <a:t> Rules – Rule #4</a:t>
            </a:r>
            <a:endParaRPr lang="en-US" dirty="0"/>
          </a:p>
        </p:txBody>
      </p:sp>
      <p:sp>
        <p:nvSpPr>
          <p:cNvPr id="3" name="Content Placeholder 2"/>
          <p:cNvSpPr>
            <a:spLocks noGrp="1"/>
          </p:cNvSpPr>
          <p:nvPr>
            <p:ph idx="1"/>
          </p:nvPr>
        </p:nvSpPr>
        <p:spPr>
          <a:xfrm>
            <a:off x="116112" y="1469573"/>
            <a:ext cx="8751843" cy="4913142"/>
          </a:xfrm>
        </p:spPr>
        <p:txBody>
          <a:bodyPr>
            <a:noAutofit/>
          </a:bodyPr>
          <a:lstStyle/>
          <a:p>
            <a:pPr lvl="2"/>
            <a:endParaRPr lang="en-US" sz="1600" dirty="0" smtClean="0"/>
          </a:p>
          <a:p>
            <a:pPr lvl="1"/>
            <a:endParaRPr lang="en-US" sz="2000" dirty="0"/>
          </a:p>
          <a:p>
            <a:pPr lvl="1"/>
            <a:endParaRPr lang="en-US" sz="2000" dirty="0"/>
          </a:p>
        </p:txBody>
      </p:sp>
      <p:sp>
        <p:nvSpPr>
          <p:cNvPr id="5" name="TextBox 4"/>
          <p:cNvSpPr txBox="1"/>
          <p:nvPr/>
        </p:nvSpPr>
        <p:spPr>
          <a:xfrm>
            <a:off x="635000" y="1419694"/>
            <a:ext cx="8509000" cy="646331"/>
          </a:xfrm>
          <a:prstGeom prst="rect">
            <a:avLst/>
          </a:prstGeom>
          <a:noFill/>
        </p:spPr>
        <p:txBody>
          <a:bodyPr wrap="square" rtlCol="0">
            <a:spAutoFit/>
          </a:bodyPr>
          <a:lstStyle/>
          <a:p>
            <a:pPr fontAlgn="auto"/>
            <a:r>
              <a:rPr lang="en-US" b="1" dirty="0"/>
              <a:t>Rule 4:</a:t>
            </a:r>
            <a:r>
              <a:rPr lang="en-US" dirty="0"/>
              <a:t> Eight or more successive numbers either strictly above or strictly below the mean (the center)</a:t>
            </a:r>
            <a:r>
              <a:rPr lang="en-US" dirty="0" smtClean="0"/>
              <a:t>.</a:t>
            </a:r>
            <a:endParaRPr lang="en-US" dirty="0"/>
          </a:p>
        </p:txBody>
      </p:sp>
      <p:grpSp>
        <p:nvGrpSpPr>
          <p:cNvPr id="9" name="Group 8"/>
          <p:cNvGrpSpPr/>
          <p:nvPr/>
        </p:nvGrpSpPr>
        <p:grpSpPr>
          <a:xfrm>
            <a:off x="-61100" y="1664584"/>
            <a:ext cx="8778875" cy="5215491"/>
            <a:chOff x="111124" y="954292"/>
            <a:chExt cx="8778875" cy="5215491"/>
          </a:xfrm>
        </p:grpSpPr>
        <p:pic>
          <p:nvPicPr>
            <p:cNvPr id="11" name="Picture 10"/>
            <p:cNvPicPr/>
            <p:nvPr/>
          </p:nvPicPr>
          <p:blipFill rotWithShape="1">
            <a:blip r:embed="rId3">
              <a:extLst>
                <a:ext uri="{28A0092B-C50C-407E-A947-70E740481C1C}">
                  <a14:useLocalDpi xmlns:a14="http://schemas.microsoft.com/office/drawing/2010/main" val="0"/>
                </a:ext>
              </a:extLst>
            </a:blip>
            <a:srcRect l="34633" r="18281"/>
            <a:stretch/>
          </p:blipFill>
          <p:spPr>
            <a:xfrm>
              <a:off x="650874" y="954292"/>
              <a:ext cx="8239125" cy="5215491"/>
            </a:xfrm>
            <a:prstGeom prst="rect">
              <a:avLst/>
            </a:prstGeom>
          </p:spPr>
        </p:pic>
        <p:grpSp>
          <p:nvGrpSpPr>
            <p:cNvPr id="12" name="Group 11"/>
            <p:cNvGrpSpPr/>
            <p:nvPr/>
          </p:nvGrpSpPr>
          <p:grpSpPr>
            <a:xfrm>
              <a:off x="111124" y="1659408"/>
              <a:ext cx="646333" cy="3721965"/>
              <a:chOff x="-1" y="1659408"/>
              <a:chExt cx="646333" cy="3721965"/>
            </a:xfrm>
          </p:grpSpPr>
          <p:sp>
            <p:nvSpPr>
              <p:cNvPr id="60" name="TextBox 59"/>
              <p:cNvSpPr txBox="1"/>
              <p:nvPr/>
            </p:nvSpPr>
            <p:spPr>
              <a:xfrm rot="16200000">
                <a:off x="90958" y="4826000"/>
                <a:ext cx="464415" cy="646331"/>
              </a:xfrm>
              <a:prstGeom prst="rect">
                <a:avLst/>
              </a:prstGeom>
              <a:noFill/>
            </p:spPr>
            <p:txBody>
              <a:bodyPr wrap="none" rtlCol="0">
                <a:spAutoFit/>
              </a:bodyPr>
              <a:lstStyle/>
              <a:p>
                <a:r>
                  <a:rPr lang="en-US" sz="3600" b="1" dirty="0" smtClean="0">
                    <a:solidFill>
                      <a:srgbClr val="800000"/>
                    </a:solidFill>
                  </a:rPr>
                  <a:t>A</a:t>
                </a:r>
                <a:endParaRPr lang="en-US" sz="3600" b="1" dirty="0">
                  <a:solidFill>
                    <a:srgbClr val="800000"/>
                  </a:solidFill>
                </a:endParaRPr>
              </a:p>
            </p:txBody>
          </p:sp>
          <p:sp>
            <p:nvSpPr>
              <p:cNvPr id="61" name="TextBox 60"/>
              <p:cNvSpPr txBox="1"/>
              <p:nvPr/>
            </p:nvSpPr>
            <p:spPr>
              <a:xfrm rot="16200000">
                <a:off x="101440" y="4183740"/>
                <a:ext cx="443451" cy="646331"/>
              </a:xfrm>
              <a:prstGeom prst="rect">
                <a:avLst/>
              </a:prstGeom>
              <a:noFill/>
            </p:spPr>
            <p:txBody>
              <a:bodyPr wrap="none" rtlCol="0">
                <a:spAutoFit/>
              </a:bodyPr>
              <a:lstStyle/>
              <a:p>
                <a:r>
                  <a:rPr lang="en-US" sz="3600" b="1" dirty="0" smtClean="0">
                    <a:solidFill>
                      <a:srgbClr val="800000"/>
                    </a:solidFill>
                  </a:rPr>
                  <a:t>B</a:t>
                </a:r>
                <a:endParaRPr lang="en-US" sz="3600" b="1" dirty="0">
                  <a:solidFill>
                    <a:srgbClr val="800000"/>
                  </a:solidFill>
                </a:endParaRPr>
              </a:p>
            </p:txBody>
          </p:sp>
          <p:sp>
            <p:nvSpPr>
              <p:cNvPr id="62" name="TextBox 61"/>
              <p:cNvSpPr txBox="1"/>
              <p:nvPr/>
            </p:nvSpPr>
            <p:spPr>
              <a:xfrm rot="16200000">
                <a:off x="108653" y="3559175"/>
                <a:ext cx="429024" cy="646331"/>
              </a:xfrm>
              <a:prstGeom prst="rect">
                <a:avLst/>
              </a:prstGeom>
              <a:noFill/>
            </p:spPr>
            <p:txBody>
              <a:bodyPr wrap="none" rtlCol="0">
                <a:spAutoFit/>
              </a:bodyPr>
              <a:lstStyle/>
              <a:p>
                <a:r>
                  <a:rPr lang="en-US" sz="3600" b="1" dirty="0" smtClean="0">
                    <a:solidFill>
                      <a:srgbClr val="800000"/>
                    </a:solidFill>
                  </a:rPr>
                  <a:t>C</a:t>
                </a:r>
                <a:endParaRPr lang="en-US" sz="3600" b="1" dirty="0">
                  <a:solidFill>
                    <a:srgbClr val="800000"/>
                  </a:solidFill>
                </a:endParaRPr>
              </a:p>
            </p:txBody>
          </p:sp>
          <p:sp>
            <p:nvSpPr>
              <p:cNvPr id="63" name="TextBox 62"/>
              <p:cNvSpPr txBox="1"/>
              <p:nvPr/>
            </p:nvSpPr>
            <p:spPr>
              <a:xfrm rot="16200000">
                <a:off x="108654" y="2835275"/>
                <a:ext cx="429024" cy="646331"/>
              </a:xfrm>
              <a:prstGeom prst="rect">
                <a:avLst/>
              </a:prstGeom>
              <a:noFill/>
            </p:spPr>
            <p:txBody>
              <a:bodyPr wrap="none" rtlCol="0">
                <a:spAutoFit/>
              </a:bodyPr>
              <a:lstStyle/>
              <a:p>
                <a:r>
                  <a:rPr lang="en-US" sz="3600" b="1" dirty="0" smtClean="0">
                    <a:solidFill>
                      <a:srgbClr val="800000"/>
                    </a:solidFill>
                  </a:rPr>
                  <a:t>C</a:t>
                </a:r>
                <a:endParaRPr lang="en-US" sz="3600" b="1" dirty="0">
                  <a:solidFill>
                    <a:srgbClr val="800000"/>
                  </a:solidFill>
                </a:endParaRPr>
              </a:p>
            </p:txBody>
          </p:sp>
          <p:sp>
            <p:nvSpPr>
              <p:cNvPr id="64" name="TextBox 63"/>
              <p:cNvSpPr txBox="1"/>
              <p:nvPr/>
            </p:nvSpPr>
            <p:spPr>
              <a:xfrm rot="16200000">
                <a:off x="101441" y="2193015"/>
                <a:ext cx="443451" cy="646331"/>
              </a:xfrm>
              <a:prstGeom prst="rect">
                <a:avLst/>
              </a:prstGeom>
              <a:noFill/>
            </p:spPr>
            <p:txBody>
              <a:bodyPr wrap="none" rtlCol="0">
                <a:spAutoFit/>
              </a:bodyPr>
              <a:lstStyle/>
              <a:p>
                <a:r>
                  <a:rPr lang="en-US" sz="3600" b="1" dirty="0" smtClean="0">
                    <a:solidFill>
                      <a:srgbClr val="800000"/>
                    </a:solidFill>
                  </a:rPr>
                  <a:t>B</a:t>
                </a:r>
                <a:endParaRPr lang="en-US" sz="3600" b="1" dirty="0">
                  <a:solidFill>
                    <a:srgbClr val="800000"/>
                  </a:solidFill>
                </a:endParaRPr>
              </a:p>
            </p:txBody>
          </p:sp>
          <p:sp>
            <p:nvSpPr>
              <p:cNvPr id="65" name="TextBox 64"/>
              <p:cNvSpPr txBox="1"/>
              <p:nvPr/>
            </p:nvSpPr>
            <p:spPr>
              <a:xfrm rot="16200000">
                <a:off x="90959" y="1568450"/>
                <a:ext cx="464415" cy="646331"/>
              </a:xfrm>
              <a:prstGeom prst="rect">
                <a:avLst/>
              </a:prstGeom>
              <a:noFill/>
            </p:spPr>
            <p:txBody>
              <a:bodyPr wrap="none" rtlCol="0">
                <a:spAutoFit/>
              </a:bodyPr>
              <a:lstStyle/>
              <a:p>
                <a:r>
                  <a:rPr lang="en-US" sz="3600" b="1" dirty="0" smtClean="0">
                    <a:solidFill>
                      <a:srgbClr val="800000"/>
                    </a:solidFill>
                  </a:rPr>
                  <a:t>A</a:t>
                </a:r>
                <a:endParaRPr lang="en-US" sz="3600" b="1" dirty="0">
                  <a:solidFill>
                    <a:srgbClr val="800000"/>
                  </a:solidFill>
                </a:endParaRPr>
              </a:p>
            </p:txBody>
          </p:sp>
        </p:grpSp>
        <p:sp>
          <p:nvSpPr>
            <p:cNvPr id="13" name="Oval 12"/>
            <p:cNvSpPr>
              <a:spLocks noChangeAspect="1"/>
            </p:cNvSpPr>
            <p:nvPr/>
          </p:nvSpPr>
          <p:spPr>
            <a:xfrm>
              <a:off x="857250" y="312737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a:spLocks noChangeAspect="1"/>
            </p:cNvSpPr>
            <p:nvPr/>
          </p:nvSpPr>
          <p:spPr>
            <a:xfrm>
              <a:off x="1686760" y="263220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a:spLocks noChangeAspect="1"/>
            </p:cNvSpPr>
            <p:nvPr/>
          </p:nvSpPr>
          <p:spPr>
            <a:xfrm>
              <a:off x="2101515" y="299001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a:spLocks noChangeAspect="1"/>
            </p:cNvSpPr>
            <p:nvPr/>
          </p:nvSpPr>
          <p:spPr>
            <a:xfrm>
              <a:off x="2516270" y="2694243"/>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Oval 16"/>
            <p:cNvSpPr>
              <a:spLocks noChangeAspect="1"/>
            </p:cNvSpPr>
            <p:nvPr/>
          </p:nvSpPr>
          <p:spPr>
            <a:xfrm>
              <a:off x="2931025" y="437790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Oval 17"/>
            <p:cNvSpPr>
              <a:spLocks noChangeAspect="1"/>
            </p:cNvSpPr>
            <p:nvPr/>
          </p:nvSpPr>
          <p:spPr>
            <a:xfrm>
              <a:off x="3345780" y="3689979"/>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Oval 18"/>
            <p:cNvSpPr>
              <a:spLocks noChangeAspect="1"/>
            </p:cNvSpPr>
            <p:nvPr/>
          </p:nvSpPr>
          <p:spPr>
            <a:xfrm>
              <a:off x="3760535" y="2571417"/>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a:spLocks noChangeAspect="1"/>
            </p:cNvSpPr>
            <p:nvPr/>
          </p:nvSpPr>
          <p:spPr>
            <a:xfrm>
              <a:off x="4175290" y="4536323"/>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Oval 20"/>
            <p:cNvSpPr>
              <a:spLocks noChangeAspect="1"/>
            </p:cNvSpPr>
            <p:nvPr/>
          </p:nvSpPr>
          <p:spPr>
            <a:xfrm>
              <a:off x="4590045" y="498750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Oval 21"/>
            <p:cNvSpPr>
              <a:spLocks noChangeAspect="1"/>
            </p:cNvSpPr>
            <p:nvPr/>
          </p:nvSpPr>
          <p:spPr>
            <a:xfrm>
              <a:off x="5004800" y="3932589"/>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 name="Oval 22"/>
            <p:cNvSpPr>
              <a:spLocks noChangeAspect="1"/>
            </p:cNvSpPr>
            <p:nvPr/>
          </p:nvSpPr>
          <p:spPr>
            <a:xfrm>
              <a:off x="5419555" y="364483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Oval 23"/>
            <p:cNvSpPr>
              <a:spLocks noChangeAspect="1"/>
            </p:cNvSpPr>
            <p:nvPr/>
          </p:nvSpPr>
          <p:spPr>
            <a:xfrm>
              <a:off x="5834310" y="4582000"/>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Oval 24"/>
            <p:cNvSpPr>
              <a:spLocks noChangeAspect="1"/>
            </p:cNvSpPr>
            <p:nvPr/>
          </p:nvSpPr>
          <p:spPr>
            <a:xfrm>
              <a:off x="6249065" y="505307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Oval 25"/>
            <p:cNvSpPr>
              <a:spLocks noChangeAspect="1"/>
            </p:cNvSpPr>
            <p:nvPr/>
          </p:nvSpPr>
          <p:spPr>
            <a:xfrm>
              <a:off x="6663820" y="3689053"/>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Oval 26"/>
            <p:cNvSpPr>
              <a:spLocks noChangeAspect="1"/>
            </p:cNvSpPr>
            <p:nvPr/>
          </p:nvSpPr>
          <p:spPr>
            <a:xfrm>
              <a:off x="7078575" y="4595594"/>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a:spLocks noChangeAspect="1"/>
            </p:cNvSpPr>
            <p:nvPr/>
          </p:nvSpPr>
          <p:spPr>
            <a:xfrm>
              <a:off x="7908085" y="359092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a:spLocks noChangeAspect="1"/>
            </p:cNvSpPr>
            <p:nvPr/>
          </p:nvSpPr>
          <p:spPr>
            <a:xfrm>
              <a:off x="8322840" y="2520950"/>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a:spLocks noChangeAspect="1"/>
            </p:cNvSpPr>
            <p:nvPr/>
          </p:nvSpPr>
          <p:spPr>
            <a:xfrm>
              <a:off x="8737600" y="2324100"/>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a:spLocks noChangeAspect="1"/>
            </p:cNvSpPr>
            <p:nvPr/>
          </p:nvSpPr>
          <p:spPr>
            <a:xfrm>
              <a:off x="1272005" y="4577302"/>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 name="Oval 31"/>
            <p:cNvSpPr>
              <a:spLocks noChangeAspect="1"/>
            </p:cNvSpPr>
            <p:nvPr/>
          </p:nvSpPr>
          <p:spPr>
            <a:xfrm>
              <a:off x="7438115" y="199385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3" name="Straight Connector 32"/>
            <p:cNvCxnSpPr/>
            <p:nvPr/>
          </p:nvCxnSpPr>
          <p:spPr>
            <a:xfrm>
              <a:off x="910877" y="3191654"/>
              <a:ext cx="398480" cy="1407832"/>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a:endCxn id="14" idx="4"/>
            </p:cNvCxnSpPr>
            <p:nvPr/>
          </p:nvCxnSpPr>
          <p:spPr>
            <a:xfrm flipV="1">
              <a:off x="1324734" y="2751268"/>
              <a:ext cx="417592" cy="1899962"/>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a:endCxn id="15" idx="2"/>
            </p:cNvCxnSpPr>
            <p:nvPr/>
          </p:nvCxnSpPr>
          <p:spPr>
            <a:xfrm>
              <a:off x="1737171" y="2678774"/>
              <a:ext cx="364344" cy="370776"/>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a:endCxn id="16" idx="7"/>
            </p:cNvCxnSpPr>
            <p:nvPr/>
          </p:nvCxnSpPr>
          <p:spPr>
            <a:xfrm flipV="1">
              <a:off x="2151875" y="2711679"/>
              <a:ext cx="459252" cy="338615"/>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a:endCxn id="17" idx="4"/>
            </p:cNvCxnSpPr>
            <p:nvPr/>
          </p:nvCxnSpPr>
          <p:spPr>
            <a:xfrm>
              <a:off x="2557938" y="2730614"/>
              <a:ext cx="428653" cy="1766355"/>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a:endCxn id="18" idx="7"/>
            </p:cNvCxnSpPr>
            <p:nvPr/>
          </p:nvCxnSpPr>
          <p:spPr>
            <a:xfrm flipV="1">
              <a:off x="2981282" y="3707415"/>
              <a:ext cx="459355" cy="707999"/>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a:stCxn id="18" idx="7"/>
              <a:endCxn id="19" idx="4"/>
            </p:cNvCxnSpPr>
            <p:nvPr/>
          </p:nvCxnSpPr>
          <p:spPr>
            <a:xfrm flipV="1">
              <a:off x="3440637" y="2690480"/>
              <a:ext cx="375464" cy="1016935"/>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0" name="Straight Connector 39"/>
            <p:cNvCxnSpPr>
              <a:stCxn id="19" idx="0"/>
              <a:endCxn id="20" idx="4"/>
            </p:cNvCxnSpPr>
            <p:nvPr/>
          </p:nvCxnSpPr>
          <p:spPr>
            <a:xfrm>
              <a:off x="3816101" y="2571417"/>
              <a:ext cx="414755" cy="2083969"/>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1" name="Straight Connector 40"/>
            <p:cNvCxnSpPr>
              <a:endCxn id="21" idx="1"/>
            </p:cNvCxnSpPr>
            <p:nvPr/>
          </p:nvCxnSpPr>
          <p:spPr>
            <a:xfrm>
              <a:off x="4238442" y="4566624"/>
              <a:ext cx="367878" cy="438318"/>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2" name="Straight Connector 41"/>
            <p:cNvCxnSpPr>
              <a:stCxn id="21" idx="7"/>
              <a:endCxn id="22" idx="3"/>
            </p:cNvCxnSpPr>
            <p:nvPr/>
          </p:nvCxnSpPr>
          <p:spPr>
            <a:xfrm flipV="1">
              <a:off x="4684902" y="4034216"/>
              <a:ext cx="336173" cy="970726"/>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3" name="Straight Connector 42"/>
            <p:cNvCxnSpPr/>
            <p:nvPr/>
          </p:nvCxnSpPr>
          <p:spPr>
            <a:xfrm flipV="1">
              <a:off x="5099657" y="3693634"/>
              <a:ext cx="336173" cy="287751"/>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4" name="Straight Connector 43"/>
            <p:cNvCxnSpPr>
              <a:stCxn id="23" idx="5"/>
              <a:endCxn id="24" idx="0"/>
            </p:cNvCxnSpPr>
            <p:nvPr/>
          </p:nvCxnSpPr>
          <p:spPr>
            <a:xfrm>
              <a:off x="5514412" y="3746465"/>
              <a:ext cx="375464" cy="835535"/>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5" name="Straight Connector 44"/>
            <p:cNvCxnSpPr>
              <a:stCxn id="24" idx="0"/>
              <a:endCxn id="25" idx="3"/>
            </p:cNvCxnSpPr>
            <p:nvPr/>
          </p:nvCxnSpPr>
          <p:spPr>
            <a:xfrm>
              <a:off x="5889876" y="4582000"/>
              <a:ext cx="375464" cy="572703"/>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p:nvPr/>
          </p:nvCxnSpPr>
          <p:spPr>
            <a:xfrm flipV="1">
              <a:off x="6296888" y="3748585"/>
              <a:ext cx="431030" cy="1406118"/>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7" name="Straight Connector 46"/>
            <p:cNvCxnSpPr>
              <a:stCxn id="26" idx="5"/>
              <a:endCxn id="27" idx="0"/>
            </p:cNvCxnSpPr>
            <p:nvPr/>
          </p:nvCxnSpPr>
          <p:spPr>
            <a:xfrm>
              <a:off x="6758677" y="3790680"/>
              <a:ext cx="375464" cy="804914"/>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8" name="Straight Connector 47"/>
            <p:cNvCxnSpPr>
              <a:endCxn id="28" idx="4"/>
            </p:cNvCxnSpPr>
            <p:nvPr/>
          </p:nvCxnSpPr>
          <p:spPr>
            <a:xfrm>
              <a:off x="7494731" y="2055437"/>
              <a:ext cx="468920" cy="1654551"/>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a:endCxn id="29" idx="4"/>
            </p:cNvCxnSpPr>
            <p:nvPr/>
          </p:nvCxnSpPr>
          <p:spPr>
            <a:xfrm flipV="1">
              <a:off x="7972814" y="2640013"/>
              <a:ext cx="405592" cy="1016791"/>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50" name="Straight Connector 49"/>
            <p:cNvCxnSpPr>
              <a:endCxn id="30" idx="3"/>
            </p:cNvCxnSpPr>
            <p:nvPr/>
          </p:nvCxnSpPr>
          <p:spPr>
            <a:xfrm flipV="1">
              <a:off x="8370895" y="2425727"/>
              <a:ext cx="382980" cy="160144"/>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51" name="Straight Connector 50"/>
            <p:cNvCxnSpPr>
              <a:endCxn id="32" idx="0"/>
            </p:cNvCxnSpPr>
            <p:nvPr/>
          </p:nvCxnSpPr>
          <p:spPr>
            <a:xfrm flipV="1">
              <a:off x="7141030" y="1993858"/>
              <a:ext cx="352651" cy="2673149"/>
            </a:xfrm>
            <a:prstGeom prst="line">
              <a:avLst/>
            </a:prstGeom>
            <a:effectLst/>
          </p:spPr>
          <p:style>
            <a:lnRef idx="2">
              <a:schemeClr val="accent1"/>
            </a:lnRef>
            <a:fillRef idx="0">
              <a:schemeClr val="accent1"/>
            </a:fillRef>
            <a:effectRef idx="1">
              <a:schemeClr val="accent1"/>
            </a:effectRef>
            <a:fontRef idx="minor">
              <a:schemeClr val="tx1"/>
            </a:fontRef>
          </p:style>
        </p:cxnSp>
        <p:sp>
          <p:nvSpPr>
            <p:cNvPr id="52" name="Oval 51"/>
            <p:cNvSpPr/>
            <p:nvPr/>
          </p:nvSpPr>
          <p:spPr>
            <a:xfrm>
              <a:off x="5775527" y="4483415"/>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3" name="Oval 52"/>
            <p:cNvSpPr/>
            <p:nvPr/>
          </p:nvSpPr>
          <p:spPr>
            <a:xfrm>
              <a:off x="4940234" y="3851819"/>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4" name="Oval 53"/>
            <p:cNvSpPr/>
            <p:nvPr/>
          </p:nvSpPr>
          <p:spPr>
            <a:xfrm>
              <a:off x="6174392" y="4976375"/>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5" name="Oval 54"/>
            <p:cNvSpPr/>
            <p:nvPr/>
          </p:nvSpPr>
          <p:spPr>
            <a:xfrm>
              <a:off x="7016610" y="4517258"/>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6" name="Oval 55"/>
            <p:cNvSpPr/>
            <p:nvPr/>
          </p:nvSpPr>
          <p:spPr>
            <a:xfrm>
              <a:off x="5359153" y="3565182"/>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7" name="Oval 56"/>
            <p:cNvSpPr/>
            <p:nvPr/>
          </p:nvSpPr>
          <p:spPr>
            <a:xfrm>
              <a:off x="4523860" y="4909255"/>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8" name="Oval 57"/>
            <p:cNvSpPr/>
            <p:nvPr/>
          </p:nvSpPr>
          <p:spPr>
            <a:xfrm>
              <a:off x="4111864" y="4465819"/>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9" name="Oval 58"/>
            <p:cNvSpPr/>
            <p:nvPr/>
          </p:nvSpPr>
          <p:spPr>
            <a:xfrm>
              <a:off x="6602066" y="3600941"/>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66" name="Rectangle 65"/>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7" name="Picture 6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37620857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a:bodyPr>
          <a:lstStyle/>
          <a:p>
            <a:r>
              <a:rPr lang="en-US" dirty="0" err="1" smtClean="0"/>
              <a:t>Shewhart</a:t>
            </a:r>
            <a:r>
              <a:rPr lang="en-US" dirty="0" smtClean="0"/>
              <a:t> Rules – Rule #5</a:t>
            </a:r>
            <a:endParaRPr lang="en-US" dirty="0"/>
          </a:p>
        </p:txBody>
      </p:sp>
      <p:sp>
        <p:nvSpPr>
          <p:cNvPr id="3" name="Content Placeholder 2"/>
          <p:cNvSpPr>
            <a:spLocks noGrp="1"/>
          </p:cNvSpPr>
          <p:nvPr>
            <p:ph idx="1"/>
          </p:nvPr>
        </p:nvSpPr>
        <p:spPr>
          <a:xfrm>
            <a:off x="116112" y="1469573"/>
            <a:ext cx="8751843" cy="4913142"/>
          </a:xfrm>
        </p:spPr>
        <p:txBody>
          <a:bodyPr>
            <a:noAutofit/>
          </a:bodyPr>
          <a:lstStyle/>
          <a:p>
            <a:pPr lvl="2"/>
            <a:endParaRPr lang="en-US" sz="1600" dirty="0" smtClean="0"/>
          </a:p>
          <a:p>
            <a:pPr lvl="1"/>
            <a:endParaRPr lang="en-US" sz="2000" dirty="0"/>
          </a:p>
          <a:p>
            <a:pPr lvl="1"/>
            <a:endParaRPr lang="en-US" sz="2000" dirty="0"/>
          </a:p>
        </p:txBody>
      </p:sp>
      <p:sp>
        <p:nvSpPr>
          <p:cNvPr id="5" name="TextBox 4"/>
          <p:cNvSpPr txBox="1"/>
          <p:nvPr/>
        </p:nvSpPr>
        <p:spPr>
          <a:xfrm>
            <a:off x="914864" y="6130971"/>
            <a:ext cx="8019238" cy="646331"/>
          </a:xfrm>
          <a:prstGeom prst="rect">
            <a:avLst/>
          </a:prstGeom>
          <a:noFill/>
        </p:spPr>
        <p:txBody>
          <a:bodyPr wrap="square" rtlCol="0">
            <a:spAutoFit/>
          </a:bodyPr>
          <a:lstStyle/>
          <a:p>
            <a:pPr fontAlgn="auto"/>
            <a:r>
              <a:rPr lang="en-US" b="1" dirty="0"/>
              <a:t>Rule 5:</a:t>
            </a:r>
            <a:r>
              <a:rPr lang="en-US" dirty="0"/>
              <a:t> Six or more successive numbers showing a continuous increase or continuous decrease</a:t>
            </a:r>
            <a:r>
              <a:rPr lang="en-US" dirty="0" smtClean="0"/>
              <a:t>.</a:t>
            </a:r>
            <a:endParaRPr lang="en-US" dirty="0"/>
          </a:p>
        </p:txBody>
      </p:sp>
      <p:grpSp>
        <p:nvGrpSpPr>
          <p:cNvPr id="9" name="Group 8"/>
          <p:cNvGrpSpPr/>
          <p:nvPr/>
        </p:nvGrpSpPr>
        <p:grpSpPr>
          <a:xfrm>
            <a:off x="-39572" y="1384772"/>
            <a:ext cx="8778875" cy="5215491"/>
            <a:chOff x="111124" y="954292"/>
            <a:chExt cx="8778875" cy="5215491"/>
          </a:xfrm>
        </p:grpSpPr>
        <p:grpSp>
          <p:nvGrpSpPr>
            <p:cNvPr id="11" name="Group 10"/>
            <p:cNvGrpSpPr/>
            <p:nvPr/>
          </p:nvGrpSpPr>
          <p:grpSpPr>
            <a:xfrm>
              <a:off x="111124" y="954292"/>
              <a:ext cx="8778875" cy="5215491"/>
              <a:chOff x="-1" y="954292"/>
              <a:chExt cx="8778875" cy="5215491"/>
            </a:xfrm>
          </p:grpSpPr>
          <p:pic>
            <p:nvPicPr>
              <p:cNvPr id="57" name="Picture 56"/>
              <p:cNvPicPr/>
              <p:nvPr/>
            </p:nvPicPr>
            <p:blipFill rotWithShape="1">
              <a:blip r:embed="rId3">
                <a:extLst>
                  <a:ext uri="{28A0092B-C50C-407E-A947-70E740481C1C}">
                    <a14:useLocalDpi xmlns:a14="http://schemas.microsoft.com/office/drawing/2010/main" val="0"/>
                  </a:ext>
                </a:extLst>
              </a:blip>
              <a:srcRect l="34633" r="18281"/>
              <a:stretch/>
            </p:blipFill>
            <p:spPr>
              <a:xfrm>
                <a:off x="539749" y="954292"/>
                <a:ext cx="8239125" cy="5215491"/>
              </a:xfrm>
              <a:prstGeom prst="rect">
                <a:avLst/>
              </a:prstGeom>
            </p:spPr>
          </p:pic>
          <p:grpSp>
            <p:nvGrpSpPr>
              <p:cNvPr id="58" name="Group 57"/>
              <p:cNvGrpSpPr/>
              <p:nvPr/>
            </p:nvGrpSpPr>
            <p:grpSpPr>
              <a:xfrm>
                <a:off x="-1" y="1659408"/>
                <a:ext cx="646333" cy="3721965"/>
                <a:chOff x="-1" y="1659408"/>
                <a:chExt cx="646333" cy="3721965"/>
              </a:xfrm>
            </p:grpSpPr>
            <p:sp>
              <p:nvSpPr>
                <p:cNvPr id="59" name="TextBox 58"/>
                <p:cNvSpPr txBox="1"/>
                <p:nvPr/>
              </p:nvSpPr>
              <p:spPr>
                <a:xfrm rot="16200000">
                  <a:off x="90958" y="4826000"/>
                  <a:ext cx="464415" cy="646331"/>
                </a:xfrm>
                <a:prstGeom prst="rect">
                  <a:avLst/>
                </a:prstGeom>
                <a:noFill/>
              </p:spPr>
              <p:txBody>
                <a:bodyPr wrap="none" rtlCol="0">
                  <a:spAutoFit/>
                </a:bodyPr>
                <a:lstStyle/>
                <a:p>
                  <a:r>
                    <a:rPr lang="en-US" sz="3600" b="1" dirty="0" smtClean="0">
                      <a:solidFill>
                        <a:srgbClr val="800000"/>
                      </a:solidFill>
                    </a:rPr>
                    <a:t>A</a:t>
                  </a:r>
                  <a:endParaRPr lang="en-US" sz="3600" b="1" dirty="0">
                    <a:solidFill>
                      <a:srgbClr val="800000"/>
                    </a:solidFill>
                  </a:endParaRPr>
                </a:p>
              </p:txBody>
            </p:sp>
            <p:sp>
              <p:nvSpPr>
                <p:cNvPr id="60" name="TextBox 59"/>
                <p:cNvSpPr txBox="1"/>
                <p:nvPr/>
              </p:nvSpPr>
              <p:spPr>
                <a:xfrm rot="16200000">
                  <a:off x="101440" y="4183740"/>
                  <a:ext cx="443451" cy="646331"/>
                </a:xfrm>
                <a:prstGeom prst="rect">
                  <a:avLst/>
                </a:prstGeom>
                <a:noFill/>
              </p:spPr>
              <p:txBody>
                <a:bodyPr wrap="none" rtlCol="0">
                  <a:spAutoFit/>
                </a:bodyPr>
                <a:lstStyle/>
                <a:p>
                  <a:r>
                    <a:rPr lang="en-US" sz="3600" b="1" dirty="0" smtClean="0">
                      <a:solidFill>
                        <a:srgbClr val="800000"/>
                      </a:solidFill>
                    </a:rPr>
                    <a:t>B</a:t>
                  </a:r>
                  <a:endParaRPr lang="en-US" sz="3600" b="1" dirty="0">
                    <a:solidFill>
                      <a:srgbClr val="800000"/>
                    </a:solidFill>
                  </a:endParaRPr>
                </a:p>
              </p:txBody>
            </p:sp>
            <p:sp>
              <p:nvSpPr>
                <p:cNvPr id="61" name="TextBox 60"/>
                <p:cNvSpPr txBox="1"/>
                <p:nvPr/>
              </p:nvSpPr>
              <p:spPr>
                <a:xfrm rot="16200000">
                  <a:off x="108653" y="3559175"/>
                  <a:ext cx="429024" cy="646331"/>
                </a:xfrm>
                <a:prstGeom prst="rect">
                  <a:avLst/>
                </a:prstGeom>
                <a:noFill/>
              </p:spPr>
              <p:txBody>
                <a:bodyPr wrap="none" rtlCol="0">
                  <a:spAutoFit/>
                </a:bodyPr>
                <a:lstStyle/>
                <a:p>
                  <a:r>
                    <a:rPr lang="en-US" sz="3600" b="1" dirty="0" smtClean="0">
                      <a:solidFill>
                        <a:srgbClr val="800000"/>
                      </a:solidFill>
                    </a:rPr>
                    <a:t>C</a:t>
                  </a:r>
                  <a:endParaRPr lang="en-US" sz="3600" b="1" dirty="0">
                    <a:solidFill>
                      <a:srgbClr val="800000"/>
                    </a:solidFill>
                  </a:endParaRPr>
                </a:p>
              </p:txBody>
            </p:sp>
            <p:sp>
              <p:nvSpPr>
                <p:cNvPr id="62" name="TextBox 61"/>
                <p:cNvSpPr txBox="1"/>
                <p:nvPr/>
              </p:nvSpPr>
              <p:spPr>
                <a:xfrm rot="16200000">
                  <a:off x="108654" y="2835275"/>
                  <a:ext cx="429024" cy="646331"/>
                </a:xfrm>
                <a:prstGeom prst="rect">
                  <a:avLst/>
                </a:prstGeom>
                <a:noFill/>
              </p:spPr>
              <p:txBody>
                <a:bodyPr wrap="none" rtlCol="0">
                  <a:spAutoFit/>
                </a:bodyPr>
                <a:lstStyle/>
                <a:p>
                  <a:r>
                    <a:rPr lang="en-US" sz="3600" b="1" dirty="0" smtClean="0">
                      <a:solidFill>
                        <a:srgbClr val="800000"/>
                      </a:solidFill>
                    </a:rPr>
                    <a:t>C</a:t>
                  </a:r>
                  <a:endParaRPr lang="en-US" sz="3600" b="1" dirty="0">
                    <a:solidFill>
                      <a:srgbClr val="800000"/>
                    </a:solidFill>
                  </a:endParaRPr>
                </a:p>
              </p:txBody>
            </p:sp>
            <p:sp>
              <p:nvSpPr>
                <p:cNvPr id="63" name="TextBox 62"/>
                <p:cNvSpPr txBox="1"/>
                <p:nvPr/>
              </p:nvSpPr>
              <p:spPr>
                <a:xfrm rot="16200000">
                  <a:off x="101441" y="2193015"/>
                  <a:ext cx="443451" cy="646331"/>
                </a:xfrm>
                <a:prstGeom prst="rect">
                  <a:avLst/>
                </a:prstGeom>
                <a:noFill/>
              </p:spPr>
              <p:txBody>
                <a:bodyPr wrap="none" rtlCol="0">
                  <a:spAutoFit/>
                </a:bodyPr>
                <a:lstStyle/>
                <a:p>
                  <a:r>
                    <a:rPr lang="en-US" sz="3600" b="1" dirty="0" smtClean="0">
                      <a:solidFill>
                        <a:srgbClr val="800000"/>
                      </a:solidFill>
                    </a:rPr>
                    <a:t>B</a:t>
                  </a:r>
                  <a:endParaRPr lang="en-US" sz="3600" b="1" dirty="0">
                    <a:solidFill>
                      <a:srgbClr val="800000"/>
                    </a:solidFill>
                  </a:endParaRPr>
                </a:p>
              </p:txBody>
            </p:sp>
            <p:sp>
              <p:nvSpPr>
                <p:cNvPr id="64" name="TextBox 63"/>
                <p:cNvSpPr txBox="1"/>
                <p:nvPr/>
              </p:nvSpPr>
              <p:spPr>
                <a:xfrm rot="16200000">
                  <a:off x="90959" y="1568450"/>
                  <a:ext cx="464415" cy="646331"/>
                </a:xfrm>
                <a:prstGeom prst="rect">
                  <a:avLst/>
                </a:prstGeom>
                <a:noFill/>
              </p:spPr>
              <p:txBody>
                <a:bodyPr wrap="none" rtlCol="0">
                  <a:spAutoFit/>
                </a:bodyPr>
                <a:lstStyle/>
                <a:p>
                  <a:r>
                    <a:rPr lang="en-US" sz="3600" b="1" dirty="0" smtClean="0">
                      <a:solidFill>
                        <a:srgbClr val="800000"/>
                      </a:solidFill>
                    </a:rPr>
                    <a:t>A</a:t>
                  </a:r>
                  <a:endParaRPr lang="en-US" sz="3600" b="1" dirty="0">
                    <a:solidFill>
                      <a:srgbClr val="800000"/>
                    </a:solidFill>
                  </a:endParaRPr>
                </a:p>
              </p:txBody>
            </p:sp>
          </p:grpSp>
        </p:grpSp>
        <p:sp>
          <p:nvSpPr>
            <p:cNvPr id="12" name="Oval 11"/>
            <p:cNvSpPr>
              <a:spLocks noChangeAspect="1"/>
            </p:cNvSpPr>
            <p:nvPr/>
          </p:nvSpPr>
          <p:spPr>
            <a:xfrm>
              <a:off x="857250" y="312737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Oval 12"/>
            <p:cNvSpPr>
              <a:spLocks noChangeAspect="1"/>
            </p:cNvSpPr>
            <p:nvPr/>
          </p:nvSpPr>
          <p:spPr>
            <a:xfrm>
              <a:off x="1686760" y="263220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a:spLocks noChangeAspect="1"/>
            </p:cNvSpPr>
            <p:nvPr/>
          </p:nvSpPr>
          <p:spPr>
            <a:xfrm>
              <a:off x="2101515" y="299001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a:spLocks noChangeAspect="1"/>
            </p:cNvSpPr>
            <p:nvPr/>
          </p:nvSpPr>
          <p:spPr>
            <a:xfrm>
              <a:off x="2516270" y="2694243"/>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a:spLocks noChangeAspect="1"/>
            </p:cNvSpPr>
            <p:nvPr/>
          </p:nvSpPr>
          <p:spPr>
            <a:xfrm>
              <a:off x="2931025" y="437790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Oval 16"/>
            <p:cNvSpPr>
              <a:spLocks noChangeAspect="1"/>
            </p:cNvSpPr>
            <p:nvPr/>
          </p:nvSpPr>
          <p:spPr>
            <a:xfrm>
              <a:off x="3345780" y="3689979"/>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Oval 17"/>
            <p:cNvSpPr>
              <a:spLocks noChangeAspect="1"/>
            </p:cNvSpPr>
            <p:nvPr/>
          </p:nvSpPr>
          <p:spPr>
            <a:xfrm>
              <a:off x="3760535" y="172511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Oval 18"/>
            <p:cNvSpPr>
              <a:spLocks noChangeAspect="1"/>
            </p:cNvSpPr>
            <p:nvPr/>
          </p:nvSpPr>
          <p:spPr>
            <a:xfrm>
              <a:off x="4175290" y="4536323"/>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a:spLocks noChangeAspect="1"/>
            </p:cNvSpPr>
            <p:nvPr/>
          </p:nvSpPr>
          <p:spPr>
            <a:xfrm>
              <a:off x="4590045" y="429758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Oval 20"/>
            <p:cNvSpPr>
              <a:spLocks noChangeAspect="1"/>
            </p:cNvSpPr>
            <p:nvPr/>
          </p:nvSpPr>
          <p:spPr>
            <a:xfrm>
              <a:off x="5004800" y="3791374"/>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Oval 21"/>
            <p:cNvSpPr>
              <a:spLocks noChangeAspect="1"/>
            </p:cNvSpPr>
            <p:nvPr/>
          </p:nvSpPr>
          <p:spPr>
            <a:xfrm>
              <a:off x="5419555" y="3086014"/>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 name="Oval 22"/>
            <p:cNvSpPr>
              <a:spLocks noChangeAspect="1"/>
            </p:cNvSpPr>
            <p:nvPr/>
          </p:nvSpPr>
          <p:spPr>
            <a:xfrm>
              <a:off x="5834310" y="2676874"/>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Oval 23"/>
            <p:cNvSpPr>
              <a:spLocks noChangeAspect="1"/>
            </p:cNvSpPr>
            <p:nvPr/>
          </p:nvSpPr>
          <p:spPr>
            <a:xfrm>
              <a:off x="6249065" y="2222957"/>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Oval 24"/>
            <p:cNvSpPr>
              <a:spLocks noChangeAspect="1"/>
            </p:cNvSpPr>
            <p:nvPr/>
          </p:nvSpPr>
          <p:spPr>
            <a:xfrm>
              <a:off x="6663820" y="4555292"/>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Oval 25"/>
            <p:cNvSpPr>
              <a:spLocks noChangeAspect="1"/>
            </p:cNvSpPr>
            <p:nvPr/>
          </p:nvSpPr>
          <p:spPr>
            <a:xfrm>
              <a:off x="7078575" y="511543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Oval 26"/>
            <p:cNvSpPr>
              <a:spLocks noChangeAspect="1"/>
            </p:cNvSpPr>
            <p:nvPr/>
          </p:nvSpPr>
          <p:spPr>
            <a:xfrm>
              <a:off x="7908085" y="359092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a:spLocks noChangeAspect="1"/>
            </p:cNvSpPr>
            <p:nvPr/>
          </p:nvSpPr>
          <p:spPr>
            <a:xfrm>
              <a:off x="8322840" y="2520950"/>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a:spLocks noChangeAspect="1"/>
            </p:cNvSpPr>
            <p:nvPr/>
          </p:nvSpPr>
          <p:spPr>
            <a:xfrm>
              <a:off x="8737600" y="2324100"/>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a:spLocks noChangeAspect="1"/>
            </p:cNvSpPr>
            <p:nvPr/>
          </p:nvSpPr>
          <p:spPr>
            <a:xfrm>
              <a:off x="1272005" y="4577302"/>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a:spLocks noChangeAspect="1"/>
            </p:cNvSpPr>
            <p:nvPr/>
          </p:nvSpPr>
          <p:spPr>
            <a:xfrm>
              <a:off x="7438115" y="182137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2" name="Straight Connector 31"/>
            <p:cNvCxnSpPr/>
            <p:nvPr/>
          </p:nvCxnSpPr>
          <p:spPr>
            <a:xfrm>
              <a:off x="910877" y="3191654"/>
              <a:ext cx="398480" cy="1407832"/>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3" name="Straight Connector 32"/>
            <p:cNvCxnSpPr>
              <a:endCxn id="13" idx="4"/>
            </p:cNvCxnSpPr>
            <p:nvPr/>
          </p:nvCxnSpPr>
          <p:spPr>
            <a:xfrm flipV="1">
              <a:off x="1324734" y="2751268"/>
              <a:ext cx="417592" cy="1899962"/>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a:endCxn id="14" idx="2"/>
            </p:cNvCxnSpPr>
            <p:nvPr/>
          </p:nvCxnSpPr>
          <p:spPr>
            <a:xfrm>
              <a:off x="1737171" y="2678774"/>
              <a:ext cx="364344" cy="370776"/>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a:endCxn id="15" idx="7"/>
            </p:cNvCxnSpPr>
            <p:nvPr/>
          </p:nvCxnSpPr>
          <p:spPr>
            <a:xfrm flipV="1">
              <a:off x="2151875" y="2711679"/>
              <a:ext cx="459252" cy="338615"/>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a:endCxn id="16" idx="4"/>
            </p:cNvCxnSpPr>
            <p:nvPr/>
          </p:nvCxnSpPr>
          <p:spPr>
            <a:xfrm>
              <a:off x="2557938" y="2730614"/>
              <a:ext cx="428653" cy="1766355"/>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a:endCxn id="17" idx="7"/>
            </p:cNvCxnSpPr>
            <p:nvPr/>
          </p:nvCxnSpPr>
          <p:spPr>
            <a:xfrm flipV="1">
              <a:off x="2981282" y="3707415"/>
              <a:ext cx="459355" cy="707999"/>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a:stCxn id="17" idx="7"/>
              <a:endCxn id="18" idx="4"/>
            </p:cNvCxnSpPr>
            <p:nvPr/>
          </p:nvCxnSpPr>
          <p:spPr>
            <a:xfrm flipV="1">
              <a:off x="3440637" y="1844178"/>
              <a:ext cx="375464" cy="1863237"/>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a:stCxn id="18" idx="5"/>
              <a:endCxn id="19" idx="4"/>
            </p:cNvCxnSpPr>
            <p:nvPr/>
          </p:nvCxnSpPr>
          <p:spPr>
            <a:xfrm>
              <a:off x="3855392" y="1826742"/>
              <a:ext cx="375464" cy="2828644"/>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0" name="Straight Connector 39"/>
            <p:cNvCxnSpPr/>
            <p:nvPr/>
          </p:nvCxnSpPr>
          <p:spPr>
            <a:xfrm flipV="1">
              <a:off x="4222921" y="4346382"/>
              <a:ext cx="414755" cy="238737"/>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p:nvCxnSpPr>
          <p:spPr>
            <a:xfrm flipV="1">
              <a:off x="4701177" y="3872529"/>
              <a:ext cx="359189" cy="446681"/>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2" name="Straight Connector 41"/>
            <p:cNvCxnSpPr>
              <a:stCxn id="21" idx="7"/>
              <a:endCxn id="22" idx="3"/>
            </p:cNvCxnSpPr>
            <p:nvPr/>
          </p:nvCxnSpPr>
          <p:spPr>
            <a:xfrm flipV="1">
              <a:off x="5099657" y="3187641"/>
              <a:ext cx="336173" cy="621169"/>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3" name="Straight Connector 42"/>
            <p:cNvCxnSpPr>
              <a:stCxn id="22" idx="7"/>
              <a:endCxn id="23" idx="3"/>
            </p:cNvCxnSpPr>
            <p:nvPr/>
          </p:nvCxnSpPr>
          <p:spPr>
            <a:xfrm flipV="1">
              <a:off x="5514412" y="2778501"/>
              <a:ext cx="336173" cy="324949"/>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4" name="Straight Connector 43"/>
            <p:cNvCxnSpPr>
              <a:endCxn id="24" idx="3"/>
            </p:cNvCxnSpPr>
            <p:nvPr/>
          </p:nvCxnSpPr>
          <p:spPr>
            <a:xfrm flipV="1">
              <a:off x="5880454" y="2324584"/>
              <a:ext cx="384886" cy="391465"/>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5" name="Straight Connector 44"/>
            <p:cNvCxnSpPr>
              <a:stCxn id="24" idx="1"/>
              <a:endCxn id="25" idx="5"/>
            </p:cNvCxnSpPr>
            <p:nvPr/>
          </p:nvCxnSpPr>
          <p:spPr>
            <a:xfrm>
              <a:off x="6265340" y="2240393"/>
              <a:ext cx="493337" cy="2416526"/>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a:stCxn id="25" idx="5"/>
              <a:endCxn id="26" idx="0"/>
            </p:cNvCxnSpPr>
            <p:nvPr/>
          </p:nvCxnSpPr>
          <p:spPr>
            <a:xfrm>
              <a:off x="6758677" y="4656919"/>
              <a:ext cx="375464" cy="458517"/>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7" name="Straight Connector 46"/>
            <p:cNvCxnSpPr>
              <a:stCxn id="26" idx="0"/>
              <a:endCxn id="31" idx="4"/>
            </p:cNvCxnSpPr>
            <p:nvPr/>
          </p:nvCxnSpPr>
          <p:spPr>
            <a:xfrm flipV="1">
              <a:off x="7134141" y="1940441"/>
              <a:ext cx="359540" cy="3174995"/>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8" name="Straight Connector 47"/>
            <p:cNvCxnSpPr>
              <a:endCxn id="28" idx="4"/>
            </p:cNvCxnSpPr>
            <p:nvPr/>
          </p:nvCxnSpPr>
          <p:spPr>
            <a:xfrm flipV="1">
              <a:off x="7972814" y="2640013"/>
              <a:ext cx="405592" cy="1016791"/>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a:endCxn id="29" idx="3"/>
            </p:cNvCxnSpPr>
            <p:nvPr/>
          </p:nvCxnSpPr>
          <p:spPr>
            <a:xfrm flipV="1">
              <a:off x="8370895" y="2425727"/>
              <a:ext cx="382980" cy="160144"/>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50" name="Straight Connector 49"/>
            <p:cNvCxnSpPr>
              <a:stCxn id="31" idx="5"/>
              <a:endCxn id="27" idx="4"/>
            </p:cNvCxnSpPr>
            <p:nvPr/>
          </p:nvCxnSpPr>
          <p:spPr>
            <a:xfrm>
              <a:off x="7532972" y="1923005"/>
              <a:ext cx="430679" cy="1786983"/>
            </a:xfrm>
            <a:prstGeom prst="line">
              <a:avLst/>
            </a:prstGeom>
            <a:effectLst/>
          </p:spPr>
          <p:style>
            <a:lnRef idx="2">
              <a:schemeClr val="accent1"/>
            </a:lnRef>
            <a:fillRef idx="0">
              <a:schemeClr val="accent1"/>
            </a:fillRef>
            <a:effectRef idx="1">
              <a:schemeClr val="accent1"/>
            </a:effectRef>
            <a:fontRef idx="minor">
              <a:schemeClr val="tx1"/>
            </a:fontRef>
          </p:style>
        </p:cxnSp>
        <p:sp>
          <p:nvSpPr>
            <p:cNvPr id="51" name="Oval 50"/>
            <p:cNvSpPr/>
            <p:nvPr/>
          </p:nvSpPr>
          <p:spPr>
            <a:xfrm>
              <a:off x="6173427" y="2123768"/>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2" name="Oval 51"/>
            <p:cNvSpPr/>
            <p:nvPr/>
          </p:nvSpPr>
          <p:spPr>
            <a:xfrm>
              <a:off x="4519732" y="4208752"/>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3" name="Oval 52"/>
            <p:cNvSpPr/>
            <p:nvPr/>
          </p:nvSpPr>
          <p:spPr>
            <a:xfrm>
              <a:off x="5758063" y="2589933"/>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4" name="Oval 53"/>
            <p:cNvSpPr/>
            <p:nvPr/>
          </p:nvSpPr>
          <p:spPr>
            <a:xfrm>
              <a:off x="5342698" y="2996332"/>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5" name="Oval 54"/>
            <p:cNvSpPr/>
            <p:nvPr/>
          </p:nvSpPr>
          <p:spPr>
            <a:xfrm>
              <a:off x="4942275" y="3701556"/>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6" name="Oval 55"/>
            <p:cNvSpPr/>
            <p:nvPr/>
          </p:nvSpPr>
          <p:spPr>
            <a:xfrm>
              <a:off x="4108557" y="4451603"/>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65" name="Rectangle 64"/>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6" name="Picture 6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3762085757"/>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a:bodyPr>
          <a:lstStyle/>
          <a:p>
            <a:r>
              <a:rPr lang="en-US" dirty="0" err="1" smtClean="0"/>
              <a:t>Shewhart</a:t>
            </a:r>
            <a:r>
              <a:rPr lang="en-US" dirty="0" smtClean="0"/>
              <a:t> Rules – Rule #6</a:t>
            </a:r>
            <a:endParaRPr lang="en-US" dirty="0"/>
          </a:p>
        </p:txBody>
      </p:sp>
      <p:sp>
        <p:nvSpPr>
          <p:cNvPr id="3" name="Content Placeholder 2"/>
          <p:cNvSpPr>
            <a:spLocks noGrp="1"/>
          </p:cNvSpPr>
          <p:nvPr>
            <p:ph idx="1"/>
          </p:nvPr>
        </p:nvSpPr>
        <p:spPr>
          <a:xfrm>
            <a:off x="116112" y="1469573"/>
            <a:ext cx="8751843" cy="4913142"/>
          </a:xfrm>
        </p:spPr>
        <p:txBody>
          <a:bodyPr>
            <a:noAutofit/>
          </a:bodyPr>
          <a:lstStyle/>
          <a:p>
            <a:pPr lvl="2"/>
            <a:endParaRPr lang="en-US" sz="1600" dirty="0" smtClean="0"/>
          </a:p>
          <a:p>
            <a:pPr lvl="1"/>
            <a:endParaRPr lang="en-US" sz="2000" dirty="0"/>
          </a:p>
          <a:p>
            <a:pPr lvl="1"/>
            <a:endParaRPr lang="en-US" sz="2000" dirty="0"/>
          </a:p>
        </p:txBody>
      </p:sp>
      <p:sp>
        <p:nvSpPr>
          <p:cNvPr id="5" name="TextBox 4"/>
          <p:cNvSpPr txBox="1"/>
          <p:nvPr/>
        </p:nvSpPr>
        <p:spPr>
          <a:xfrm>
            <a:off x="635000" y="1457736"/>
            <a:ext cx="8509000" cy="646331"/>
          </a:xfrm>
          <a:prstGeom prst="rect">
            <a:avLst/>
          </a:prstGeom>
          <a:noFill/>
        </p:spPr>
        <p:txBody>
          <a:bodyPr wrap="square" rtlCol="0">
            <a:spAutoFit/>
          </a:bodyPr>
          <a:lstStyle/>
          <a:p>
            <a:pPr fontAlgn="auto"/>
            <a:r>
              <a:rPr lang="en-US" b="1" dirty="0"/>
              <a:t>Rule 6:</a:t>
            </a:r>
            <a:r>
              <a:rPr lang="en-US" dirty="0"/>
              <a:t> Fourteen or more successive numbers that oscillate in size (i.e. smaller, larger, smaller, larger</a:t>
            </a:r>
            <a:r>
              <a:rPr lang="en-US" dirty="0" smtClean="0"/>
              <a:t>)</a:t>
            </a:r>
            <a:endParaRPr lang="en-US" dirty="0"/>
          </a:p>
        </p:txBody>
      </p:sp>
      <p:grpSp>
        <p:nvGrpSpPr>
          <p:cNvPr id="9" name="Group 8"/>
          <p:cNvGrpSpPr/>
          <p:nvPr/>
        </p:nvGrpSpPr>
        <p:grpSpPr>
          <a:xfrm>
            <a:off x="0" y="1643055"/>
            <a:ext cx="8778875" cy="5215491"/>
            <a:chOff x="111124" y="954292"/>
            <a:chExt cx="8778875" cy="5215491"/>
          </a:xfrm>
        </p:grpSpPr>
        <p:pic>
          <p:nvPicPr>
            <p:cNvPr id="11" name="Picture 10"/>
            <p:cNvPicPr/>
            <p:nvPr/>
          </p:nvPicPr>
          <p:blipFill rotWithShape="1">
            <a:blip r:embed="rId3">
              <a:extLst>
                <a:ext uri="{28A0092B-C50C-407E-A947-70E740481C1C}">
                  <a14:useLocalDpi xmlns:a14="http://schemas.microsoft.com/office/drawing/2010/main" val="0"/>
                </a:ext>
              </a:extLst>
            </a:blip>
            <a:srcRect l="34633" r="18281"/>
            <a:stretch/>
          </p:blipFill>
          <p:spPr>
            <a:xfrm>
              <a:off x="650874" y="954292"/>
              <a:ext cx="8239125" cy="5215491"/>
            </a:xfrm>
            <a:prstGeom prst="rect">
              <a:avLst/>
            </a:prstGeom>
          </p:spPr>
        </p:pic>
        <p:grpSp>
          <p:nvGrpSpPr>
            <p:cNvPr id="12" name="Group 11"/>
            <p:cNvGrpSpPr/>
            <p:nvPr/>
          </p:nvGrpSpPr>
          <p:grpSpPr>
            <a:xfrm>
              <a:off x="111124" y="1659408"/>
              <a:ext cx="646333" cy="3721965"/>
              <a:chOff x="-1" y="1659408"/>
              <a:chExt cx="646333" cy="3721965"/>
            </a:xfrm>
          </p:grpSpPr>
          <p:sp>
            <p:nvSpPr>
              <p:cNvPr id="66" name="TextBox 65"/>
              <p:cNvSpPr txBox="1"/>
              <p:nvPr/>
            </p:nvSpPr>
            <p:spPr>
              <a:xfrm rot="16200000">
                <a:off x="90958" y="4826000"/>
                <a:ext cx="464415" cy="646331"/>
              </a:xfrm>
              <a:prstGeom prst="rect">
                <a:avLst/>
              </a:prstGeom>
              <a:noFill/>
            </p:spPr>
            <p:txBody>
              <a:bodyPr wrap="none" rtlCol="0">
                <a:spAutoFit/>
              </a:bodyPr>
              <a:lstStyle/>
              <a:p>
                <a:r>
                  <a:rPr lang="en-US" sz="3600" b="1" dirty="0" smtClean="0">
                    <a:solidFill>
                      <a:srgbClr val="800000"/>
                    </a:solidFill>
                  </a:rPr>
                  <a:t>A</a:t>
                </a:r>
                <a:endParaRPr lang="en-US" sz="3600" b="1" dirty="0">
                  <a:solidFill>
                    <a:srgbClr val="800000"/>
                  </a:solidFill>
                </a:endParaRPr>
              </a:p>
            </p:txBody>
          </p:sp>
          <p:sp>
            <p:nvSpPr>
              <p:cNvPr id="67" name="TextBox 66"/>
              <p:cNvSpPr txBox="1"/>
              <p:nvPr/>
            </p:nvSpPr>
            <p:spPr>
              <a:xfrm rot="16200000">
                <a:off x="101440" y="4183740"/>
                <a:ext cx="443451" cy="646331"/>
              </a:xfrm>
              <a:prstGeom prst="rect">
                <a:avLst/>
              </a:prstGeom>
              <a:noFill/>
            </p:spPr>
            <p:txBody>
              <a:bodyPr wrap="none" rtlCol="0">
                <a:spAutoFit/>
              </a:bodyPr>
              <a:lstStyle/>
              <a:p>
                <a:r>
                  <a:rPr lang="en-US" sz="3600" b="1" dirty="0" smtClean="0">
                    <a:solidFill>
                      <a:srgbClr val="800000"/>
                    </a:solidFill>
                  </a:rPr>
                  <a:t>B</a:t>
                </a:r>
                <a:endParaRPr lang="en-US" sz="3600" b="1" dirty="0">
                  <a:solidFill>
                    <a:srgbClr val="800000"/>
                  </a:solidFill>
                </a:endParaRPr>
              </a:p>
            </p:txBody>
          </p:sp>
          <p:sp>
            <p:nvSpPr>
              <p:cNvPr id="68" name="TextBox 67"/>
              <p:cNvSpPr txBox="1"/>
              <p:nvPr/>
            </p:nvSpPr>
            <p:spPr>
              <a:xfrm rot="16200000">
                <a:off x="108653" y="3559175"/>
                <a:ext cx="429024" cy="646331"/>
              </a:xfrm>
              <a:prstGeom prst="rect">
                <a:avLst/>
              </a:prstGeom>
              <a:noFill/>
            </p:spPr>
            <p:txBody>
              <a:bodyPr wrap="none" rtlCol="0">
                <a:spAutoFit/>
              </a:bodyPr>
              <a:lstStyle/>
              <a:p>
                <a:r>
                  <a:rPr lang="en-US" sz="3600" b="1" dirty="0" smtClean="0">
                    <a:solidFill>
                      <a:srgbClr val="800000"/>
                    </a:solidFill>
                  </a:rPr>
                  <a:t>C</a:t>
                </a:r>
                <a:endParaRPr lang="en-US" sz="3600" b="1" dirty="0">
                  <a:solidFill>
                    <a:srgbClr val="800000"/>
                  </a:solidFill>
                </a:endParaRPr>
              </a:p>
            </p:txBody>
          </p:sp>
          <p:sp>
            <p:nvSpPr>
              <p:cNvPr id="69" name="TextBox 68"/>
              <p:cNvSpPr txBox="1"/>
              <p:nvPr/>
            </p:nvSpPr>
            <p:spPr>
              <a:xfrm rot="16200000">
                <a:off x="108654" y="2835275"/>
                <a:ext cx="429024" cy="646331"/>
              </a:xfrm>
              <a:prstGeom prst="rect">
                <a:avLst/>
              </a:prstGeom>
              <a:noFill/>
            </p:spPr>
            <p:txBody>
              <a:bodyPr wrap="none" rtlCol="0">
                <a:spAutoFit/>
              </a:bodyPr>
              <a:lstStyle/>
              <a:p>
                <a:r>
                  <a:rPr lang="en-US" sz="3600" b="1" dirty="0" smtClean="0">
                    <a:solidFill>
                      <a:srgbClr val="800000"/>
                    </a:solidFill>
                  </a:rPr>
                  <a:t>C</a:t>
                </a:r>
                <a:endParaRPr lang="en-US" sz="3600" b="1" dirty="0">
                  <a:solidFill>
                    <a:srgbClr val="800000"/>
                  </a:solidFill>
                </a:endParaRPr>
              </a:p>
            </p:txBody>
          </p:sp>
          <p:sp>
            <p:nvSpPr>
              <p:cNvPr id="70" name="TextBox 69"/>
              <p:cNvSpPr txBox="1"/>
              <p:nvPr/>
            </p:nvSpPr>
            <p:spPr>
              <a:xfrm rot="16200000">
                <a:off x="101441" y="2193015"/>
                <a:ext cx="443451" cy="646331"/>
              </a:xfrm>
              <a:prstGeom prst="rect">
                <a:avLst/>
              </a:prstGeom>
              <a:noFill/>
            </p:spPr>
            <p:txBody>
              <a:bodyPr wrap="none" rtlCol="0">
                <a:spAutoFit/>
              </a:bodyPr>
              <a:lstStyle/>
              <a:p>
                <a:r>
                  <a:rPr lang="en-US" sz="3600" b="1" dirty="0" smtClean="0">
                    <a:solidFill>
                      <a:srgbClr val="800000"/>
                    </a:solidFill>
                  </a:rPr>
                  <a:t>B</a:t>
                </a:r>
                <a:endParaRPr lang="en-US" sz="3600" b="1" dirty="0">
                  <a:solidFill>
                    <a:srgbClr val="800000"/>
                  </a:solidFill>
                </a:endParaRPr>
              </a:p>
            </p:txBody>
          </p:sp>
          <p:sp>
            <p:nvSpPr>
              <p:cNvPr id="71" name="TextBox 70"/>
              <p:cNvSpPr txBox="1"/>
              <p:nvPr/>
            </p:nvSpPr>
            <p:spPr>
              <a:xfrm rot="16200000">
                <a:off x="90959" y="1568450"/>
                <a:ext cx="464415" cy="646331"/>
              </a:xfrm>
              <a:prstGeom prst="rect">
                <a:avLst/>
              </a:prstGeom>
              <a:noFill/>
            </p:spPr>
            <p:txBody>
              <a:bodyPr wrap="none" rtlCol="0">
                <a:spAutoFit/>
              </a:bodyPr>
              <a:lstStyle/>
              <a:p>
                <a:r>
                  <a:rPr lang="en-US" sz="3600" b="1" dirty="0" smtClean="0">
                    <a:solidFill>
                      <a:srgbClr val="800000"/>
                    </a:solidFill>
                  </a:rPr>
                  <a:t>A</a:t>
                </a:r>
                <a:endParaRPr lang="en-US" sz="3600" b="1" dirty="0">
                  <a:solidFill>
                    <a:srgbClr val="800000"/>
                  </a:solidFill>
                </a:endParaRPr>
              </a:p>
            </p:txBody>
          </p:sp>
        </p:grpSp>
        <p:sp>
          <p:nvSpPr>
            <p:cNvPr id="13" name="Oval 12"/>
            <p:cNvSpPr>
              <a:spLocks noChangeAspect="1"/>
            </p:cNvSpPr>
            <p:nvPr/>
          </p:nvSpPr>
          <p:spPr>
            <a:xfrm>
              <a:off x="857250" y="2722262"/>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a:spLocks noChangeAspect="1"/>
            </p:cNvSpPr>
            <p:nvPr/>
          </p:nvSpPr>
          <p:spPr>
            <a:xfrm>
              <a:off x="1686760" y="2424174"/>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a:spLocks noChangeAspect="1"/>
            </p:cNvSpPr>
            <p:nvPr/>
          </p:nvSpPr>
          <p:spPr>
            <a:xfrm>
              <a:off x="2101515" y="3187100"/>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a:spLocks noChangeAspect="1"/>
            </p:cNvSpPr>
            <p:nvPr/>
          </p:nvSpPr>
          <p:spPr>
            <a:xfrm>
              <a:off x="2516270" y="2694243"/>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Oval 16"/>
            <p:cNvSpPr>
              <a:spLocks noChangeAspect="1"/>
            </p:cNvSpPr>
            <p:nvPr/>
          </p:nvSpPr>
          <p:spPr>
            <a:xfrm>
              <a:off x="2931025" y="437790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Oval 17"/>
            <p:cNvSpPr>
              <a:spLocks noChangeAspect="1"/>
            </p:cNvSpPr>
            <p:nvPr/>
          </p:nvSpPr>
          <p:spPr>
            <a:xfrm>
              <a:off x="3345780" y="3689979"/>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Oval 18"/>
            <p:cNvSpPr>
              <a:spLocks noChangeAspect="1"/>
            </p:cNvSpPr>
            <p:nvPr/>
          </p:nvSpPr>
          <p:spPr>
            <a:xfrm>
              <a:off x="3760535" y="507873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a:spLocks noChangeAspect="1"/>
            </p:cNvSpPr>
            <p:nvPr/>
          </p:nvSpPr>
          <p:spPr>
            <a:xfrm>
              <a:off x="4175290" y="3025361"/>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Oval 20"/>
            <p:cNvSpPr>
              <a:spLocks noChangeAspect="1"/>
            </p:cNvSpPr>
            <p:nvPr/>
          </p:nvSpPr>
          <p:spPr>
            <a:xfrm>
              <a:off x="4590045" y="323566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Oval 21"/>
            <p:cNvSpPr>
              <a:spLocks noChangeAspect="1"/>
            </p:cNvSpPr>
            <p:nvPr/>
          </p:nvSpPr>
          <p:spPr>
            <a:xfrm>
              <a:off x="5004800" y="255301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 name="Oval 22"/>
            <p:cNvSpPr>
              <a:spLocks noChangeAspect="1"/>
            </p:cNvSpPr>
            <p:nvPr/>
          </p:nvSpPr>
          <p:spPr>
            <a:xfrm>
              <a:off x="5419555" y="4455064"/>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Oval 23"/>
            <p:cNvSpPr>
              <a:spLocks noChangeAspect="1"/>
            </p:cNvSpPr>
            <p:nvPr/>
          </p:nvSpPr>
          <p:spPr>
            <a:xfrm>
              <a:off x="5834310" y="3673233"/>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Oval 24"/>
            <p:cNvSpPr>
              <a:spLocks noChangeAspect="1"/>
            </p:cNvSpPr>
            <p:nvPr/>
          </p:nvSpPr>
          <p:spPr>
            <a:xfrm>
              <a:off x="6249065" y="505307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Oval 25"/>
            <p:cNvSpPr>
              <a:spLocks noChangeAspect="1"/>
            </p:cNvSpPr>
            <p:nvPr/>
          </p:nvSpPr>
          <p:spPr>
            <a:xfrm>
              <a:off x="6663820" y="4575922"/>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Oval 26"/>
            <p:cNvSpPr>
              <a:spLocks noChangeAspect="1"/>
            </p:cNvSpPr>
            <p:nvPr/>
          </p:nvSpPr>
          <p:spPr>
            <a:xfrm>
              <a:off x="7078575" y="490216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a:spLocks noChangeAspect="1"/>
            </p:cNvSpPr>
            <p:nvPr/>
          </p:nvSpPr>
          <p:spPr>
            <a:xfrm>
              <a:off x="7908085" y="359092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a:spLocks noChangeAspect="1"/>
            </p:cNvSpPr>
            <p:nvPr/>
          </p:nvSpPr>
          <p:spPr>
            <a:xfrm>
              <a:off x="8322840" y="2520950"/>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a:spLocks noChangeAspect="1"/>
            </p:cNvSpPr>
            <p:nvPr/>
          </p:nvSpPr>
          <p:spPr>
            <a:xfrm>
              <a:off x="8737600" y="2324100"/>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a:spLocks noChangeAspect="1"/>
            </p:cNvSpPr>
            <p:nvPr/>
          </p:nvSpPr>
          <p:spPr>
            <a:xfrm>
              <a:off x="1272005" y="2048083"/>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 name="Oval 31"/>
            <p:cNvSpPr>
              <a:spLocks noChangeAspect="1"/>
            </p:cNvSpPr>
            <p:nvPr/>
          </p:nvSpPr>
          <p:spPr>
            <a:xfrm>
              <a:off x="7438115" y="428198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3" name="Straight Connector 32"/>
            <p:cNvCxnSpPr>
              <a:endCxn id="31" idx="7"/>
            </p:cNvCxnSpPr>
            <p:nvPr/>
          </p:nvCxnSpPr>
          <p:spPr>
            <a:xfrm flipV="1">
              <a:off x="910877" y="2065519"/>
              <a:ext cx="455985" cy="731982"/>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a:stCxn id="31" idx="5"/>
              <a:endCxn id="14" idx="2"/>
            </p:cNvCxnSpPr>
            <p:nvPr/>
          </p:nvCxnSpPr>
          <p:spPr>
            <a:xfrm>
              <a:off x="1366862" y="2149710"/>
              <a:ext cx="319898" cy="333996"/>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a:stCxn id="14" idx="1"/>
              <a:endCxn id="15" idx="2"/>
            </p:cNvCxnSpPr>
            <p:nvPr/>
          </p:nvCxnSpPr>
          <p:spPr>
            <a:xfrm>
              <a:off x="1703035" y="2441610"/>
              <a:ext cx="398480" cy="805022"/>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a:stCxn id="15" idx="7"/>
              <a:endCxn id="16" idx="7"/>
            </p:cNvCxnSpPr>
            <p:nvPr/>
          </p:nvCxnSpPr>
          <p:spPr>
            <a:xfrm flipV="1">
              <a:off x="2196372" y="2711679"/>
              <a:ext cx="414755" cy="492857"/>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a:endCxn id="17" idx="4"/>
            </p:cNvCxnSpPr>
            <p:nvPr/>
          </p:nvCxnSpPr>
          <p:spPr>
            <a:xfrm>
              <a:off x="2557938" y="2730614"/>
              <a:ext cx="428653" cy="1766355"/>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a:endCxn id="18" idx="3"/>
            </p:cNvCxnSpPr>
            <p:nvPr/>
          </p:nvCxnSpPr>
          <p:spPr>
            <a:xfrm flipV="1">
              <a:off x="2981282" y="3791606"/>
              <a:ext cx="380773" cy="623809"/>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a:stCxn id="18" idx="5"/>
              <a:endCxn id="19" idx="1"/>
            </p:cNvCxnSpPr>
            <p:nvPr/>
          </p:nvCxnSpPr>
          <p:spPr>
            <a:xfrm>
              <a:off x="3440637" y="3791606"/>
              <a:ext cx="336173" cy="1304568"/>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0" name="Straight Connector 39"/>
            <p:cNvCxnSpPr>
              <a:stCxn id="19" idx="7"/>
              <a:endCxn id="20" idx="3"/>
            </p:cNvCxnSpPr>
            <p:nvPr/>
          </p:nvCxnSpPr>
          <p:spPr>
            <a:xfrm flipV="1">
              <a:off x="3855392" y="3126988"/>
              <a:ext cx="336173" cy="1969186"/>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1" name="Straight Connector 40"/>
            <p:cNvCxnSpPr>
              <a:endCxn id="21" idx="2"/>
            </p:cNvCxnSpPr>
            <p:nvPr/>
          </p:nvCxnSpPr>
          <p:spPr>
            <a:xfrm>
              <a:off x="4216547" y="3044707"/>
              <a:ext cx="373498" cy="250491"/>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2" name="Straight Connector 41"/>
            <p:cNvCxnSpPr>
              <a:stCxn id="21" idx="7"/>
              <a:endCxn id="22" idx="3"/>
            </p:cNvCxnSpPr>
            <p:nvPr/>
          </p:nvCxnSpPr>
          <p:spPr>
            <a:xfrm flipV="1">
              <a:off x="4684902" y="2654642"/>
              <a:ext cx="336173" cy="598460"/>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3" name="Straight Connector 42"/>
            <p:cNvCxnSpPr>
              <a:stCxn id="22" idx="5"/>
              <a:endCxn id="23" idx="0"/>
            </p:cNvCxnSpPr>
            <p:nvPr/>
          </p:nvCxnSpPr>
          <p:spPr>
            <a:xfrm>
              <a:off x="5099657" y="2654642"/>
              <a:ext cx="375464" cy="1800422"/>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4" name="Straight Connector 43"/>
            <p:cNvCxnSpPr>
              <a:stCxn id="23" idx="7"/>
              <a:endCxn id="24" idx="0"/>
            </p:cNvCxnSpPr>
            <p:nvPr/>
          </p:nvCxnSpPr>
          <p:spPr>
            <a:xfrm flipV="1">
              <a:off x="5514412" y="3673233"/>
              <a:ext cx="375464" cy="799267"/>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5" name="Straight Connector 44"/>
            <p:cNvCxnSpPr>
              <a:stCxn id="24" idx="0"/>
              <a:endCxn id="25" idx="1"/>
            </p:cNvCxnSpPr>
            <p:nvPr/>
          </p:nvCxnSpPr>
          <p:spPr>
            <a:xfrm>
              <a:off x="5889876" y="3673233"/>
              <a:ext cx="375464" cy="1397279"/>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a:stCxn id="25" idx="7"/>
              <a:endCxn id="26" idx="3"/>
            </p:cNvCxnSpPr>
            <p:nvPr/>
          </p:nvCxnSpPr>
          <p:spPr>
            <a:xfrm flipV="1">
              <a:off x="6343922" y="4677549"/>
              <a:ext cx="336173" cy="392963"/>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7" name="Straight Connector 46"/>
            <p:cNvCxnSpPr>
              <a:stCxn id="26" idx="5"/>
              <a:endCxn id="27" idx="2"/>
            </p:cNvCxnSpPr>
            <p:nvPr/>
          </p:nvCxnSpPr>
          <p:spPr>
            <a:xfrm>
              <a:off x="6758677" y="4677549"/>
              <a:ext cx="319898" cy="284149"/>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8" name="Straight Connector 47"/>
            <p:cNvCxnSpPr>
              <a:stCxn id="32" idx="7"/>
              <a:endCxn id="28" idx="3"/>
            </p:cNvCxnSpPr>
            <p:nvPr/>
          </p:nvCxnSpPr>
          <p:spPr>
            <a:xfrm flipV="1">
              <a:off x="7532972" y="3692552"/>
              <a:ext cx="391388" cy="606870"/>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a:stCxn id="28" idx="7"/>
              <a:endCxn id="29" idx="4"/>
            </p:cNvCxnSpPr>
            <p:nvPr/>
          </p:nvCxnSpPr>
          <p:spPr>
            <a:xfrm flipV="1">
              <a:off x="8002942" y="2640013"/>
              <a:ext cx="375464" cy="968348"/>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50" name="Straight Connector 49"/>
            <p:cNvCxnSpPr>
              <a:endCxn id="30" idx="3"/>
            </p:cNvCxnSpPr>
            <p:nvPr/>
          </p:nvCxnSpPr>
          <p:spPr>
            <a:xfrm flipV="1">
              <a:off x="8370895" y="2425727"/>
              <a:ext cx="382980" cy="160144"/>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51" name="Straight Connector 50"/>
            <p:cNvCxnSpPr>
              <a:stCxn id="27" idx="6"/>
              <a:endCxn id="32" idx="7"/>
            </p:cNvCxnSpPr>
            <p:nvPr/>
          </p:nvCxnSpPr>
          <p:spPr>
            <a:xfrm flipV="1">
              <a:off x="7189707" y="4299422"/>
              <a:ext cx="343265" cy="662276"/>
            </a:xfrm>
            <a:prstGeom prst="line">
              <a:avLst/>
            </a:prstGeom>
            <a:effectLst/>
          </p:spPr>
          <p:style>
            <a:lnRef idx="2">
              <a:schemeClr val="accent1"/>
            </a:lnRef>
            <a:fillRef idx="0">
              <a:schemeClr val="accent1"/>
            </a:fillRef>
            <a:effectRef idx="1">
              <a:schemeClr val="accent1"/>
            </a:effectRef>
            <a:fontRef idx="minor">
              <a:schemeClr val="tx1"/>
            </a:fontRef>
          </p:style>
        </p:cxnSp>
        <p:sp>
          <p:nvSpPr>
            <p:cNvPr id="52" name="Oval 51"/>
            <p:cNvSpPr/>
            <p:nvPr/>
          </p:nvSpPr>
          <p:spPr>
            <a:xfrm>
              <a:off x="3684532" y="5008953"/>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3" name="Oval 52"/>
            <p:cNvSpPr/>
            <p:nvPr/>
          </p:nvSpPr>
          <p:spPr>
            <a:xfrm>
              <a:off x="2871134" y="4278819"/>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4" name="Oval 53"/>
            <p:cNvSpPr/>
            <p:nvPr/>
          </p:nvSpPr>
          <p:spPr>
            <a:xfrm>
              <a:off x="4105292" y="2928966"/>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5" name="Oval 54"/>
            <p:cNvSpPr/>
            <p:nvPr/>
          </p:nvSpPr>
          <p:spPr>
            <a:xfrm>
              <a:off x="4936563" y="2480797"/>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6" name="Oval 55"/>
            <p:cNvSpPr/>
            <p:nvPr/>
          </p:nvSpPr>
          <p:spPr>
            <a:xfrm>
              <a:off x="3279105" y="3608977"/>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7" name="Oval 56"/>
            <p:cNvSpPr/>
            <p:nvPr/>
          </p:nvSpPr>
          <p:spPr>
            <a:xfrm>
              <a:off x="2454760" y="2620974"/>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8" name="Oval 57"/>
            <p:cNvSpPr/>
            <p:nvPr/>
          </p:nvSpPr>
          <p:spPr>
            <a:xfrm>
              <a:off x="2031816" y="3097230"/>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9" name="Oval 58"/>
            <p:cNvSpPr/>
            <p:nvPr/>
          </p:nvSpPr>
          <p:spPr>
            <a:xfrm>
              <a:off x="4522018" y="3152044"/>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0" name="Oval 59"/>
            <p:cNvSpPr/>
            <p:nvPr/>
          </p:nvSpPr>
          <p:spPr>
            <a:xfrm>
              <a:off x="5349649" y="4377048"/>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1" name="Oval 60"/>
            <p:cNvSpPr/>
            <p:nvPr/>
          </p:nvSpPr>
          <p:spPr>
            <a:xfrm>
              <a:off x="5763506" y="3595752"/>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2" name="Oval 61"/>
            <p:cNvSpPr/>
            <p:nvPr/>
          </p:nvSpPr>
          <p:spPr>
            <a:xfrm>
              <a:off x="6177364" y="4980631"/>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3" name="Oval 62"/>
            <p:cNvSpPr/>
            <p:nvPr/>
          </p:nvSpPr>
          <p:spPr>
            <a:xfrm>
              <a:off x="6591221" y="4498118"/>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4" name="Oval 63"/>
            <p:cNvSpPr/>
            <p:nvPr/>
          </p:nvSpPr>
          <p:spPr>
            <a:xfrm>
              <a:off x="7005078" y="4818583"/>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5" name="Oval 64"/>
            <p:cNvSpPr/>
            <p:nvPr/>
          </p:nvSpPr>
          <p:spPr>
            <a:xfrm>
              <a:off x="7362908" y="4205351"/>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72" name="Rectangle 71"/>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3" name="Picture 7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376208575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a:bodyPr>
          <a:lstStyle/>
          <a:p>
            <a:r>
              <a:rPr lang="en-US" dirty="0" err="1" smtClean="0"/>
              <a:t>Shewhart</a:t>
            </a:r>
            <a:r>
              <a:rPr lang="en-US" dirty="0" smtClean="0"/>
              <a:t> Rules – Rule #7</a:t>
            </a:r>
            <a:endParaRPr lang="en-US" dirty="0"/>
          </a:p>
        </p:txBody>
      </p:sp>
      <p:sp>
        <p:nvSpPr>
          <p:cNvPr id="3" name="Content Placeholder 2"/>
          <p:cNvSpPr>
            <a:spLocks noGrp="1"/>
          </p:cNvSpPr>
          <p:nvPr>
            <p:ph idx="1"/>
          </p:nvPr>
        </p:nvSpPr>
        <p:spPr>
          <a:xfrm>
            <a:off x="116112" y="1469573"/>
            <a:ext cx="8751843" cy="4913142"/>
          </a:xfrm>
        </p:spPr>
        <p:txBody>
          <a:bodyPr>
            <a:noAutofit/>
          </a:bodyPr>
          <a:lstStyle/>
          <a:p>
            <a:pPr lvl="2"/>
            <a:endParaRPr lang="en-US" sz="1600" dirty="0" smtClean="0"/>
          </a:p>
          <a:p>
            <a:pPr lvl="1"/>
            <a:endParaRPr lang="en-US" sz="2000" dirty="0"/>
          </a:p>
          <a:p>
            <a:pPr lvl="1"/>
            <a:endParaRPr lang="en-US" sz="2000" dirty="0"/>
          </a:p>
        </p:txBody>
      </p:sp>
      <p:sp>
        <p:nvSpPr>
          <p:cNvPr id="5" name="TextBox 4"/>
          <p:cNvSpPr txBox="1"/>
          <p:nvPr/>
        </p:nvSpPr>
        <p:spPr>
          <a:xfrm>
            <a:off x="1444013" y="6294952"/>
            <a:ext cx="5961607" cy="369332"/>
          </a:xfrm>
          <a:prstGeom prst="rect">
            <a:avLst/>
          </a:prstGeom>
          <a:noFill/>
        </p:spPr>
        <p:txBody>
          <a:bodyPr wrap="square" rtlCol="0">
            <a:spAutoFit/>
          </a:bodyPr>
          <a:lstStyle/>
          <a:p>
            <a:pPr fontAlgn="auto"/>
            <a:r>
              <a:rPr lang="en-US" b="1" dirty="0"/>
              <a:t>Rule 7:</a:t>
            </a:r>
            <a:r>
              <a:rPr lang="en-US" dirty="0"/>
              <a:t> Eight or more successive numbers that avoid zone C.</a:t>
            </a:r>
          </a:p>
        </p:txBody>
      </p:sp>
      <p:grpSp>
        <p:nvGrpSpPr>
          <p:cNvPr id="9" name="Group 8"/>
          <p:cNvGrpSpPr/>
          <p:nvPr/>
        </p:nvGrpSpPr>
        <p:grpSpPr>
          <a:xfrm>
            <a:off x="-61099" y="1449339"/>
            <a:ext cx="8778875" cy="5215491"/>
            <a:chOff x="111124" y="954292"/>
            <a:chExt cx="8778875" cy="5215491"/>
          </a:xfrm>
        </p:grpSpPr>
        <p:pic>
          <p:nvPicPr>
            <p:cNvPr id="11" name="Picture 10"/>
            <p:cNvPicPr/>
            <p:nvPr/>
          </p:nvPicPr>
          <p:blipFill rotWithShape="1">
            <a:blip r:embed="rId3">
              <a:extLst>
                <a:ext uri="{28A0092B-C50C-407E-A947-70E740481C1C}">
                  <a14:useLocalDpi xmlns:a14="http://schemas.microsoft.com/office/drawing/2010/main" val="0"/>
                </a:ext>
              </a:extLst>
            </a:blip>
            <a:srcRect l="34633" r="18281"/>
            <a:stretch/>
          </p:blipFill>
          <p:spPr>
            <a:xfrm>
              <a:off x="650874" y="954292"/>
              <a:ext cx="8239125" cy="5215491"/>
            </a:xfrm>
            <a:prstGeom prst="rect">
              <a:avLst/>
            </a:prstGeom>
          </p:spPr>
        </p:pic>
        <p:grpSp>
          <p:nvGrpSpPr>
            <p:cNvPr id="12" name="Group 11"/>
            <p:cNvGrpSpPr/>
            <p:nvPr/>
          </p:nvGrpSpPr>
          <p:grpSpPr>
            <a:xfrm>
              <a:off x="111124" y="1659408"/>
              <a:ext cx="646333" cy="3721965"/>
              <a:chOff x="-1" y="1659408"/>
              <a:chExt cx="646333" cy="3721965"/>
            </a:xfrm>
          </p:grpSpPr>
          <p:sp>
            <p:nvSpPr>
              <p:cNvPr id="60" name="TextBox 59"/>
              <p:cNvSpPr txBox="1"/>
              <p:nvPr/>
            </p:nvSpPr>
            <p:spPr>
              <a:xfrm rot="16200000">
                <a:off x="90958" y="4826000"/>
                <a:ext cx="464415" cy="646331"/>
              </a:xfrm>
              <a:prstGeom prst="rect">
                <a:avLst/>
              </a:prstGeom>
              <a:noFill/>
            </p:spPr>
            <p:txBody>
              <a:bodyPr wrap="none" rtlCol="0">
                <a:spAutoFit/>
              </a:bodyPr>
              <a:lstStyle/>
              <a:p>
                <a:r>
                  <a:rPr lang="en-US" sz="3600" b="1" dirty="0" smtClean="0">
                    <a:solidFill>
                      <a:srgbClr val="800000"/>
                    </a:solidFill>
                  </a:rPr>
                  <a:t>A</a:t>
                </a:r>
                <a:endParaRPr lang="en-US" sz="3600" b="1" dirty="0">
                  <a:solidFill>
                    <a:srgbClr val="800000"/>
                  </a:solidFill>
                </a:endParaRPr>
              </a:p>
            </p:txBody>
          </p:sp>
          <p:sp>
            <p:nvSpPr>
              <p:cNvPr id="61" name="TextBox 60"/>
              <p:cNvSpPr txBox="1"/>
              <p:nvPr/>
            </p:nvSpPr>
            <p:spPr>
              <a:xfrm rot="16200000">
                <a:off x="101440" y="4183740"/>
                <a:ext cx="443451" cy="646331"/>
              </a:xfrm>
              <a:prstGeom prst="rect">
                <a:avLst/>
              </a:prstGeom>
              <a:noFill/>
            </p:spPr>
            <p:txBody>
              <a:bodyPr wrap="none" rtlCol="0">
                <a:spAutoFit/>
              </a:bodyPr>
              <a:lstStyle/>
              <a:p>
                <a:r>
                  <a:rPr lang="en-US" sz="3600" b="1" dirty="0" smtClean="0">
                    <a:solidFill>
                      <a:srgbClr val="800000"/>
                    </a:solidFill>
                  </a:rPr>
                  <a:t>B</a:t>
                </a:r>
                <a:endParaRPr lang="en-US" sz="3600" b="1" dirty="0">
                  <a:solidFill>
                    <a:srgbClr val="800000"/>
                  </a:solidFill>
                </a:endParaRPr>
              </a:p>
            </p:txBody>
          </p:sp>
          <p:sp>
            <p:nvSpPr>
              <p:cNvPr id="62" name="TextBox 61"/>
              <p:cNvSpPr txBox="1"/>
              <p:nvPr/>
            </p:nvSpPr>
            <p:spPr>
              <a:xfrm rot="16200000">
                <a:off x="108653" y="3559175"/>
                <a:ext cx="429024" cy="646331"/>
              </a:xfrm>
              <a:prstGeom prst="rect">
                <a:avLst/>
              </a:prstGeom>
              <a:noFill/>
            </p:spPr>
            <p:txBody>
              <a:bodyPr wrap="none" rtlCol="0">
                <a:spAutoFit/>
              </a:bodyPr>
              <a:lstStyle/>
              <a:p>
                <a:r>
                  <a:rPr lang="en-US" sz="3600" b="1" dirty="0" smtClean="0">
                    <a:solidFill>
                      <a:srgbClr val="800000"/>
                    </a:solidFill>
                  </a:rPr>
                  <a:t>C</a:t>
                </a:r>
                <a:endParaRPr lang="en-US" sz="3600" b="1" dirty="0">
                  <a:solidFill>
                    <a:srgbClr val="800000"/>
                  </a:solidFill>
                </a:endParaRPr>
              </a:p>
            </p:txBody>
          </p:sp>
          <p:sp>
            <p:nvSpPr>
              <p:cNvPr id="63" name="TextBox 62"/>
              <p:cNvSpPr txBox="1"/>
              <p:nvPr/>
            </p:nvSpPr>
            <p:spPr>
              <a:xfrm rot="16200000">
                <a:off x="108654" y="2835275"/>
                <a:ext cx="429024" cy="646331"/>
              </a:xfrm>
              <a:prstGeom prst="rect">
                <a:avLst/>
              </a:prstGeom>
              <a:noFill/>
            </p:spPr>
            <p:txBody>
              <a:bodyPr wrap="none" rtlCol="0">
                <a:spAutoFit/>
              </a:bodyPr>
              <a:lstStyle/>
              <a:p>
                <a:r>
                  <a:rPr lang="en-US" sz="3600" b="1" dirty="0" smtClean="0">
                    <a:solidFill>
                      <a:srgbClr val="800000"/>
                    </a:solidFill>
                  </a:rPr>
                  <a:t>C</a:t>
                </a:r>
                <a:endParaRPr lang="en-US" sz="3600" b="1" dirty="0">
                  <a:solidFill>
                    <a:srgbClr val="800000"/>
                  </a:solidFill>
                </a:endParaRPr>
              </a:p>
            </p:txBody>
          </p:sp>
          <p:sp>
            <p:nvSpPr>
              <p:cNvPr id="64" name="TextBox 63"/>
              <p:cNvSpPr txBox="1"/>
              <p:nvPr/>
            </p:nvSpPr>
            <p:spPr>
              <a:xfrm rot="16200000">
                <a:off x="101441" y="2193015"/>
                <a:ext cx="443451" cy="646331"/>
              </a:xfrm>
              <a:prstGeom prst="rect">
                <a:avLst/>
              </a:prstGeom>
              <a:noFill/>
            </p:spPr>
            <p:txBody>
              <a:bodyPr wrap="none" rtlCol="0">
                <a:spAutoFit/>
              </a:bodyPr>
              <a:lstStyle/>
              <a:p>
                <a:r>
                  <a:rPr lang="en-US" sz="3600" b="1" dirty="0" smtClean="0">
                    <a:solidFill>
                      <a:srgbClr val="800000"/>
                    </a:solidFill>
                  </a:rPr>
                  <a:t>B</a:t>
                </a:r>
                <a:endParaRPr lang="en-US" sz="3600" b="1" dirty="0">
                  <a:solidFill>
                    <a:srgbClr val="800000"/>
                  </a:solidFill>
                </a:endParaRPr>
              </a:p>
            </p:txBody>
          </p:sp>
          <p:sp>
            <p:nvSpPr>
              <p:cNvPr id="65" name="TextBox 64"/>
              <p:cNvSpPr txBox="1"/>
              <p:nvPr/>
            </p:nvSpPr>
            <p:spPr>
              <a:xfrm rot="16200000">
                <a:off x="90959" y="1568450"/>
                <a:ext cx="464415" cy="646331"/>
              </a:xfrm>
              <a:prstGeom prst="rect">
                <a:avLst/>
              </a:prstGeom>
              <a:noFill/>
            </p:spPr>
            <p:txBody>
              <a:bodyPr wrap="none" rtlCol="0">
                <a:spAutoFit/>
              </a:bodyPr>
              <a:lstStyle/>
              <a:p>
                <a:r>
                  <a:rPr lang="en-US" sz="3600" b="1" dirty="0" smtClean="0">
                    <a:solidFill>
                      <a:srgbClr val="800000"/>
                    </a:solidFill>
                  </a:rPr>
                  <a:t>A</a:t>
                </a:r>
                <a:endParaRPr lang="en-US" sz="3600" b="1" dirty="0">
                  <a:solidFill>
                    <a:srgbClr val="800000"/>
                  </a:solidFill>
                </a:endParaRPr>
              </a:p>
            </p:txBody>
          </p:sp>
        </p:grpSp>
        <p:sp>
          <p:nvSpPr>
            <p:cNvPr id="13" name="Oval 12"/>
            <p:cNvSpPr>
              <a:spLocks noChangeAspect="1"/>
            </p:cNvSpPr>
            <p:nvPr/>
          </p:nvSpPr>
          <p:spPr>
            <a:xfrm>
              <a:off x="857250" y="2972942"/>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a:spLocks noChangeAspect="1"/>
            </p:cNvSpPr>
            <p:nvPr/>
          </p:nvSpPr>
          <p:spPr>
            <a:xfrm>
              <a:off x="1686760" y="2424174"/>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a:spLocks noChangeAspect="1"/>
            </p:cNvSpPr>
            <p:nvPr/>
          </p:nvSpPr>
          <p:spPr>
            <a:xfrm>
              <a:off x="2101515" y="4414757"/>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a:spLocks noChangeAspect="1"/>
            </p:cNvSpPr>
            <p:nvPr/>
          </p:nvSpPr>
          <p:spPr>
            <a:xfrm>
              <a:off x="2516270" y="2426851"/>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Oval 16"/>
            <p:cNvSpPr>
              <a:spLocks noChangeAspect="1"/>
            </p:cNvSpPr>
            <p:nvPr/>
          </p:nvSpPr>
          <p:spPr>
            <a:xfrm>
              <a:off x="2931025" y="175934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Oval 17"/>
            <p:cNvSpPr>
              <a:spLocks noChangeAspect="1"/>
            </p:cNvSpPr>
            <p:nvPr/>
          </p:nvSpPr>
          <p:spPr>
            <a:xfrm>
              <a:off x="3345780" y="4903359"/>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Oval 18"/>
            <p:cNvSpPr>
              <a:spLocks noChangeAspect="1"/>
            </p:cNvSpPr>
            <p:nvPr/>
          </p:nvSpPr>
          <p:spPr>
            <a:xfrm>
              <a:off x="3760535" y="2609313"/>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a:spLocks noChangeAspect="1"/>
            </p:cNvSpPr>
            <p:nvPr/>
          </p:nvSpPr>
          <p:spPr>
            <a:xfrm>
              <a:off x="4175290" y="444475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Oval 20"/>
            <p:cNvSpPr>
              <a:spLocks noChangeAspect="1"/>
            </p:cNvSpPr>
            <p:nvPr/>
          </p:nvSpPr>
          <p:spPr>
            <a:xfrm>
              <a:off x="4590045" y="386286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Oval 21"/>
            <p:cNvSpPr>
              <a:spLocks noChangeAspect="1"/>
            </p:cNvSpPr>
            <p:nvPr/>
          </p:nvSpPr>
          <p:spPr>
            <a:xfrm>
              <a:off x="5004800" y="462277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 name="Oval 22"/>
            <p:cNvSpPr>
              <a:spLocks noChangeAspect="1"/>
            </p:cNvSpPr>
            <p:nvPr/>
          </p:nvSpPr>
          <p:spPr>
            <a:xfrm>
              <a:off x="5419555" y="5129304"/>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Oval 23"/>
            <p:cNvSpPr>
              <a:spLocks noChangeAspect="1"/>
            </p:cNvSpPr>
            <p:nvPr/>
          </p:nvSpPr>
          <p:spPr>
            <a:xfrm>
              <a:off x="5834310" y="3095973"/>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Oval 24"/>
            <p:cNvSpPr>
              <a:spLocks noChangeAspect="1"/>
            </p:cNvSpPr>
            <p:nvPr/>
          </p:nvSpPr>
          <p:spPr>
            <a:xfrm>
              <a:off x="6249065" y="261575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Oval 25"/>
            <p:cNvSpPr>
              <a:spLocks noChangeAspect="1"/>
            </p:cNvSpPr>
            <p:nvPr/>
          </p:nvSpPr>
          <p:spPr>
            <a:xfrm>
              <a:off x="6663820" y="2444002"/>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Oval 26"/>
            <p:cNvSpPr>
              <a:spLocks noChangeAspect="1"/>
            </p:cNvSpPr>
            <p:nvPr/>
          </p:nvSpPr>
          <p:spPr>
            <a:xfrm>
              <a:off x="7078575" y="451660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a:spLocks noChangeAspect="1"/>
            </p:cNvSpPr>
            <p:nvPr/>
          </p:nvSpPr>
          <p:spPr>
            <a:xfrm>
              <a:off x="7908085" y="359092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a:spLocks noChangeAspect="1"/>
            </p:cNvSpPr>
            <p:nvPr/>
          </p:nvSpPr>
          <p:spPr>
            <a:xfrm>
              <a:off x="8322840" y="2520950"/>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a:spLocks noChangeAspect="1"/>
            </p:cNvSpPr>
            <p:nvPr/>
          </p:nvSpPr>
          <p:spPr>
            <a:xfrm>
              <a:off x="8737600" y="2324100"/>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a:spLocks noChangeAspect="1"/>
            </p:cNvSpPr>
            <p:nvPr/>
          </p:nvSpPr>
          <p:spPr>
            <a:xfrm>
              <a:off x="1272005" y="2048083"/>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 name="Oval 31"/>
            <p:cNvSpPr>
              <a:spLocks noChangeAspect="1"/>
            </p:cNvSpPr>
            <p:nvPr/>
          </p:nvSpPr>
          <p:spPr>
            <a:xfrm>
              <a:off x="7438115" y="428198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3" name="Straight Connector 32"/>
            <p:cNvCxnSpPr>
              <a:stCxn id="13" idx="0"/>
              <a:endCxn id="31" idx="7"/>
            </p:cNvCxnSpPr>
            <p:nvPr/>
          </p:nvCxnSpPr>
          <p:spPr>
            <a:xfrm flipV="1">
              <a:off x="912816" y="2065519"/>
              <a:ext cx="454046" cy="907423"/>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a:stCxn id="31" idx="5"/>
              <a:endCxn id="14" idx="1"/>
            </p:cNvCxnSpPr>
            <p:nvPr/>
          </p:nvCxnSpPr>
          <p:spPr>
            <a:xfrm>
              <a:off x="1366862" y="2149710"/>
              <a:ext cx="336173" cy="291900"/>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a:stCxn id="14" idx="5"/>
              <a:endCxn id="15" idx="2"/>
            </p:cNvCxnSpPr>
            <p:nvPr/>
          </p:nvCxnSpPr>
          <p:spPr>
            <a:xfrm>
              <a:off x="1781617" y="2525801"/>
              <a:ext cx="319898" cy="1948488"/>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a:stCxn id="15" idx="7"/>
              <a:endCxn id="16" idx="3"/>
            </p:cNvCxnSpPr>
            <p:nvPr/>
          </p:nvCxnSpPr>
          <p:spPr>
            <a:xfrm flipV="1">
              <a:off x="2196372" y="2528478"/>
              <a:ext cx="336173" cy="1903715"/>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a:stCxn id="16" idx="5"/>
              <a:endCxn id="17" idx="2"/>
            </p:cNvCxnSpPr>
            <p:nvPr/>
          </p:nvCxnSpPr>
          <p:spPr>
            <a:xfrm flipV="1">
              <a:off x="2611127" y="1818878"/>
              <a:ext cx="319898" cy="709600"/>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a:stCxn id="17" idx="6"/>
              <a:endCxn id="18" idx="1"/>
            </p:cNvCxnSpPr>
            <p:nvPr/>
          </p:nvCxnSpPr>
          <p:spPr>
            <a:xfrm>
              <a:off x="3042157" y="1818878"/>
              <a:ext cx="319898" cy="3101917"/>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a:stCxn id="18" idx="5"/>
              <a:endCxn id="19" idx="1"/>
            </p:cNvCxnSpPr>
            <p:nvPr/>
          </p:nvCxnSpPr>
          <p:spPr>
            <a:xfrm flipV="1">
              <a:off x="3440637" y="2626749"/>
              <a:ext cx="336173" cy="2378237"/>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0" name="Straight Connector 39"/>
            <p:cNvCxnSpPr>
              <a:stCxn id="19" idx="7"/>
              <a:endCxn id="20" idx="1"/>
            </p:cNvCxnSpPr>
            <p:nvPr/>
          </p:nvCxnSpPr>
          <p:spPr>
            <a:xfrm>
              <a:off x="3855392" y="2626749"/>
              <a:ext cx="336173" cy="1835443"/>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1" name="Straight Connector 40"/>
            <p:cNvCxnSpPr>
              <a:stCxn id="20" idx="5"/>
              <a:endCxn id="21" idx="2"/>
            </p:cNvCxnSpPr>
            <p:nvPr/>
          </p:nvCxnSpPr>
          <p:spPr>
            <a:xfrm flipV="1">
              <a:off x="4270147" y="3922398"/>
              <a:ext cx="319898" cy="623985"/>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2" name="Straight Connector 41"/>
            <p:cNvCxnSpPr>
              <a:stCxn id="21" idx="7"/>
              <a:endCxn id="22" idx="1"/>
            </p:cNvCxnSpPr>
            <p:nvPr/>
          </p:nvCxnSpPr>
          <p:spPr>
            <a:xfrm>
              <a:off x="4684902" y="3880302"/>
              <a:ext cx="336173" cy="759909"/>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3" name="Straight Connector 42"/>
            <p:cNvCxnSpPr>
              <a:stCxn id="22" idx="5"/>
              <a:endCxn id="23" idx="0"/>
            </p:cNvCxnSpPr>
            <p:nvPr/>
          </p:nvCxnSpPr>
          <p:spPr>
            <a:xfrm>
              <a:off x="5099657" y="4724402"/>
              <a:ext cx="375464" cy="404902"/>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4" name="Straight Connector 43"/>
            <p:cNvCxnSpPr>
              <a:stCxn id="23" idx="7"/>
              <a:endCxn id="24" idx="3"/>
            </p:cNvCxnSpPr>
            <p:nvPr/>
          </p:nvCxnSpPr>
          <p:spPr>
            <a:xfrm flipV="1">
              <a:off x="5514412" y="3197600"/>
              <a:ext cx="336173" cy="1949140"/>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5" name="Straight Connector 44"/>
            <p:cNvCxnSpPr>
              <a:stCxn id="24" idx="7"/>
              <a:endCxn id="25" idx="3"/>
            </p:cNvCxnSpPr>
            <p:nvPr/>
          </p:nvCxnSpPr>
          <p:spPr>
            <a:xfrm flipV="1">
              <a:off x="5929167" y="2717383"/>
              <a:ext cx="336173" cy="396026"/>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a:stCxn id="25" idx="7"/>
              <a:endCxn id="26" idx="2"/>
            </p:cNvCxnSpPr>
            <p:nvPr/>
          </p:nvCxnSpPr>
          <p:spPr>
            <a:xfrm flipV="1">
              <a:off x="6343922" y="2503534"/>
              <a:ext cx="319898" cy="129658"/>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7" name="Straight Connector 46"/>
            <p:cNvCxnSpPr>
              <a:stCxn id="26" idx="5"/>
              <a:endCxn id="27" idx="2"/>
            </p:cNvCxnSpPr>
            <p:nvPr/>
          </p:nvCxnSpPr>
          <p:spPr>
            <a:xfrm>
              <a:off x="6758677" y="2545629"/>
              <a:ext cx="319898" cy="2030509"/>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8" name="Straight Connector 47"/>
            <p:cNvCxnSpPr>
              <a:stCxn id="32" idx="7"/>
              <a:endCxn id="28" idx="3"/>
            </p:cNvCxnSpPr>
            <p:nvPr/>
          </p:nvCxnSpPr>
          <p:spPr>
            <a:xfrm flipV="1">
              <a:off x="7532972" y="3692552"/>
              <a:ext cx="391388" cy="606870"/>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a:stCxn id="28" idx="7"/>
              <a:endCxn id="29" idx="4"/>
            </p:cNvCxnSpPr>
            <p:nvPr/>
          </p:nvCxnSpPr>
          <p:spPr>
            <a:xfrm flipV="1">
              <a:off x="8002942" y="2640013"/>
              <a:ext cx="375464" cy="968348"/>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50" name="Straight Connector 49"/>
            <p:cNvCxnSpPr>
              <a:stCxn id="29" idx="7"/>
              <a:endCxn id="30" idx="3"/>
            </p:cNvCxnSpPr>
            <p:nvPr/>
          </p:nvCxnSpPr>
          <p:spPr>
            <a:xfrm flipV="1">
              <a:off x="8417697" y="2425727"/>
              <a:ext cx="336178" cy="112659"/>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51" name="Straight Connector 50"/>
            <p:cNvCxnSpPr>
              <a:stCxn id="27" idx="6"/>
              <a:endCxn id="32" idx="7"/>
            </p:cNvCxnSpPr>
            <p:nvPr/>
          </p:nvCxnSpPr>
          <p:spPr>
            <a:xfrm flipV="1">
              <a:off x="7189707" y="4299422"/>
              <a:ext cx="343265" cy="276716"/>
            </a:xfrm>
            <a:prstGeom prst="line">
              <a:avLst/>
            </a:prstGeom>
            <a:effectLst/>
          </p:spPr>
          <p:style>
            <a:lnRef idx="2">
              <a:schemeClr val="accent1"/>
            </a:lnRef>
            <a:fillRef idx="0">
              <a:schemeClr val="accent1"/>
            </a:fillRef>
            <a:effectRef idx="1">
              <a:schemeClr val="accent1"/>
            </a:effectRef>
            <a:fontRef idx="minor">
              <a:schemeClr val="tx1"/>
            </a:fontRef>
          </p:style>
        </p:cxnSp>
        <p:sp>
          <p:nvSpPr>
            <p:cNvPr id="52" name="Oval 51"/>
            <p:cNvSpPr/>
            <p:nvPr/>
          </p:nvSpPr>
          <p:spPr>
            <a:xfrm>
              <a:off x="2448066" y="2351818"/>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3" name="Oval 52"/>
            <p:cNvSpPr/>
            <p:nvPr/>
          </p:nvSpPr>
          <p:spPr>
            <a:xfrm>
              <a:off x="2035684" y="4328954"/>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4" name="Oval 53"/>
            <p:cNvSpPr/>
            <p:nvPr/>
          </p:nvSpPr>
          <p:spPr>
            <a:xfrm>
              <a:off x="3687567" y="2527889"/>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5" name="Oval 54"/>
            <p:cNvSpPr/>
            <p:nvPr/>
          </p:nvSpPr>
          <p:spPr>
            <a:xfrm>
              <a:off x="3282372" y="4820414"/>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6" name="Oval 55"/>
            <p:cNvSpPr/>
            <p:nvPr/>
          </p:nvSpPr>
          <p:spPr>
            <a:xfrm>
              <a:off x="2861380" y="1670438"/>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7" name="Oval 56"/>
            <p:cNvSpPr/>
            <p:nvPr/>
          </p:nvSpPr>
          <p:spPr>
            <a:xfrm>
              <a:off x="1619310" y="2336878"/>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8" name="Oval 57"/>
            <p:cNvSpPr/>
            <p:nvPr/>
          </p:nvSpPr>
          <p:spPr>
            <a:xfrm>
              <a:off x="1196366" y="1977557"/>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9" name="Oval 58"/>
            <p:cNvSpPr/>
            <p:nvPr/>
          </p:nvSpPr>
          <p:spPr>
            <a:xfrm>
              <a:off x="4104293" y="4355275"/>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66" name="Rectangle 65"/>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7" name="Picture 6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376208575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a:bodyPr>
          <a:lstStyle/>
          <a:p>
            <a:r>
              <a:rPr lang="en-US" dirty="0" err="1" smtClean="0"/>
              <a:t>Shewhart</a:t>
            </a:r>
            <a:r>
              <a:rPr lang="en-US" dirty="0" smtClean="0"/>
              <a:t> Rules – Rule #8</a:t>
            </a:r>
            <a:endParaRPr lang="en-US" dirty="0"/>
          </a:p>
        </p:txBody>
      </p:sp>
      <p:sp>
        <p:nvSpPr>
          <p:cNvPr id="3" name="Content Placeholder 2"/>
          <p:cNvSpPr>
            <a:spLocks noGrp="1"/>
          </p:cNvSpPr>
          <p:nvPr>
            <p:ph idx="1"/>
          </p:nvPr>
        </p:nvSpPr>
        <p:spPr>
          <a:xfrm>
            <a:off x="116112" y="1469573"/>
            <a:ext cx="8751843" cy="4913142"/>
          </a:xfrm>
        </p:spPr>
        <p:txBody>
          <a:bodyPr>
            <a:noAutofit/>
          </a:bodyPr>
          <a:lstStyle/>
          <a:p>
            <a:pPr lvl="2"/>
            <a:endParaRPr lang="en-US" sz="1600" dirty="0" smtClean="0"/>
          </a:p>
          <a:p>
            <a:pPr lvl="1"/>
            <a:endParaRPr lang="en-US" sz="2000" dirty="0"/>
          </a:p>
          <a:p>
            <a:pPr lvl="1"/>
            <a:endParaRPr lang="en-US" sz="2000" dirty="0"/>
          </a:p>
        </p:txBody>
      </p:sp>
      <p:sp>
        <p:nvSpPr>
          <p:cNvPr id="5" name="TextBox 4"/>
          <p:cNvSpPr txBox="1"/>
          <p:nvPr/>
        </p:nvSpPr>
        <p:spPr>
          <a:xfrm>
            <a:off x="635000" y="1538209"/>
            <a:ext cx="8509000" cy="369332"/>
          </a:xfrm>
          <a:prstGeom prst="rect">
            <a:avLst/>
          </a:prstGeom>
          <a:noFill/>
        </p:spPr>
        <p:txBody>
          <a:bodyPr wrap="square" rtlCol="0">
            <a:spAutoFit/>
          </a:bodyPr>
          <a:lstStyle/>
          <a:p>
            <a:pPr fontAlgn="auto"/>
            <a:r>
              <a:rPr lang="en-US" b="1" dirty="0"/>
              <a:t>Rule 8:</a:t>
            </a:r>
            <a:r>
              <a:rPr lang="en-US" dirty="0"/>
              <a:t> Fifteen successive points fall into zone C only, to either side of the centerline.</a:t>
            </a:r>
          </a:p>
        </p:txBody>
      </p:sp>
      <p:grpSp>
        <p:nvGrpSpPr>
          <p:cNvPr id="9" name="Group 8"/>
          <p:cNvGrpSpPr/>
          <p:nvPr/>
        </p:nvGrpSpPr>
        <p:grpSpPr>
          <a:xfrm>
            <a:off x="-39571" y="1642509"/>
            <a:ext cx="8778875" cy="5215491"/>
            <a:chOff x="111124" y="954292"/>
            <a:chExt cx="8778875" cy="5215491"/>
          </a:xfrm>
        </p:grpSpPr>
        <p:pic>
          <p:nvPicPr>
            <p:cNvPr id="11" name="Picture 10"/>
            <p:cNvPicPr/>
            <p:nvPr/>
          </p:nvPicPr>
          <p:blipFill rotWithShape="1">
            <a:blip r:embed="rId3">
              <a:extLst>
                <a:ext uri="{28A0092B-C50C-407E-A947-70E740481C1C}">
                  <a14:useLocalDpi xmlns:a14="http://schemas.microsoft.com/office/drawing/2010/main" val="0"/>
                </a:ext>
              </a:extLst>
            </a:blip>
            <a:srcRect l="34633" r="18281"/>
            <a:stretch/>
          </p:blipFill>
          <p:spPr>
            <a:xfrm>
              <a:off x="650874" y="954292"/>
              <a:ext cx="8239125" cy="5215491"/>
            </a:xfrm>
            <a:prstGeom prst="rect">
              <a:avLst/>
            </a:prstGeom>
          </p:spPr>
        </p:pic>
        <p:grpSp>
          <p:nvGrpSpPr>
            <p:cNvPr id="12" name="Group 11"/>
            <p:cNvGrpSpPr/>
            <p:nvPr/>
          </p:nvGrpSpPr>
          <p:grpSpPr>
            <a:xfrm>
              <a:off x="111124" y="1659408"/>
              <a:ext cx="646333" cy="3721965"/>
              <a:chOff x="-1" y="1659408"/>
              <a:chExt cx="646333" cy="3721965"/>
            </a:xfrm>
          </p:grpSpPr>
          <p:sp>
            <p:nvSpPr>
              <p:cNvPr id="67" name="TextBox 66"/>
              <p:cNvSpPr txBox="1"/>
              <p:nvPr/>
            </p:nvSpPr>
            <p:spPr>
              <a:xfrm rot="16200000">
                <a:off x="90958" y="4826000"/>
                <a:ext cx="464415" cy="646331"/>
              </a:xfrm>
              <a:prstGeom prst="rect">
                <a:avLst/>
              </a:prstGeom>
              <a:noFill/>
            </p:spPr>
            <p:txBody>
              <a:bodyPr wrap="none" rtlCol="0">
                <a:spAutoFit/>
              </a:bodyPr>
              <a:lstStyle/>
              <a:p>
                <a:r>
                  <a:rPr lang="en-US" sz="3600" b="1" dirty="0" smtClean="0">
                    <a:solidFill>
                      <a:srgbClr val="800000"/>
                    </a:solidFill>
                  </a:rPr>
                  <a:t>A</a:t>
                </a:r>
                <a:endParaRPr lang="en-US" sz="3600" b="1" dirty="0">
                  <a:solidFill>
                    <a:srgbClr val="800000"/>
                  </a:solidFill>
                </a:endParaRPr>
              </a:p>
            </p:txBody>
          </p:sp>
          <p:sp>
            <p:nvSpPr>
              <p:cNvPr id="68" name="TextBox 67"/>
              <p:cNvSpPr txBox="1"/>
              <p:nvPr/>
            </p:nvSpPr>
            <p:spPr>
              <a:xfrm rot="16200000">
                <a:off x="101440" y="4183740"/>
                <a:ext cx="443451" cy="646331"/>
              </a:xfrm>
              <a:prstGeom prst="rect">
                <a:avLst/>
              </a:prstGeom>
              <a:noFill/>
            </p:spPr>
            <p:txBody>
              <a:bodyPr wrap="none" rtlCol="0">
                <a:spAutoFit/>
              </a:bodyPr>
              <a:lstStyle/>
              <a:p>
                <a:r>
                  <a:rPr lang="en-US" sz="3600" b="1" dirty="0" smtClean="0">
                    <a:solidFill>
                      <a:srgbClr val="800000"/>
                    </a:solidFill>
                  </a:rPr>
                  <a:t>B</a:t>
                </a:r>
                <a:endParaRPr lang="en-US" sz="3600" b="1" dirty="0">
                  <a:solidFill>
                    <a:srgbClr val="800000"/>
                  </a:solidFill>
                </a:endParaRPr>
              </a:p>
            </p:txBody>
          </p:sp>
          <p:sp>
            <p:nvSpPr>
              <p:cNvPr id="69" name="TextBox 68"/>
              <p:cNvSpPr txBox="1"/>
              <p:nvPr/>
            </p:nvSpPr>
            <p:spPr>
              <a:xfrm rot="16200000">
                <a:off x="108653" y="3559175"/>
                <a:ext cx="429024" cy="646331"/>
              </a:xfrm>
              <a:prstGeom prst="rect">
                <a:avLst/>
              </a:prstGeom>
              <a:noFill/>
            </p:spPr>
            <p:txBody>
              <a:bodyPr wrap="none" rtlCol="0">
                <a:spAutoFit/>
              </a:bodyPr>
              <a:lstStyle/>
              <a:p>
                <a:r>
                  <a:rPr lang="en-US" sz="3600" b="1" dirty="0" smtClean="0">
                    <a:solidFill>
                      <a:srgbClr val="800000"/>
                    </a:solidFill>
                  </a:rPr>
                  <a:t>C</a:t>
                </a:r>
                <a:endParaRPr lang="en-US" sz="3600" b="1" dirty="0">
                  <a:solidFill>
                    <a:srgbClr val="800000"/>
                  </a:solidFill>
                </a:endParaRPr>
              </a:p>
            </p:txBody>
          </p:sp>
          <p:sp>
            <p:nvSpPr>
              <p:cNvPr id="70" name="TextBox 69"/>
              <p:cNvSpPr txBox="1"/>
              <p:nvPr/>
            </p:nvSpPr>
            <p:spPr>
              <a:xfrm rot="16200000">
                <a:off x="108654" y="2835275"/>
                <a:ext cx="429024" cy="646331"/>
              </a:xfrm>
              <a:prstGeom prst="rect">
                <a:avLst/>
              </a:prstGeom>
              <a:noFill/>
            </p:spPr>
            <p:txBody>
              <a:bodyPr wrap="none" rtlCol="0">
                <a:spAutoFit/>
              </a:bodyPr>
              <a:lstStyle/>
              <a:p>
                <a:r>
                  <a:rPr lang="en-US" sz="3600" b="1" dirty="0" smtClean="0">
                    <a:solidFill>
                      <a:srgbClr val="800000"/>
                    </a:solidFill>
                  </a:rPr>
                  <a:t>C</a:t>
                </a:r>
                <a:endParaRPr lang="en-US" sz="3600" b="1" dirty="0">
                  <a:solidFill>
                    <a:srgbClr val="800000"/>
                  </a:solidFill>
                </a:endParaRPr>
              </a:p>
            </p:txBody>
          </p:sp>
          <p:sp>
            <p:nvSpPr>
              <p:cNvPr id="71" name="TextBox 70"/>
              <p:cNvSpPr txBox="1"/>
              <p:nvPr/>
            </p:nvSpPr>
            <p:spPr>
              <a:xfrm rot="16200000">
                <a:off x="101441" y="2193015"/>
                <a:ext cx="443451" cy="646331"/>
              </a:xfrm>
              <a:prstGeom prst="rect">
                <a:avLst/>
              </a:prstGeom>
              <a:noFill/>
            </p:spPr>
            <p:txBody>
              <a:bodyPr wrap="none" rtlCol="0">
                <a:spAutoFit/>
              </a:bodyPr>
              <a:lstStyle/>
              <a:p>
                <a:r>
                  <a:rPr lang="en-US" sz="3600" b="1" dirty="0" smtClean="0">
                    <a:solidFill>
                      <a:srgbClr val="800000"/>
                    </a:solidFill>
                  </a:rPr>
                  <a:t>B</a:t>
                </a:r>
                <a:endParaRPr lang="en-US" sz="3600" b="1" dirty="0">
                  <a:solidFill>
                    <a:srgbClr val="800000"/>
                  </a:solidFill>
                </a:endParaRPr>
              </a:p>
            </p:txBody>
          </p:sp>
          <p:sp>
            <p:nvSpPr>
              <p:cNvPr id="72" name="TextBox 71"/>
              <p:cNvSpPr txBox="1"/>
              <p:nvPr/>
            </p:nvSpPr>
            <p:spPr>
              <a:xfrm rot="16200000">
                <a:off x="90959" y="1568450"/>
                <a:ext cx="464415" cy="646331"/>
              </a:xfrm>
              <a:prstGeom prst="rect">
                <a:avLst/>
              </a:prstGeom>
              <a:noFill/>
            </p:spPr>
            <p:txBody>
              <a:bodyPr wrap="none" rtlCol="0">
                <a:spAutoFit/>
              </a:bodyPr>
              <a:lstStyle/>
              <a:p>
                <a:r>
                  <a:rPr lang="en-US" sz="3600" b="1" dirty="0" smtClean="0">
                    <a:solidFill>
                      <a:srgbClr val="800000"/>
                    </a:solidFill>
                  </a:rPr>
                  <a:t>A</a:t>
                </a:r>
                <a:endParaRPr lang="en-US" sz="3600" b="1" dirty="0">
                  <a:solidFill>
                    <a:srgbClr val="800000"/>
                  </a:solidFill>
                </a:endParaRPr>
              </a:p>
            </p:txBody>
          </p:sp>
        </p:grpSp>
        <p:sp>
          <p:nvSpPr>
            <p:cNvPr id="13" name="Oval 12"/>
            <p:cNvSpPr>
              <a:spLocks noChangeAspect="1"/>
            </p:cNvSpPr>
            <p:nvPr/>
          </p:nvSpPr>
          <p:spPr>
            <a:xfrm>
              <a:off x="857250" y="4031402"/>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a:spLocks noChangeAspect="1"/>
            </p:cNvSpPr>
            <p:nvPr/>
          </p:nvSpPr>
          <p:spPr>
            <a:xfrm>
              <a:off x="1686760" y="3308694"/>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a:spLocks noChangeAspect="1"/>
            </p:cNvSpPr>
            <p:nvPr/>
          </p:nvSpPr>
          <p:spPr>
            <a:xfrm>
              <a:off x="2101515" y="3779717"/>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a:spLocks noChangeAspect="1"/>
            </p:cNvSpPr>
            <p:nvPr/>
          </p:nvSpPr>
          <p:spPr>
            <a:xfrm>
              <a:off x="2516270" y="4014451"/>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Oval 16"/>
            <p:cNvSpPr>
              <a:spLocks noChangeAspect="1"/>
            </p:cNvSpPr>
            <p:nvPr/>
          </p:nvSpPr>
          <p:spPr>
            <a:xfrm>
              <a:off x="2931025" y="310233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Oval 17"/>
            <p:cNvSpPr>
              <a:spLocks noChangeAspect="1"/>
            </p:cNvSpPr>
            <p:nvPr/>
          </p:nvSpPr>
          <p:spPr>
            <a:xfrm>
              <a:off x="3345780" y="3774399"/>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9" name="Oval 18"/>
            <p:cNvSpPr>
              <a:spLocks noChangeAspect="1"/>
            </p:cNvSpPr>
            <p:nvPr/>
          </p:nvSpPr>
          <p:spPr>
            <a:xfrm>
              <a:off x="3760535" y="3568861"/>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a:spLocks noChangeAspect="1"/>
            </p:cNvSpPr>
            <p:nvPr/>
          </p:nvSpPr>
          <p:spPr>
            <a:xfrm>
              <a:off x="4175290" y="2906657"/>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1" name="Oval 20"/>
            <p:cNvSpPr>
              <a:spLocks noChangeAspect="1"/>
            </p:cNvSpPr>
            <p:nvPr/>
          </p:nvSpPr>
          <p:spPr>
            <a:xfrm>
              <a:off x="4590045" y="314320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2" name="Oval 21"/>
            <p:cNvSpPr>
              <a:spLocks noChangeAspect="1"/>
            </p:cNvSpPr>
            <p:nvPr/>
          </p:nvSpPr>
          <p:spPr>
            <a:xfrm>
              <a:off x="5004800" y="3987780"/>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3" name="Oval 22"/>
            <p:cNvSpPr>
              <a:spLocks noChangeAspect="1"/>
            </p:cNvSpPr>
            <p:nvPr/>
          </p:nvSpPr>
          <p:spPr>
            <a:xfrm>
              <a:off x="5419555" y="3760537"/>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4" name="Oval 23"/>
            <p:cNvSpPr>
              <a:spLocks noChangeAspect="1"/>
            </p:cNvSpPr>
            <p:nvPr/>
          </p:nvSpPr>
          <p:spPr>
            <a:xfrm>
              <a:off x="5834310" y="2926641"/>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5" name="Oval 24"/>
            <p:cNvSpPr>
              <a:spLocks noChangeAspect="1"/>
            </p:cNvSpPr>
            <p:nvPr/>
          </p:nvSpPr>
          <p:spPr>
            <a:xfrm>
              <a:off x="6249065" y="334952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6" name="Oval 25"/>
            <p:cNvSpPr>
              <a:spLocks noChangeAspect="1"/>
            </p:cNvSpPr>
            <p:nvPr/>
          </p:nvSpPr>
          <p:spPr>
            <a:xfrm>
              <a:off x="6663820" y="3812769"/>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7" name="Oval 26"/>
            <p:cNvSpPr>
              <a:spLocks noChangeAspect="1"/>
            </p:cNvSpPr>
            <p:nvPr/>
          </p:nvSpPr>
          <p:spPr>
            <a:xfrm>
              <a:off x="7078575" y="2470511"/>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8" name="Oval 27"/>
            <p:cNvSpPr>
              <a:spLocks noChangeAspect="1"/>
            </p:cNvSpPr>
            <p:nvPr/>
          </p:nvSpPr>
          <p:spPr>
            <a:xfrm>
              <a:off x="7908085" y="359092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9" name="Oval 28"/>
            <p:cNvSpPr>
              <a:spLocks noChangeAspect="1"/>
            </p:cNvSpPr>
            <p:nvPr/>
          </p:nvSpPr>
          <p:spPr>
            <a:xfrm>
              <a:off x="8322840" y="2520950"/>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0" name="Oval 29"/>
            <p:cNvSpPr>
              <a:spLocks noChangeAspect="1"/>
            </p:cNvSpPr>
            <p:nvPr/>
          </p:nvSpPr>
          <p:spPr>
            <a:xfrm>
              <a:off x="8737600" y="3213093"/>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a:spLocks noChangeAspect="1"/>
            </p:cNvSpPr>
            <p:nvPr/>
          </p:nvSpPr>
          <p:spPr>
            <a:xfrm>
              <a:off x="1272005" y="309619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2" name="Oval 31"/>
            <p:cNvSpPr>
              <a:spLocks noChangeAspect="1"/>
            </p:cNvSpPr>
            <p:nvPr/>
          </p:nvSpPr>
          <p:spPr>
            <a:xfrm>
              <a:off x="7438115" y="445131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3" name="Straight Connector 32"/>
            <p:cNvCxnSpPr>
              <a:stCxn id="13" idx="0"/>
              <a:endCxn id="31" idx="3"/>
            </p:cNvCxnSpPr>
            <p:nvPr/>
          </p:nvCxnSpPr>
          <p:spPr>
            <a:xfrm flipV="1">
              <a:off x="912816" y="3197822"/>
              <a:ext cx="375464" cy="833580"/>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4" name="Straight Connector 33"/>
            <p:cNvCxnSpPr>
              <a:stCxn id="31" idx="6"/>
              <a:endCxn id="14" idx="1"/>
            </p:cNvCxnSpPr>
            <p:nvPr/>
          </p:nvCxnSpPr>
          <p:spPr>
            <a:xfrm>
              <a:off x="1383137" y="3155727"/>
              <a:ext cx="319898" cy="170403"/>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5" name="Straight Connector 34"/>
            <p:cNvCxnSpPr>
              <a:stCxn id="14" idx="5"/>
              <a:endCxn id="15" idx="1"/>
            </p:cNvCxnSpPr>
            <p:nvPr/>
          </p:nvCxnSpPr>
          <p:spPr>
            <a:xfrm>
              <a:off x="1781617" y="3410321"/>
              <a:ext cx="336173" cy="386832"/>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6" name="Straight Connector 35"/>
            <p:cNvCxnSpPr>
              <a:stCxn id="15" idx="5"/>
              <a:endCxn id="16" idx="2"/>
            </p:cNvCxnSpPr>
            <p:nvPr/>
          </p:nvCxnSpPr>
          <p:spPr>
            <a:xfrm>
              <a:off x="2196372" y="3881344"/>
              <a:ext cx="319898" cy="192639"/>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7" name="Straight Connector 36"/>
            <p:cNvCxnSpPr>
              <a:stCxn id="16" idx="6"/>
              <a:endCxn id="17" idx="2"/>
            </p:cNvCxnSpPr>
            <p:nvPr/>
          </p:nvCxnSpPr>
          <p:spPr>
            <a:xfrm flipV="1">
              <a:off x="2627402" y="3161870"/>
              <a:ext cx="303623" cy="912113"/>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8" name="Straight Connector 37"/>
            <p:cNvCxnSpPr>
              <a:stCxn id="17" idx="6"/>
              <a:endCxn id="18" idx="1"/>
            </p:cNvCxnSpPr>
            <p:nvPr/>
          </p:nvCxnSpPr>
          <p:spPr>
            <a:xfrm>
              <a:off x="3042157" y="3161870"/>
              <a:ext cx="319898" cy="629965"/>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39" name="Straight Connector 38"/>
            <p:cNvCxnSpPr>
              <a:stCxn id="18" idx="7"/>
              <a:endCxn id="19" idx="2"/>
            </p:cNvCxnSpPr>
            <p:nvPr/>
          </p:nvCxnSpPr>
          <p:spPr>
            <a:xfrm flipV="1">
              <a:off x="3440637" y="3628393"/>
              <a:ext cx="319898" cy="163442"/>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0" name="Straight Connector 39"/>
            <p:cNvCxnSpPr>
              <a:stCxn id="19" idx="7"/>
              <a:endCxn id="20" idx="3"/>
            </p:cNvCxnSpPr>
            <p:nvPr/>
          </p:nvCxnSpPr>
          <p:spPr>
            <a:xfrm flipV="1">
              <a:off x="3855392" y="3008284"/>
              <a:ext cx="336173" cy="578013"/>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1" name="Straight Connector 40"/>
            <p:cNvCxnSpPr>
              <a:stCxn id="20" idx="5"/>
              <a:endCxn id="21" idx="2"/>
            </p:cNvCxnSpPr>
            <p:nvPr/>
          </p:nvCxnSpPr>
          <p:spPr>
            <a:xfrm>
              <a:off x="4270147" y="3008284"/>
              <a:ext cx="319898" cy="194453"/>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2" name="Straight Connector 41"/>
            <p:cNvCxnSpPr>
              <a:stCxn id="21" idx="5"/>
              <a:endCxn id="22" idx="1"/>
            </p:cNvCxnSpPr>
            <p:nvPr/>
          </p:nvCxnSpPr>
          <p:spPr>
            <a:xfrm>
              <a:off x="4684902" y="3244832"/>
              <a:ext cx="336173" cy="760384"/>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3" name="Straight Connector 42"/>
            <p:cNvCxnSpPr>
              <a:stCxn id="22" idx="6"/>
              <a:endCxn id="23" idx="3"/>
            </p:cNvCxnSpPr>
            <p:nvPr/>
          </p:nvCxnSpPr>
          <p:spPr>
            <a:xfrm flipV="1">
              <a:off x="5115932" y="3862164"/>
              <a:ext cx="319898" cy="185148"/>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4" name="Straight Connector 43"/>
            <p:cNvCxnSpPr>
              <a:stCxn id="23" idx="7"/>
              <a:endCxn id="24" idx="3"/>
            </p:cNvCxnSpPr>
            <p:nvPr/>
          </p:nvCxnSpPr>
          <p:spPr>
            <a:xfrm flipV="1">
              <a:off x="5514412" y="3028268"/>
              <a:ext cx="336173" cy="749705"/>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5" name="Straight Connector 44"/>
            <p:cNvCxnSpPr>
              <a:stCxn id="24" idx="5"/>
              <a:endCxn id="25" idx="1"/>
            </p:cNvCxnSpPr>
            <p:nvPr/>
          </p:nvCxnSpPr>
          <p:spPr>
            <a:xfrm>
              <a:off x="5929167" y="3028268"/>
              <a:ext cx="336173" cy="338696"/>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6" name="Straight Connector 45"/>
            <p:cNvCxnSpPr>
              <a:stCxn id="25" idx="5"/>
              <a:endCxn id="26" idx="1"/>
            </p:cNvCxnSpPr>
            <p:nvPr/>
          </p:nvCxnSpPr>
          <p:spPr>
            <a:xfrm>
              <a:off x="6343922" y="3451155"/>
              <a:ext cx="336173" cy="379050"/>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7" name="Straight Connector 46"/>
            <p:cNvCxnSpPr>
              <a:stCxn id="26" idx="7"/>
              <a:endCxn id="27" idx="3"/>
            </p:cNvCxnSpPr>
            <p:nvPr/>
          </p:nvCxnSpPr>
          <p:spPr>
            <a:xfrm flipV="1">
              <a:off x="6758677" y="2572138"/>
              <a:ext cx="336173" cy="1258067"/>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8" name="Straight Connector 47"/>
            <p:cNvCxnSpPr>
              <a:stCxn id="32" idx="7"/>
              <a:endCxn id="28" idx="3"/>
            </p:cNvCxnSpPr>
            <p:nvPr/>
          </p:nvCxnSpPr>
          <p:spPr>
            <a:xfrm flipV="1">
              <a:off x="7532972" y="3692552"/>
              <a:ext cx="391388" cy="776202"/>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49" name="Straight Connector 48"/>
            <p:cNvCxnSpPr>
              <a:stCxn id="28" idx="0"/>
              <a:endCxn id="29" idx="3"/>
            </p:cNvCxnSpPr>
            <p:nvPr/>
          </p:nvCxnSpPr>
          <p:spPr>
            <a:xfrm flipV="1">
              <a:off x="7963651" y="2622577"/>
              <a:ext cx="375464" cy="968348"/>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50" name="Straight Connector 49"/>
            <p:cNvCxnSpPr>
              <a:stCxn id="29" idx="5"/>
              <a:endCxn id="30" idx="1"/>
            </p:cNvCxnSpPr>
            <p:nvPr/>
          </p:nvCxnSpPr>
          <p:spPr>
            <a:xfrm>
              <a:off x="8417697" y="2622577"/>
              <a:ext cx="336178" cy="607952"/>
            </a:xfrm>
            <a:prstGeom prst="line">
              <a:avLst/>
            </a:prstGeom>
            <a:effectLst/>
          </p:spPr>
          <p:style>
            <a:lnRef idx="2">
              <a:schemeClr val="accent1"/>
            </a:lnRef>
            <a:fillRef idx="0">
              <a:schemeClr val="accent1"/>
            </a:fillRef>
            <a:effectRef idx="1">
              <a:schemeClr val="accent1"/>
            </a:effectRef>
            <a:fontRef idx="minor">
              <a:schemeClr val="tx1"/>
            </a:fontRef>
          </p:style>
        </p:cxnSp>
        <p:cxnSp>
          <p:nvCxnSpPr>
            <p:cNvPr id="51" name="Straight Connector 50"/>
            <p:cNvCxnSpPr>
              <a:stCxn id="27" idx="5"/>
              <a:endCxn id="32" idx="1"/>
            </p:cNvCxnSpPr>
            <p:nvPr/>
          </p:nvCxnSpPr>
          <p:spPr>
            <a:xfrm>
              <a:off x="7173432" y="2572138"/>
              <a:ext cx="280958" cy="1896616"/>
            </a:xfrm>
            <a:prstGeom prst="line">
              <a:avLst/>
            </a:prstGeom>
            <a:effectLst/>
          </p:spPr>
          <p:style>
            <a:lnRef idx="2">
              <a:schemeClr val="accent1"/>
            </a:lnRef>
            <a:fillRef idx="0">
              <a:schemeClr val="accent1"/>
            </a:fillRef>
            <a:effectRef idx="1">
              <a:schemeClr val="accent1"/>
            </a:effectRef>
            <a:fontRef idx="minor">
              <a:schemeClr val="tx1"/>
            </a:fontRef>
          </p:style>
        </p:cxnSp>
        <p:sp>
          <p:nvSpPr>
            <p:cNvPr id="52" name="Oval 51"/>
            <p:cNvSpPr/>
            <p:nvPr/>
          </p:nvSpPr>
          <p:spPr>
            <a:xfrm>
              <a:off x="2038844" y="3692373"/>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3" name="Oval 52"/>
            <p:cNvSpPr/>
            <p:nvPr/>
          </p:nvSpPr>
          <p:spPr>
            <a:xfrm>
              <a:off x="1203129" y="3002510"/>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4" name="Oval 53"/>
            <p:cNvSpPr/>
            <p:nvPr/>
          </p:nvSpPr>
          <p:spPr>
            <a:xfrm>
              <a:off x="3701678" y="3473333"/>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5" name="Oval 54"/>
            <p:cNvSpPr/>
            <p:nvPr/>
          </p:nvSpPr>
          <p:spPr>
            <a:xfrm>
              <a:off x="2859039" y="3014192"/>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6" name="Oval 55"/>
            <p:cNvSpPr/>
            <p:nvPr/>
          </p:nvSpPr>
          <p:spPr>
            <a:xfrm>
              <a:off x="2452158" y="3914105"/>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7" name="Oval 56"/>
            <p:cNvSpPr/>
            <p:nvPr/>
          </p:nvSpPr>
          <p:spPr>
            <a:xfrm>
              <a:off x="1619310" y="3211767"/>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8" name="Oval 57"/>
            <p:cNvSpPr/>
            <p:nvPr/>
          </p:nvSpPr>
          <p:spPr>
            <a:xfrm>
              <a:off x="787144" y="3939001"/>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9" name="Oval 58"/>
            <p:cNvSpPr/>
            <p:nvPr/>
          </p:nvSpPr>
          <p:spPr>
            <a:xfrm>
              <a:off x="3271737" y="3677942"/>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0" name="Oval 59"/>
            <p:cNvSpPr/>
            <p:nvPr/>
          </p:nvSpPr>
          <p:spPr>
            <a:xfrm>
              <a:off x="6182412" y="3258844"/>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1" name="Oval 60"/>
            <p:cNvSpPr/>
            <p:nvPr/>
          </p:nvSpPr>
          <p:spPr>
            <a:xfrm>
              <a:off x="5770367" y="2832688"/>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2" name="Oval 61"/>
            <p:cNvSpPr/>
            <p:nvPr/>
          </p:nvSpPr>
          <p:spPr>
            <a:xfrm>
              <a:off x="5358323" y="3676533"/>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3" name="Oval 62"/>
            <p:cNvSpPr/>
            <p:nvPr/>
          </p:nvSpPr>
          <p:spPr>
            <a:xfrm>
              <a:off x="4932167" y="3913600"/>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4" name="Oval 63"/>
            <p:cNvSpPr/>
            <p:nvPr/>
          </p:nvSpPr>
          <p:spPr>
            <a:xfrm>
              <a:off x="4520122" y="3064111"/>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5" name="Oval 64"/>
            <p:cNvSpPr/>
            <p:nvPr/>
          </p:nvSpPr>
          <p:spPr>
            <a:xfrm>
              <a:off x="4093967" y="2821400"/>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6" name="Oval 65"/>
            <p:cNvSpPr/>
            <p:nvPr/>
          </p:nvSpPr>
          <p:spPr>
            <a:xfrm>
              <a:off x="6591634" y="3724510"/>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sp>
        <p:nvSpPr>
          <p:cNvPr id="73" name="Rectangle 72"/>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4" name="Picture 7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376208575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a:bodyPr>
          <a:lstStyle/>
          <a:p>
            <a:r>
              <a:rPr lang="en-US" dirty="0" smtClean="0"/>
              <a:t>Type I and Type II Errors</a:t>
            </a:r>
            <a:endParaRPr lang="en-US" dirty="0"/>
          </a:p>
        </p:txBody>
      </p:sp>
      <p:sp>
        <p:nvSpPr>
          <p:cNvPr id="3" name="Content Placeholder 2"/>
          <p:cNvSpPr>
            <a:spLocks noGrp="1"/>
          </p:cNvSpPr>
          <p:nvPr>
            <p:ph idx="1"/>
          </p:nvPr>
        </p:nvSpPr>
        <p:spPr>
          <a:xfrm>
            <a:off x="102001" y="1511906"/>
            <a:ext cx="8751843" cy="4913142"/>
          </a:xfrm>
        </p:spPr>
        <p:txBody>
          <a:bodyPr>
            <a:noAutofit/>
          </a:bodyPr>
          <a:lstStyle/>
          <a:p>
            <a:r>
              <a:rPr lang="en-US" dirty="0" smtClean="0"/>
              <a:t>2 Types of Errors: Type I and Type II</a:t>
            </a:r>
            <a:endParaRPr lang="en-US" dirty="0"/>
          </a:p>
          <a:p>
            <a:pPr lvl="0" fontAlgn="auto"/>
            <a:r>
              <a:rPr lang="en-US" dirty="0"/>
              <a:t>Type I </a:t>
            </a:r>
            <a:r>
              <a:rPr lang="en-US" dirty="0" smtClean="0"/>
              <a:t>– False Alarm</a:t>
            </a:r>
          </a:p>
          <a:p>
            <a:pPr lvl="1"/>
            <a:r>
              <a:rPr lang="en-US" dirty="0" smtClean="0"/>
              <a:t>Decision </a:t>
            </a:r>
            <a:r>
              <a:rPr lang="en-US" dirty="0"/>
              <a:t>rules </a:t>
            </a:r>
            <a:r>
              <a:rPr lang="en-US" dirty="0" smtClean="0"/>
              <a:t>lead </a:t>
            </a:r>
            <a:r>
              <a:rPr lang="en-US" dirty="0"/>
              <a:t>you to decide that special cause variation is present when in fact it is </a:t>
            </a:r>
            <a:r>
              <a:rPr lang="en-US" i="1" dirty="0"/>
              <a:t>not </a:t>
            </a:r>
            <a:r>
              <a:rPr lang="en-US" dirty="0"/>
              <a:t>present. </a:t>
            </a:r>
          </a:p>
          <a:p>
            <a:pPr lvl="0" fontAlgn="auto"/>
            <a:r>
              <a:rPr lang="en-US" dirty="0"/>
              <a:t>Type II </a:t>
            </a:r>
            <a:r>
              <a:rPr lang="en-US" dirty="0" smtClean="0"/>
              <a:t>– Miss</a:t>
            </a:r>
          </a:p>
          <a:p>
            <a:pPr lvl="1"/>
            <a:r>
              <a:rPr lang="en-US" dirty="0" smtClean="0"/>
              <a:t>Decision rules </a:t>
            </a:r>
            <a:r>
              <a:rPr lang="en-US" dirty="0"/>
              <a:t>lead you </a:t>
            </a:r>
            <a:r>
              <a:rPr lang="en-US" i="1" dirty="0"/>
              <a:t>not</a:t>
            </a:r>
            <a:r>
              <a:rPr lang="en-US" dirty="0"/>
              <a:t> to decide that special cause variation is present when in fact it is present. </a:t>
            </a:r>
            <a:endParaRPr lang="en-US" sz="2000" dirty="0"/>
          </a:p>
          <a:p>
            <a:pPr lvl="1"/>
            <a:endParaRPr lang="en-US" sz="2000" dirty="0"/>
          </a:p>
        </p:txBody>
      </p:sp>
      <p:sp>
        <p:nvSpPr>
          <p:cNvPr id="9" name="Rectangle 8"/>
          <p:cNvSpPr/>
          <p:nvPr/>
        </p:nvSpPr>
        <p:spPr>
          <a:xfrm>
            <a:off x="0" y="1251960"/>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48356890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09433"/>
            <a:ext cx="8229600" cy="633606"/>
          </a:xfrm>
        </p:spPr>
        <p:txBody>
          <a:bodyPr>
            <a:normAutofit fontScale="90000"/>
          </a:bodyPr>
          <a:lstStyle/>
          <a:p>
            <a:r>
              <a:rPr lang="en-US" dirty="0"/>
              <a:t>Question: Let’s test the rules</a:t>
            </a:r>
          </a:p>
        </p:txBody>
      </p:sp>
      <p:pic>
        <p:nvPicPr>
          <p:cNvPr id="9" name="Picture 8"/>
          <p:cNvPicPr/>
          <p:nvPr/>
        </p:nvPicPr>
        <p:blipFill rotWithShape="1">
          <a:blip r:embed="rId3">
            <a:extLst>
              <a:ext uri="{28A0092B-C50C-407E-A947-70E740481C1C}">
                <a14:useLocalDpi xmlns:a14="http://schemas.microsoft.com/office/drawing/2010/main" val="0"/>
              </a:ext>
            </a:extLst>
          </a:blip>
          <a:srcRect b="7990"/>
          <a:stretch/>
        </p:blipFill>
        <p:spPr>
          <a:xfrm>
            <a:off x="1870111" y="3129727"/>
            <a:ext cx="5721668" cy="3575262"/>
          </a:xfrm>
          <a:prstGeom prst="rect">
            <a:avLst/>
          </a:prstGeom>
        </p:spPr>
      </p:pic>
      <p:sp>
        <p:nvSpPr>
          <p:cNvPr id="5" name="TextBox 4"/>
          <p:cNvSpPr txBox="1"/>
          <p:nvPr/>
        </p:nvSpPr>
        <p:spPr>
          <a:xfrm>
            <a:off x="98779" y="1058337"/>
            <a:ext cx="8574583" cy="2169825"/>
          </a:xfrm>
          <a:prstGeom prst="rect">
            <a:avLst/>
          </a:prstGeom>
          <a:noFill/>
        </p:spPr>
        <p:txBody>
          <a:bodyPr wrap="none" rtlCol="0">
            <a:spAutoFit/>
          </a:bodyPr>
          <a:lstStyle/>
          <a:p>
            <a:r>
              <a:rPr lang="en-US" sz="1700" b="1" dirty="0"/>
              <a:t>Rule 1:</a:t>
            </a:r>
            <a:r>
              <a:rPr lang="en-US" sz="1700" dirty="0"/>
              <a:t> A single point outside the </a:t>
            </a:r>
            <a:r>
              <a:rPr lang="en-US" sz="1700" i="1" dirty="0"/>
              <a:t>μ±3σ</a:t>
            </a:r>
            <a:r>
              <a:rPr lang="en-US" sz="1700" dirty="0"/>
              <a:t> zone.</a:t>
            </a:r>
          </a:p>
          <a:p>
            <a:r>
              <a:rPr lang="en-US" sz="1700" b="1" dirty="0"/>
              <a:t>Rule 2:</a:t>
            </a:r>
            <a:r>
              <a:rPr lang="en-US" sz="1700" dirty="0"/>
              <a:t> Two out of three successive points outside </a:t>
            </a:r>
            <a:r>
              <a:rPr lang="en-US" sz="1700" i="1" dirty="0"/>
              <a:t>μ±2σ</a:t>
            </a:r>
            <a:r>
              <a:rPr lang="en-US" sz="1700" dirty="0"/>
              <a:t> zone.</a:t>
            </a:r>
          </a:p>
          <a:p>
            <a:r>
              <a:rPr lang="en-US" sz="1700" b="1" dirty="0"/>
              <a:t>Rule 3:</a:t>
            </a:r>
            <a:r>
              <a:rPr lang="en-US" sz="1700" dirty="0"/>
              <a:t> Four out of five successive points outside </a:t>
            </a:r>
            <a:r>
              <a:rPr lang="en-US" sz="1700" i="1" dirty="0"/>
              <a:t>μ±1σ</a:t>
            </a:r>
            <a:r>
              <a:rPr lang="en-US" sz="1700" dirty="0"/>
              <a:t> zone.</a:t>
            </a:r>
          </a:p>
          <a:p>
            <a:r>
              <a:rPr lang="en-US" sz="1700" b="1" dirty="0"/>
              <a:t>Rule 4:</a:t>
            </a:r>
            <a:r>
              <a:rPr lang="en-US" sz="1700" dirty="0"/>
              <a:t> </a:t>
            </a:r>
            <a:r>
              <a:rPr lang="en-US" sz="1700" dirty="0" smtClean="0"/>
              <a:t>8 or </a:t>
            </a:r>
            <a:r>
              <a:rPr lang="en-US" sz="1700" dirty="0"/>
              <a:t>more successive numbers either strictly above or strictly below the </a:t>
            </a:r>
            <a:r>
              <a:rPr lang="en-US" sz="1700" dirty="0" smtClean="0"/>
              <a:t>mean.</a:t>
            </a:r>
          </a:p>
          <a:p>
            <a:r>
              <a:rPr lang="en-US" sz="1600" b="1" dirty="0"/>
              <a:t>Rule 5:</a:t>
            </a:r>
            <a:r>
              <a:rPr lang="en-US" sz="1600" dirty="0"/>
              <a:t> </a:t>
            </a:r>
            <a:r>
              <a:rPr lang="en-US" sz="1600" dirty="0" smtClean="0"/>
              <a:t>6 or </a:t>
            </a:r>
            <a:r>
              <a:rPr lang="en-US" sz="1600" dirty="0"/>
              <a:t>more successive numbers showing a continuous increase or continuous decrease</a:t>
            </a:r>
            <a:r>
              <a:rPr lang="en-US" sz="1600" dirty="0" smtClean="0"/>
              <a:t>.</a:t>
            </a:r>
            <a:endParaRPr lang="en-US" sz="1700" dirty="0"/>
          </a:p>
          <a:p>
            <a:r>
              <a:rPr lang="en-US" sz="1700" b="1" dirty="0"/>
              <a:t>Rule 6:</a:t>
            </a:r>
            <a:r>
              <a:rPr lang="en-US" sz="1700" dirty="0"/>
              <a:t> </a:t>
            </a:r>
            <a:r>
              <a:rPr lang="en-US" sz="1700" dirty="0" smtClean="0"/>
              <a:t>14 or </a:t>
            </a:r>
            <a:r>
              <a:rPr lang="en-US" sz="1700" dirty="0"/>
              <a:t>more successive numbers that oscillate in size (i.e. smaller, larger, smaller, larger)</a:t>
            </a:r>
          </a:p>
          <a:p>
            <a:r>
              <a:rPr lang="en-US" sz="1700" b="1" dirty="0"/>
              <a:t>Rule 7:</a:t>
            </a:r>
            <a:r>
              <a:rPr lang="en-US" sz="1700" dirty="0"/>
              <a:t> </a:t>
            </a:r>
            <a:r>
              <a:rPr lang="en-US" sz="1700" dirty="0" smtClean="0"/>
              <a:t>8 or </a:t>
            </a:r>
            <a:r>
              <a:rPr lang="en-US" sz="1700" dirty="0"/>
              <a:t>more successive numbers that avoid </a:t>
            </a:r>
            <a:r>
              <a:rPr lang="en-US" sz="1700" i="1" dirty="0"/>
              <a:t>μ±1σ</a:t>
            </a:r>
            <a:r>
              <a:rPr lang="en-US" sz="1700" dirty="0"/>
              <a:t> zone.</a:t>
            </a:r>
          </a:p>
          <a:p>
            <a:r>
              <a:rPr lang="en-US" sz="1700" b="1" dirty="0"/>
              <a:t>Rule 8:</a:t>
            </a:r>
            <a:r>
              <a:rPr lang="en-US" sz="1700" dirty="0"/>
              <a:t> </a:t>
            </a:r>
            <a:r>
              <a:rPr lang="en-US" sz="1700" dirty="0" smtClean="0"/>
              <a:t>15 successive </a:t>
            </a:r>
            <a:r>
              <a:rPr lang="en-US" sz="1700" dirty="0"/>
              <a:t>points fall into </a:t>
            </a:r>
            <a:r>
              <a:rPr lang="en-US" sz="1700" i="1" dirty="0"/>
              <a:t>μ±1σ</a:t>
            </a:r>
            <a:r>
              <a:rPr lang="en-US" sz="1700" dirty="0"/>
              <a:t> zone only, to either side of the </a:t>
            </a:r>
            <a:r>
              <a:rPr lang="en-US" sz="1700" dirty="0" smtClean="0"/>
              <a:t>centerline or target.</a:t>
            </a:r>
            <a:endParaRPr lang="en-US" sz="1700" dirty="0"/>
          </a:p>
        </p:txBody>
      </p:sp>
      <p:sp>
        <p:nvSpPr>
          <p:cNvPr id="10" name="Rectangle 9"/>
          <p:cNvSpPr/>
          <p:nvPr/>
        </p:nvSpPr>
        <p:spPr>
          <a:xfrm>
            <a:off x="0" y="1019379"/>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147930360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2955"/>
            <a:ext cx="8229600" cy="622556"/>
          </a:xfrm>
        </p:spPr>
        <p:txBody>
          <a:bodyPr>
            <a:normAutofit fontScale="90000"/>
          </a:bodyPr>
          <a:lstStyle/>
          <a:p>
            <a:r>
              <a:rPr lang="en-US" dirty="0" smtClean="0"/>
              <a:t>Question: Let’s test the rules</a:t>
            </a:r>
            <a:endParaRPr lang="en-US" dirty="0"/>
          </a:p>
        </p:txBody>
      </p:sp>
      <p:pic>
        <p:nvPicPr>
          <p:cNvPr id="9" name="Picture 8"/>
          <p:cNvPicPr/>
          <p:nvPr/>
        </p:nvPicPr>
        <p:blipFill rotWithShape="1">
          <a:blip r:embed="rId3">
            <a:extLst>
              <a:ext uri="{28A0092B-C50C-407E-A947-70E740481C1C}">
                <a14:useLocalDpi xmlns:a14="http://schemas.microsoft.com/office/drawing/2010/main" val="0"/>
              </a:ext>
            </a:extLst>
          </a:blip>
          <a:srcRect b="7990"/>
          <a:stretch/>
        </p:blipFill>
        <p:spPr>
          <a:xfrm>
            <a:off x="1870111" y="3196575"/>
            <a:ext cx="5721668" cy="3575262"/>
          </a:xfrm>
          <a:prstGeom prst="rect">
            <a:avLst/>
          </a:prstGeom>
        </p:spPr>
      </p:pic>
      <p:sp>
        <p:nvSpPr>
          <p:cNvPr id="5" name="TextBox 4"/>
          <p:cNvSpPr txBox="1"/>
          <p:nvPr/>
        </p:nvSpPr>
        <p:spPr>
          <a:xfrm>
            <a:off x="98779" y="1058337"/>
            <a:ext cx="8525297" cy="1923604"/>
          </a:xfrm>
          <a:prstGeom prst="rect">
            <a:avLst/>
          </a:prstGeom>
          <a:noFill/>
        </p:spPr>
        <p:txBody>
          <a:bodyPr wrap="none" rtlCol="0">
            <a:spAutoFit/>
          </a:bodyPr>
          <a:lstStyle/>
          <a:p>
            <a:r>
              <a:rPr lang="en-US" sz="1700" b="1" dirty="0">
                <a:solidFill>
                  <a:schemeClr val="bg1">
                    <a:lumMod val="75000"/>
                  </a:schemeClr>
                </a:solidFill>
              </a:rPr>
              <a:t>Rule 1:</a:t>
            </a:r>
            <a:r>
              <a:rPr lang="en-US" sz="1700" dirty="0">
                <a:solidFill>
                  <a:schemeClr val="bg1">
                    <a:lumMod val="75000"/>
                  </a:schemeClr>
                </a:solidFill>
              </a:rPr>
              <a:t> A single point outside the </a:t>
            </a:r>
            <a:r>
              <a:rPr lang="en-US" sz="1700" i="1" dirty="0">
                <a:solidFill>
                  <a:schemeClr val="bg1">
                    <a:lumMod val="75000"/>
                  </a:schemeClr>
                </a:solidFill>
              </a:rPr>
              <a:t>μ±3σ</a:t>
            </a:r>
            <a:r>
              <a:rPr lang="en-US" sz="1700" dirty="0">
                <a:solidFill>
                  <a:schemeClr val="bg1">
                    <a:lumMod val="75000"/>
                  </a:schemeClr>
                </a:solidFill>
              </a:rPr>
              <a:t> zone.</a:t>
            </a:r>
          </a:p>
          <a:p>
            <a:r>
              <a:rPr lang="en-US" sz="1700" b="1" dirty="0">
                <a:solidFill>
                  <a:schemeClr val="bg1">
                    <a:lumMod val="75000"/>
                  </a:schemeClr>
                </a:solidFill>
              </a:rPr>
              <a:t>Rule 2:</a:t>
            </a:r>
            <a:r>
              <a:rPr lang="en-US" sz="1700" dirty="0">
                <a:solidFill>
                  <a:schemeClr val="bg1">
                    <a:lumMod val="75000"/>
                  </a:schemeClr>
                </a:solidFill>
              </a:rPr>
              <a:t> Two out of three successive points outside </a:t>
            </a:r>
            <a:r>
              <a:rPr lang="en-US" sz="1700" i="1" dirty="0">
                <a:solidFill>
                  <a:schemeClr val="bg1">
                    <a:lumMod val="75000"/>
                  </a:schemeClr>
                </a:solidFill>
              </a:rPr>
              <a:t>μ±2σ</a:t>
            </a:r>
            <a:r>
              <a:rPr lang="en-US" sz="1700" dirty="0">
                <a:solidFill>
                  <a:schemeClr val="bg1">
                    <a:lumMod val="75000"/>
                  </a:schemeClr>
                </a:solidFill>
              </a:rPr>
              <a:t> zone.</a:t>
            </a:r>
          </a:p>
          <a:p>
            <a:r>
              <a:rPr lang="en-US" sz="1700" b="1" dirty="0">
                <a:solidFill>
                  <a:schemeClr val="bg1">
                    <a:lumMod val="75000"/>
                  </a:schemeClr>
                </a:solidFill>
              </a:rPr>
              <a:t>Rule 3:</a:t>
            </a:r>
            <a:r>
              <a:rPr lang="en-US" sz="1700" dirty="0">
                <a:solidFill>
                  <a:schemeClr val="bg1">
                    <a:lumMod val="75000"/>
                  </a:schemeClr>
                </a:solidFill>
              </a:rPr>
              <a:t> Four out of five successive points outside </a:t>
            </a:r>
            <a:r>
              <a:rPr lang="en-US" sz="1700" i="1" dirty="0">
                <a:solidFill>
                  <a:schemeClr val="bg1">
                    <a:lumMod val="75000"/>
                  </a:schemeClr>
                </a:solidFill>
              </a:rPr>
              <a:t>μ±1σ</a:t>
            </a:r>
            <a:r>
              <a:rPr lang="en-US" sz="1700" dirty="0">
                <a:solidFill>
                  <a:schemeClr val="bg1">
                    <a:lumMod val="75000"/>
                  </a:schemeClr>
                </a:solidFill>
              </a:rPr>
              <a:t> zone.</a:t>
            </a:r>
          </a:p>
          <a:p>
            <a:r>
              <a:rPr lang="en-US" sz="1700" b="1" dirty="0">
                <a:solidFill>
                  <a:schemeClr val="bg1">
                    <a:lumMod val="75000"/>
                  </a:schemeClr>
                </a:solidFill>
              </a:rPr>
              <a:t>Rule 4:</a:t>
            </a:r>
            <a:r>
              <a:rPr lang="en-US" sz="1700" dirty="0">
                <a:solidFill>
                  <a:schemeClr val="bg1">
                    <a:lumMod val="75000"/>
                  </a:schemeClr>
                </a:solidFill>
              </a:rPr>
              <a:t> </a:t>
            </a:r>
            <a:r>
              <a:rPr lang="en-US" sz="1700" dirty="0" smtClean="0">
                <a:solidFill>
                  <a:schemeClr val="bg1">
                    <a:lumMod val="75000"/>
                  </a:schemeClr>
                </a:solidFill>
              </a:rPr>
              <a:t>8 or </a:t>
            </a:r>
            <a:r>
              <a:rPr lang="en-US" sz="1700" dirty="0">
                <a:solidFill>
                  <a:schemeClr val="bg1">
                    <a:lumMod val="75000"/>
                  </a:schemeClr>
                </a:solidFill>
              </a:rPr>
              <a:t>more successive numbers either strictly above or strictly below the </a:t>
            </a:r>
            <a:r>
              <a:rPr lang="en-US" sz="1700" dirty="0" smtClean="0">
                <a:solidFill>
                  <a:schemeClr val="bg1">
                    <a:lumMod val="75000"/>
                  </a:schemeClr>
                </a:solidFill>
              </a:rPr>
              <a:t>mean.</a:t>
            </a:r>
            <a:endParaRPr lang="en-US" sz="1700" dirty="0">
              <a:solidFill>
                <a:schemeClr val="bg1">
                  <a:lumMod val="75000"/>
                </a:schemeClr>
              </a:solidFill>
            </a:endParaRPr>
          </a:p>
          <a:p>
            <a:r>
              <a:rPr lang="en-US" sz="1700" b="1" dirty="0">
                <a:solidFill>
                  <a:schemeClr val="bg1">
                    <a:lumMod val="75000"/>
                  </a:schemeClr>
                </a:solidFill>
              </a:rPr>
              <a:t>Rule 6:</a:t>
            </a:r>
            <a:r>
              <a:rPr lang="en-US" sz="1700" dirty="0">
                <a:solidFill>
                  <a:schemeClr val="bg1">
                    <a:lumMod val="75000"/>
                  </a:schemeClr>
                </a:solidFill>
              </a:rPr>
              <a:t> </a:t>
            </a:r>
            <a:r>
              <a:rPr lang="en-US" sz="1700" dirty="0" smtClean="0">
                <a:solidFill>
                  <a:schemeClr val="bg1">
                    <a:lumMod val="75000"/>
                  </a:schemeClr>
                </a:solidFill>
              </a:rPr>
              <a:t>14 or </a:t>
            </a:r>
            <a:r>
              <a:rPr lang="en-US" sz="1700" dirty="0">
                <a:solidFill>
                  <a:schemeClr val="bg1">
                    <a:lumMod val="75000"/>
                  </a:schemeClr>
                </a:solidFill>
              </a:rPr>
              <a:t>more successive numbers that oscillate in size (i.e. smaller, larger, smaller, larger)</a:t>
            </a:r>
          </a:p>
          <a:p>
            <a:r>
              <a:rPr lang="en-US" sz="1700" b="1" dirty="0">
                <a:solidFill>
                  <a:schemeClr val="bg1">
                    <a:lumMod val="75000"/>
                  </a:schemeClr>
                </a:solidFill>
              </a:rPr>
              <a:t>Rule 7:</a:t>
            </a:r>
            <a:r>
              <a:rPr lang="en-US" sz="1700" dirty="0">
                <a:solidFill>
                  <a:schemeClr val="bg1">
                    <a:lumMod val="75000"/>
                  </a:schemeClr>
                </a:solidFill>
              </a:rPr>
              <a:t> </a:t>
            </a:r>
            <a:r>
              <a:rPr lang="en-US" sz="1700" dirty="0" smtClean="0">
                <a:solidFill>
                  <a:schemeClr val="bg1">
                    <a:lumMod val="75000"/>
                  </a:schemeClr>
                </a:solidFill>
              </a:rPr>
              <a:t>8 or </a:t>
            </a:r>
            <a:r>
              <a:rPr lang="en-US" sz="1700" dirty="0">
                <a:solidFill>
                  <a:schemeClr val="bg1">
                    <a:lumMod val="75000"/>
                  </a:schemeClr>
                </a:solidFill>
              </a:rPr>
              <a:t>more successive numbers that avoid </a:t>
            </a:r>
            <a:r>
              <a:rPr lang="en-US" sz="1700" i="1" dirty="0">
                <a:solidFill>
                  <a:schemeClr val="bg1">
                    <a:lumMod val="75000"/>
                  </a:schemeClr>
                </a:solidFill>
              </a:rPr>
              <a:t>μ±1σ</a:t>
            </a:r>
            <a:r>
              <a:rPr lang="en-US" sz="1700" dirty="0">
                <a:solidFill>
                  <a:schemeClr val="bg1">
                    <a:lumMod val="75000"/>
                  </a:schemeClr>
                </a:solidFill>
              </a:rPr>
              <a:t> zone.</a:t>
            </a:r>
          </a:p>
          <a:p>
            <a:r>
              <a:rPr lang="en-US" sz="1700" b="1" dirty="0">
                <a:solidFill>
                  <a:srgbClr val="800000"/>
                </a:solidFill>
              </a:rPr>
              <a:t>Rule 8:</a:t>
            </a:r>
            <a:r>
              <a:rPr lang="en-US" sz="1700" dirty="0">
                <a:solidFill>
                  <a:srgbClr val="800000"/>
                </a:solidFill>
              </a:rPr>
              <a:t> </a:t>
            </a:r>
            <a:r>
              <a:rPr lang="en-US" sz="1700" dirty="0" smtClean="0">
                <a:solidFill>
                  <a:srgbClr val="800000"/>
                </a:solidFill>
              </a:rPr>
              <a:t>15 successive </a:t>
            </a:r>
            <a:r>
              <a:rPr lang="en-US" sz="1700" dirty="0">
                <a:solidFill>
                  <a:srgbClr val="800000"/>
                </a:solidFill>
              </a:rPr>
              <a:t>points fall into </a:t>
            </a:r>
            <a:r>
              <a:rPr lang="en-US" sz="1700" i="1" dirty="0">
                <a:solidFill>
                  <a:srgbClr val="800000"/>
                </a:solidFill>
              </a:rPr>
              <a:t>μ±1σ</a:t>
            </a:r>
            <a:r>
              <a:rPr lang="en-US" sz="1700" dirty="0">
                <a:solidFill>
                  <a:srgbClr val="800000"/>
                </a:solidFill>
              </a:rPr>
              <a:t> zone only, to either side of the </a:t>
            </a:r>
            <a:r>
              <a:rPr lang="en-US" sz="1700" dirty="0" smtClean="0">
                <a:solidFill>
                  <a:srgbClr val="800000"/>
                </a:solidFill>
              </a:rPr>
              <a:t>centerline or target.</a:t>
            </a:r>
            <a:endParaRPr lang="en-US" sz="1700" dirty="0">
              <a:solidFill>
                <a:srgbClr val="800000"/>
              </a:solidFill>
            </a:endParaRPr>
          </a:p>
        </p:txBody>
      </p:sp>
      <p:sp>
        <p:nvSpPr>
          <p:cNvPr id="10" name="Rectangle 9"/>
          <p:cNvSpPr/>
          <p:nvPr/>
        </p:nvSpPr>
        <p:spPr>
          <a:xfrm>
            <a:off x="0" y="905944"/>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11644779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a:bodyPr>
          <a:lstStyle/>
          <a:p>
            <a:r>
              <a:rPr lang="en-US" dirty="0" smtClean="0"/>
              <a:t>Process Changes - Shift</a:t>
            </a:r>
            <a:endParaRPr lang="en-US" dirty="0"/>
          </a:p>
        </p:txBody>
      </p:sp>
      <p:sp>
        <p:nvSpPr>
          <p:cNvPr id="3" name="Content Placeholder 2"/>
          <p:cNvSpPr>
            <a:spLocks noGrp="1"/>
          </p:cNvSpPr>
          <p:nvPr>
            <p:ph idx="1"/>
          </p:nvPr>
        </p:nvSpPr>
        <p:spPr>
          <a:xfrm>
            <a:off x="116112" y="1469573"/>
            <a:ext cx="8751843" cy="4913142"/>
          </a:xfrm>
        </p:spPr>
        <p:txBody>
          <a:bodyPr>
            <a:noAutofit/>
          </a:bodyPr>
          <a:lstStyle/>
          <a:p>
            <a:pPr lvl="2"/>
            <a:endParaRPr lang="en-US" sz="1600" dirty="0" smtClean="0"/>
          </a:p>
          <a:p>
            <a:pPr lvl="1"/>
            <a:endParaRPr lang="en-US" sz="2000" dirty="0"/>
          </a:p>
          <a:p>
            <a:pPr lvl="1"/>
            <a:endParaRPr lang="en-US" sz="2000" dirty="0"/>
          </a:p>
        </p:txBody>
      </p:sp>
      <p:grpSp>
        <p:nvGrpSpPr>
          <p:cNvPr id="10" name="Group 9"/>
          <p:cNvGrpSpPr/>
          <p:nvPr/>
        </p:nvGrpSpPr>
        <p:grpSpPr>
          <a:xfrm>
            <a:off x="442875" y="1571233"/>
            <a:ext cx="8878731" cy="5061590"/>
            <a:chOff x="1217882" y="2352216"/>
            <a:chExt cx="7199959" cy="3619500"/>
          </a:xfrm>
        </p:grpSpPr>
        <p:pic>
          <p:nvPicPr>
            <p:cNvPr id="11" name="Picture 10"/>
            <p:cNvPicPr>
              <a:picLocks noChangeAspect="1"/>
            </p:cNvPicPr>
            <p:nvPr/>
          </p:nvPicPr>
          <p:blipFill>
            <a:blip r:embed="rId3"/>
            <a:stretch>
              <a:fillRect/>
            </a:stretch>
          </p:blipFill>
          <p:spPr>
            <a:xfrm>
              <a:off x="1217882" y="2352216"/>
              <a:ext cx="5202467" cy="3619500"/>
            </a:xfrm>
            <a:prstGeom prst="rect">
              <a:avLst/>
            </a:prstGeom>
          </p:spPr>
        </p:pic>
        <p:cxnSp>
          <p:nvCxnSpPr>
            <p:cNvPr id="12" name="Straight Connector 11"/>
            <p:cNvCxnSpPr/>
            <p:nvPr/>
          </p:nvCxnSpPr>
          <p:spPr>
            <a:xfrm>
              <a:off x="1399307" y="2934850"/>
              <a:ext cx="5021042" cy="0"/>
            </a:xfrm>
            <a:prstGeom prst="line">
              <a:avLst/>
            </a:prstGeom>
            <a:ln>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a:off x="1399307" y="5388527"/>
              <a:ext cx="5021042" cy="0"/>
            </a:xfrm>
            <a:prstGeom prst="line">
              <a:avLst/>
            </a:prstGeom>
            <a:ln>
              <a:solidFill>
                <a:schemeClr val="accent2"/>
              </a:solidFill>
            </a:ln>
          </p:spPr>
          <p:style>
            <a:lnRef idx="2">
              <a:schemeClr val="accent1"/>
            </a:lnRef>
            <a:fillRef idx="0">
              <a:schemeClr val="accent1"/>
            </a:fillRef>
            <a:effectRef idx="1">
              <a:schemeClr val="accent1"/>
            </a:effectRef>
            <a:fontRef idx="minor">
              <a:schemeClr val="tx1"/>
            </a:fontRef>
          </p:style>
        </p:cxnSp>
        <p:cxnSp>
          <p:nvCxnSpPr>
            <p:cNvPr id="14" name="Straight Connector 13"/>
            <p:cNvCxnSpPr/>
            <p:nvPr/>
          </p:nvCxnSpPr>
          <p:spPr>
            <a:xfrm>
              <a:off x="1399307" y="4161966"/>
              <a:ext cx="5021042"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 name="Straight Connector 14"/>
            <p:cNvCxnSpPr/>
            <p:nvPr/>
          </p:nvCxnSpPr>
          <p:spPr>
            <a:xfrm>
              <a:off x="1399307" y="5094233"/>
              <a:ext cx="5021042" cy="0"/>
            </a:xfrm>
            <a:prstGeom prst="line">
              <a:avLst/>
            </a:prstGeom>
            <a:ln>
              <a:solidFill>
                <a:schemeClr val="tx1">
                  <a:lumMod val="50000"/>
                  <a:lumOff val="50000"/>
                </a:schemeClr>
              </a:solidFill>
              <a:prstDash val="sysDot"/>
            </a:ln>
          </p:spPr>
          <p:style>
            <a:lnRef idx="2">
              <a:schemeClr val="accent1"/>
            </a:lnRef>
            <a:fillRef idx="0">
              <a:schemeClr val="accent1"/>
            </a:fillRef>
            <a:effectRef idx="1">
              <a:schemeClr val="accent1"/>
            </a:effectRef>
            <a:fontRef idx="minor">
              <a:schemeClr val="tx1"/>
            </a:fontRef>
          </p:style>
        </p:cxnSp>
        <p:sp>
          <p:nvSpPr>
            <p:cNvPr id="16" name="TextBox 15"/>
            <p:cNvSpPr txBox="1"/>
            <p:nvPr/>
          </p:nvSpPr>
          <p:spPr>
            <a:xfrm>
              <a:off x="6348307" y="2749480"/>
              <a:ext cx="992579" cy="369332"/>
            </a:xfrm>
            <a:prstGeom prst="rect">
              <a:avLst/>
            </a:prstGeom>
            <a:noFill/>
          </p:spPr>
          <p:txBody>
            <a:bodyPr wrap="none" rtlCol="0">
              <a:spAutoFit/>
            </a:bodyPr>
            <a:lstStyle/>
            <a:p>
              <a:r>
                <a:rPr lang="en-US" dirty="0" smtClean="0">
                  <a:solidFill>
                    <a:schemeClr val="tx2">
                      <a:lumMod val="75000"/>
                    </a:schemeClr>
                  </a:solidFill>
                </a:rPr>
                <a:t>3</a:t>
              </a:r>
              <a:r>
                <a:rPr lang="en-US" dirty="0" smtClean="0">
                  <a:solidFill>
                    <a:schemeClr val="tx2">
                      <a:lumMod val="75000"/>
                    </a:schemeClr>
                  </a:solidFill>
                  <a:latin typeface="Symbol" charset="2"/>
                  <a:cs typeface="Symbol" charset="2"/>
                </a:rPr>
                <a:t>s </a:t>
              </a:r>
              <a:r>
                <a:rPr lang="en-US" dirty="0" smtClean="0">
                  <a:solidFill>
                    <a:schemeClr val="tx2">
                      <a:lumMod val="75000"/>
                    </a:schemeClr>
                  </a:solidFill>
                  <a:latin typeface="+mj-lt"/>
                  <a:cs typeface="Symbol" charset="2"/>
                </a:rPr>
                <a:t>- UCL</a:t>
              </a:r>
              <a:endParaRPr lang="en-US" dirty="0">
                <a:solidFill>
                  <a:schemeClr val="tx2">
                    <a:lumMod val="75000"/>
                  </a:schemeClr>
                </a:solidFill>
                <a:latin typeface="+mj-lt"/>
                <a:cs typeface="Symbol" charset="2"/>
              </a:endParaRPr>
            </a:p>
          </p:txBody>
        </p:sp>
        <p:sp>
          <p:nvSpPr>
            <p:cNvPr id="17" name="TextBox 16"/>
            <p:cNvSpPr txBox="1"/>
            <p:nvPr/>
          </p:nvSpPr>
          <p:spPr>
            <a:xfrm>
              <a:off x="6348307" y="4909567"/>
              <a:ext cx="2069534" cy="307777"/>
            </a:xfrm>
            <a:prstGeom prst="rect">
              <a:avLst/>
            </a:prstGeom>
            <a:noFill/>
          </p:spPr>
          <p:txBody>
            <a:bodyPr wrap="none" rtlCol="0">
              <a:spAutoFit/>
            </a:bodyPr>
            <a:lstStyle/>
            <a:p>
              <a:r>
                <a:rPr lang="en-US" sz="1400" dirty="0" smtClean="0">
                  <a:solidFill>
                    <a:schemeClr val="tx2">
                      <a:lumMod val="75000"/>
                    </a:schemeClr>
                  </a:solidFill>
                </a:rPr>
                <a:t>New mean of shifted data</a:t>
              </a:r>
              <a:endParaRPr lang="en-US" sz="1400" dirty="0">
                <a:solidFill>
                  <a:schemeClr val="tx2">
                    <a:lumMod val="75000"/>
                  </a:schemeClr>
                </a:solidFill>
                <a:latin typeface="+mj-lt"/>
                <a:cs typeface="Symbol" charset="2"/>
              </a:endParaRPr>
            </a:p>
          </p:txBody>
        </p:sp>
        <p:sp>
          <p:nvSpPr>
            <p:cNvPr id="18" name="TextBox 17"/>
            <p:cNvSpPr txBox="1"/>
            <p:nvPr/>
          </p:nvSpPr>
          <p:spPr>
            <a:xfrm>
              <a:off x="6348307" y="3977300"/>
              <a:ext cx="1158603" cy="369332"/>
            </a:xfrm>
            <a:prstGeom prst="rect">
              <a:avLst/>
            </a:prstGeom>
            <a:noFill/>
          </p:spPr>
          <p:txBody>
            <a:bodyPr wrap="none" rtlCol="0">
              <a:spAutoFit/>
            </a:bodyPr>
            <a:lstStyle/>
            <a:p>
              <a:r>
                <a:rPr lang="en-US" dirty="0" smtClean="0">
                  <a:solidFill>
                    <a:schemeClr val="tx2">
                      <a:lumMod val="75000"/>
                    </a:schemeClr>
                  </a:solidFill>
                </a:rPr>
                <a:t>Centerline</a:t>
              </a:r>
              <a:endParaRPr lang="en-US" dirty="0">
                <a:solidFill>
                  <a:schemeClr val="tx2">
                    <a:lumMod val="75000"/>
                  </a:schemeClr>
                </a:solidFill>
                <a:latin typeface="+mj-lt"/>
                <a:cs typeface="Symbol" charset="2"/>
              </a:endParaRPr>
            </a:p>
          </p:txBody>
        </p:sp>
        <p:sp>
          <p:nvSpPr>
            <p:cNvPr id="19" name="TextBox 18"/>
            <p:cNvSpPr txBox="1"/>
            <p:nvPr/>
          </p:nvSpPr>
          <p:spPr>
            <a:xfrm>
              <a:off x="6348307" y="5203861"/>
              <a:ext cx="941283" cy="369332"/>
            </a:xfrm>
            <a:prstGeom prst="rect">
              <a:avLst/>
            </a:prstGeom>
            <a:noFill/>
          </p:spPr>
          <p:txBody>
            <a:bodyPr wrap="none" rtlCol="0">
              <a:spAutoFit/>
            </a:bodyPr>
            <a:lstStyle/>
            <a:p>
              <a:r>
                <a:rPr lang="en-US" dirty="0" smtClean="0">
                  <a:solidFill>
                    <a:schemeClr val="tx2">
                      <a:lumMod val="75000"/>
                    </a:schemeClr>
                  </a:solidFill>
                </a:rPr>
                <a:t>3</a:t>
              </a:r>
              <a:r>
                <a:rPr lang="en-US" dirty="0" smtClean="0">
                  <a:solidFill>
                    <a:schemeClr val="tx2">
                      <a:lumMod val="75000"/>
                    </a:schemeClr>
                  </a:solidFill>
                  <a:latin typeface="Symbol" charset="2"/>
                  <a:cs typeface="Symbol" charset="2"/>
                </a:rPr>
                <a:t>s </a:t>
              </a:r>
              <a:r>
                <a:rPr lang="en-US" dirty="0" smtClean="0">
                  <a:solidFill>
                    <a:schemeClr val="tx2">
                      <a:lumMod val="75000"/>
                    </a:schemeClr>
                  </a:solidFill>
                  <a:latin typeface="+mj-lt"/>
                  <a:cs typeface="Symbol" charset="2"/>
                </a:rPr>
                <a:t>- LCL</a:t>
              </a:r>
              <a:endParaRPr lang="en-US" dirty="0">
                <a:solidFill>
                  <a:schemeClr val="tx2">
                    <a:lumMod val="75000"/>
                  </a:schemeClr>
                </a:solidFill>
                <a:latin typeface="+mj-lt"/>
                <a:cs typeface="Symbol" charset="2"/>
              </a:endParaRPr>
            </a:p>
          </p:txBody>
        </p:sp>
      </p:grpSp>
      <p:sp>
        <p:nvSpPr>
          <p:cNvPr id="4" name="TextBox 3"/>
          <p:cNvSpPr txBox="1"/>
          <p:nvPr/>
        </p:nvSpPr>
        <p:spPr>
          <a:xfrm>
            <a:off x="464944" y="1583572"/>
            <a:ext cx="8229737" cy="400110"/>
          </a:xfrm>
          <a:prstGeom prst="rect">
            <a:avLst/>
          </a:prstGeom>
          <a:solidFill>
            <a:schemeClr val="bg1"/>
          </a:solidFill>
          <a:ln>
            <a:solidFill>
              <a:schemeClr val="tx2"/>
            </a:solidFill>
          </a:ln>
        </p:spPr>
        <p:txBody>
          <a:bodyPr wrap="none" rtlCol="0">
            <a:spAutoFit/>
          </a:bodyPr>
          <a:lstStyle/>
          <a:p>
            <a:pPr lvl="0"/>
            <a:r>
              <a:rPr lang="en-US" sz="2000" dirty="0"/>
              <a:t>Shift – When the data starts to center around a different mean or center line</a:t>
            </a:r>
            <a:r>
              <a:rPr lang="en-US" sz="2000" dirty="0" smtClean="0"/>
              <a:t>.</a:t>
            </a:r>
            <a:endParaRPr lang="en-US" sz="2000" dirty="0"/>
          </a:p>
        </p:txBody>
      </p:sp>
      <p:sp>
        <p:nvSpPr>
          <p:cNvPr id="5" name="TextBox 4"/>
          <p:cNvSpPr txBox="1"/>
          <p:nvPr/>
        </p:nvSpPr>
        <p:spPr>
          <a:xfrm>
            <a:off x="7764920" y="3844901"/>
            <a:ext cx="1074520" cy="369332"/>
          </a:xfrm>
          <a:prstGeom prst="rect">
            <a:avLst/>
          </a:prstGeom>
          <a:noFill/>
        </p:spPr>
        <p:txBody>
          <a:bodyPr wrap="none" rtlCol="0">
            <a:spAutoFit/>
          </a:bodyPr>
          <a:lstStyle/>
          <a:p>
            <a:r>
              <a:rPr lang="en-US" dirty="0" smtClean="0">
                <a:solidFill>
                  <a:schemeClr val="tx2">
                    <a:lumMod val="75000"/>
                  </a:schemeClr>
                </a:solidFill>
              </a:rPr>
              <a:t>or Target</a:t>
            </a:r>
            <a:endParaRPr lang="en-US" dirty="0">
              <a:solidFill>
                <a:schemeClr val="tx2">
                  <a:lumMod val="75000"/>
                </a:schemeClr>
              </a:solidFill>
            </a:endParaRPr>
          </a:p>
        </p:txBody>
      </p:sp>
      <p:sp>
        <p:nvSpPr>
          <p:cNvPr id="20" name="Rectangle 19"/>
          <p:cNvSpPr/>
          <p:nvPr/>
        </p:nvSpPr>
        <p:spPr>
          <a:xfrm>
            <a:off x="0" y="905944"/>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6297960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a:bodyPr>
          <a:lstStyle/>
          <a:p>
            <a:r>
              <a:rPr lang="en-US" dirty="0" smtClean="0"/>
              <a:t>Process Changes - Trend</a:t>
            </a:r>
            <a:endParaRPr lang="en-US" dirty="0"/>
          </a:p>
        </p:txBody>
      </p:sp>
      <p:sp>
        <p:nvSpPr>
          <p:cNvPr id="3" name="Content Placeholder 2"/>
          <p:cNvSpPr>
            <a:spLocks noGrp="1"/>
          </p:cNvSpPr>
          <p:nvPr>
            <p:ph idx="1"/>
          </p:nvPr>
        </p:nvSpPr>
        <p:spPr>
          <a:xfrm>
            <a:off x="116112" y="1469573"/>
            <a:ext cx="8751843" cy="4913142"/>
          </a:xfrm>
        </p:spPr>
        <p:txBody>
          <a:bodyPr>
            <a:noAutofit/>
          </a:bodyPr>
          <a:lstStyle/>
          <a:p>
            <a:pPr lvl="2"/>
            <a:endParaRPr lang="en-US" sz="1600" dirty="0" smtClean="0"/>
          </a:p>
          <a:p>
            <a:pPr lvl="1"/>
            <a:endParaRPr lang="en-US" sz="2000" dirty="0"/>
          </a:p>
          <a:p>
            <a:pPr lvl="1"/>
            <a:endParaRPr lang="en-US" sz="2000" dirty="0"/>
          </a:p>
        </p:txBody>
      </p:sp>
      <p:pic>
        <p:nvPicPr>
          <p:cNvPr id="9" name="Picture 8"/>
          <p:cNvPicPr/>
          <p:nvPr/>
        </p:nvPicPr>
        <p:blipFill>
          <a:blip r:embed="rId3">
            <a:extLst>
              <a:ext uri="{28A0092B-C50C-407E-A947-70E740481C1C}">
                <a14:useLocalDpi xmlns:a14="http://schemas.microsoft.com/office/drawing/2010/main" val="0"/>
              </a:ext>
            </a:extLst>
          </a:blip>
          <a:stretch>
            <a:fillRect/>
          </a:stretch>
        </p:blipFill>
        <p:spPr>
          <a:xfrm>
            <a:off x="790751" y="2144889"/>
            <a:ext cx="7704138" cy="4388555"/>
          </a:xfrm>
          <a:prstGeom prst="rect">
            <a:avLst/>
          </a:prstGeom>
        </p:spPr>
      </p:pic>
      <p:sp>
        <p:nvSpPr>
          <p:cNvPr id="4" name="Rectangle 3"/>
          <p:cNvSpPr/>
          <p:nvPr/>
        </p:nvSpPr>
        <p:spPr>
          <a:xfrm>
            <a:off x="776110" y="1595946"/>
            <a:ext cx="8085667" cy="400110"/>
          </a:xfrm>
          <a:prstGeom prst="rect">
            <a:avLst/>
          </a:prstGeom>
        </p:spPr>
        <p:txBody>
          <a:bodyPr wrap="square">
            <a:spAutoFit/>
          </a:bodyPr>
          <a:lstStyle/>
          <a:p>
            <a:pPr lvl="0" fontAlgn="auto"/>
            <a:r>
              <a:rPr lang="en-US" sz="2000" dirty="0"/>
              <a:t>Trend – When the process mean begins to gradually move in one direction.</a:t>
            </a:r>
          </a:p>
        </p:txBody>
      </p:sp>
      <p:sp>
        <p:nvSpPr>
          <p:cNvPr id="10" name="TextBox 9"/>
          <p:cNvSpPr txBox="1"/>
          <p:nvPr/>
        </p:nvSpPr>
        <p:spPr>
          <a:xfrm>
            <a:off x="7388924" y="4521718"/>
            <a:ext cx="1074520" cy="369332"/>
          </a:xfrm>
          <a:prstGeom prst="rect">
            <a:avLst/>
          </a:prstGeom>
          <a:noFill/>
        </p:spPr>
        <p:txBody>
          <a:bodyPr wrap="none" rtlCol="0">
            <a:spAutoFit/>
          </a:bodyPr>
          <a:lstStyle/>
          <a:p>
            <a:r>
              <a:rPr lang="en-US" dirty="0" smtClean="0">
                <a:solidFill>
                  <a:schemeClr val="tx2">
                    <a:lumMod val="75000"/>
                  </a:schemeClr>
                </a:solidFill>
              </a:rPr>
              <a:t>or Target</a:t>
            </a:r>
            <a:endParaRPr lang="en-US" dirty="0">
              <a:solidFill>
                <a:schemeClr val="tx2">
                  <a:lumMod val="75000"/>
                </a:schemeClr>
              </a:solidFill>
            </a:endParaRPr>
          </a:p>
        </p:txBody>
      </p:sp>
      <p:sp>
        <p:nvSpPr>
          <p:cNvPr id="11" name="Rectangle 10"/>
          <p:cNvSpPr/>
          <p:nvPr/>
        </p:nvSpPr>
        <p:spPr>
          <a:xfrm>
            <a:off x="0" y="905944"/>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280328726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a:bodyPr>
          <a:lstStyle/>
          <a:p>
            <a:r>
              <a:rPr lang="en-US" dirty="0" smtClean="0"/>
              <a:t>Process Changes - Cycle</a:t>
            </a:r>
            <a:endParaRPr lang="en-US" dirty="0"/>
          </a:p>
        </p:txBody>
      </p:sp>
      <p:pic>
        <p:nvPicPr>
          <p:cNvPr id="9" name="Picture 8"/>
          <p:cNvPicPr/>
          <p:nvPr/>
        </p:nvPicPr>
        <p:blipFill>
          <a:blip r:embed="rId3">
            <a:extLst>
              <a:ext uri="{28A0092B-C50C-407E-A947-70E740481C1C}">
                <a14:useLocalDpi xmlns:a14="http://schemas.microsoft.com/office/drawing/2010/main" val="0"/>
              </a:ext>
            </a:extLst>
          </a:blip>
          <a:stretch>
            <a:fillRect/>
          </a:stretch>
        </p:blipFill>
        <p:spPr>
          <a:xfrm>
            <a:off x="597288" y="2356557"/>
            <a:ext cx="7431934" cy="4149830"/>
          </a:xfrm>
          <a:prstGeom prst="rect">
            <a:avLst/>
          </a:prstGeom>
        </p:spPr>
      </p:pic>
      <p:sp>
        <p:nvSpPr>
          <p:cNvPr id="5" name="TextBox 4"/>
          <p:cNvSpPr txBox="1"/>
          <p:nvPr/>
        </p:nvSpPr>
        <p:spPr>
          <a:xfrm>
            <a:off x="1044222" y="1495778"/>
            <a:ext cx="5753348" cy="707886"/>
          </a:xfrm>
          <a:prstGeom prst="rect">
            <a:avLst/>
          </a:prstGeom>
          <a:noFill/>
        </p:spPr>
        <p:txBody>
          <a:bodyPr wrap="none" rtlCol="0">
            <a:spAutoFit/>
          </a:bodyPr>
          <a:lstStyle/>
          <a:p>
            <a:pPr lvl="0"/>
            <a:r>
              <a:rPr lang="en-US" sz="2000" dirty="0"/>
              <a:t>Cycle – When the data begins to increase or decrease </a:t>
            </a:r>
            <a:endParaRPr lang="en-US" sz="2000" dirty="0" smtClean="0"/>
          </a:p>
          <a:p>
            <a:pPr lvl="0"/>
            <a:r>
              <a:rPr lang="en-US" sz="2000" dirty="0" smtClean="0"/>
              <a:t>in </a:t>
            </a:r>
            <a:r>
              <a:rPr lang="en-US" sz="2000" dirty="0"/>
              <a:t>a cyclical or repetitive manner</a:t>
            </a:r>
            <a:r>
              <a:rPr lang="en-US" sz="2000" dirty="0" smtClean="0"/>
              <a:t>.</a:t>
            </a:r>
            <a:endParaRPr lang="en-US" sz="2000" dirty="0"/>
          </a:p>
        </p:txBody>
      </p:sp>
      <p:sp>
        <p:nvSpPr>
          <p:cNvPr id="10" name="TextBox 9"/>
          <p:cNvSpPr txBox="1"/>
          <p:nvPr/>
        </p:nvSpPr>
        <p:spPr>
          <a:xfrm>
            <a:off x="7923676" y="4254334"/>
            <a:ext cx="1074520" cy="369332"/>
          </a:xfrm>
          <a:prstGeom prst="rect">
            <a:avLst/>
          </a:prstGeom>
          <a:noFill/>
        </p:spPr>
        <p:txBody>
          <a:bodyPr wrap="none" rtlCol="0">
            <a:spAutoFit/>
          </a:bodyPr>
          <a:lstStyle/>
          <a:p>
            <a:r>
              <a:rPr lang="en-US" dirty="0" smtClean="0">
                <a:solidFill>
                  <a:schemeClr val="tx2">
                    <a:lumMod val="75000"/>
                  </a:schemeClr>
                </a:solidFill>
              </a:rPr>
              <a:t>or Target</a:t>
            </a:r>
            <a:endParaRPr lang="en-US" dirty="0">
              <a:solidFill>
                <a:schemeClr val="tx2">
                  <a:lumMod val="75000"/>
                </a:schemeClr>
              </a:solidFill>
            </a:endParaRPr>
          </a:p>
        </p:txBody>
      </p:sp>
      <p:sp>
        <p:nvSpPr>
          <p:cNvPr id="11" name="Rectangle 10"/>
          <p:cNvSpPr/>
          <p:nvPr/>
        </p:nvSpPr>
        <p:spPr>
          <a:xfrm>
            <a:off x="0" y="905944"/>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280328726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3359" y="1464733"/>
            <a:ext cx="4328329" cy="2668856"/>
          </a:xfrm>
        </p:spPr>
        <p:txBody>
          <a:bodyPr>
            <a:noAutofit/>
          </a:bodyPr>
          <a:lstStyle/>
          <a:p>
            <a:pPr marL="0" lvl="0" indent="0">
              <a:buNone/>
            </a:pPr>
            <a:r>
              <a:rPr lang="en-US" sz="2000" dirty="0" smtClean="0"/>
              <a:t>You are a technician in the photolithography aisle of a local MEMS fabrication facility.  After randomly testing several wafers from the last processing batch and plotting the data on a control chart, you identify an out-of-control situation with resist thickness.</a:t>
            </a:r>
          </a:p>
        </p:txBody>
      </p:sp>
      <p:grpSp>
        <p:nvGrpSpPr>
          <p:cNvPr id="9" name="Group 41"/>
          <p:cNvGrpSpPr/>
          <p:nvPr/>
        </p:nvGrpSpPr>
        <p:grpSpPr>
          <a:xfrm>
            <a:off x="4307749" y="1500786"/>
            <a:ext cx="4712697" cy="2332180"/>
            <a:chOff x="433030" y="2701212"/>
            <a:chExt cx="8422758" cy="3727903"/>
          </a:xfrm>
        </p:grpSpPr>
        <p:sp>
          <p:nvSpPr>
            <p:cNvPr id="10" name="TextBox 9"/>
            <p:cNvSpPr txBox="1"/>
            <p:nvPr/>
          </p:nvSpPr>
          <p:spPr>
            <a:xfrm>
              <a:off x="7218969" y="3231753"/>
              <a:ext cx="1636819" cy="714525"/>
            </a:xfrm>
            <a:prstGeom prst="rect">
              <a:avLst/>
            </a:prstGeom>
            <a:noFill/>
          </p:spPr>
          <p:txBody>
            <a:bodyPr wrap="none" rtlCol="0">
              <a:spAutoFit/>
            </a:bodyPr>
            <a:lstStyle/>
            <a:p>
              <a:r>
                <a:rPr lang="en-US" sz="1400" b="1" dirty="0" smtClean="0"/>
                <a:t>Photoresist</a:t>
              </a:r>
            </a:p>
            <a:p>
              <a:r>
                <a:rPr lang="en-US" sz="1400" b="1" dirty="0" smtClean="0"/>
                <a:t>Thickness</a:t>
              </a:r>
              <a:endParaRPr lang="en-US" sz="1400" b="1" dirty="0"/>
            </a:p>
          </p:txBody>
        </p:sp>
        <p:grpSp>
          <p:nvGrpSpPr>
            <p:cNvPr id="11" name="Group 24"/>
            <p:cNvGrpSpPr>
              <a:grpSpLocks/>
            </p:cNvGrpSpPr>
            <p:nvPr/>
          </p:nvGrpSpPr>
          <p:grpSpPr bwMode="auto">
            <a:xfrm>
              <a:off x="433030" y="2755737"/>
              <a:ext cx="6643233" cy="3673378"/>
              <a:chOff x="846" y="2160"/>
              <a:chExt cx="3378" cy="1776"/>
            </a:xfrm>
          </p:grpSpPr>
          <p:sp>
            <p:nvSpPr>
              <p:cNvPr id="27" name="Line 25"/>
              <p:cNvSpPr>
                <a:spLocks noChangeShapeType="1"/>
              </p:cNvSpPr>
              <p:nvPr/>
            </p:nvSpPr>
            <p:spPr bwMode="auto">
              <a:xfrm>
                <a:off x="1200" y="2160"/>
                <a:ext cx="0" cy="1776"/>
              </a:xfrm>
              <a:prstGeom prst="line">
                <a:avLst/>
              </a:prstGeom>
              <a:noFill/>
              <a:ln w="28575">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8" name="Line 26"/>
              <p:cNvSpPr>
                <a:spLocks noChangeShapeType="1"/>
              </p:cNvSpPr>
              <p:nvPr/>
            </p:nvSpPr>
            <p:spPr bwMode="auto">
              <a:xfrm>
                <a:off x="1200" y="3024"/>
                <a:ext cx="3024" cy="0"/>
              </a:xfrm>
              <a:prstGeom prst="line">
                <a:avLst/>
              </a:prstGeom>
              <a:noFill/>
              <a:ln w="28575">
                <a:solidFill>
                  <a:schemeClr val="tx1"/>
                </a:solidFill>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9" name="Line 27"/>
              <p:cNvSpPr>
                <a:spLocks noChangeShapeType="1"/>
              </p:cNvSpPr>
              <p:nvPr/>
            </p:nvSpPr>
            <p:spPr bwMode="auto">
              <a:xfrm>
                <a:off x="1200" y="2256"/>
                <a:ext cx="2976" cy="0"/>
              </a:xfrm>
              <a:prstGeom prst="line">
                <a:avLst/>
              </a:prstGeom>
              <a:noFill/>
              <a:ln w="28575">
                <a:solidFill>
                  <a:schemeClr val="tx1"/>
                </a:solidFill>
                <a:prstDash val="dash"/>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0" name="Line 28"/>
              <p:cNvSpPr>
                <a:spLocks noChangeShapeType="1"/>
              </p:cNvSpPr>
              <p:nvPr/>
            </p:nvSpPr>
            <p:spPr bwMode="auto">
              <a:xfrm>
                <a:off x="1200" y="3792"/>
                <a:ext cx="2976" cy="0"/>
              </a:xfrm>
              <a:prstGeom prst="line">
                <a:avLst/>
              </a:prstGeom>
              <a:noFill/>
              <a:ln w="28575">
                <a:solidFill>
                  <a:schemeClr val="tx1"/>
                </a:solidFill>
                <a:prstDash val="dash"/>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1" name="Line 29"/>
              <p:cNvSpPr>
                <a:spLocks noChangeShapeType="1"/>
              </p:cNvSpPr>
              <p:nvPr/>
            </p:nvSpPr>
            <p:spPr bwMode="auto">
              <a:xfrm>
                <a:off x="1200" y="3568"/>
                <a:ext cx="2976" cy="0"/>
              </a:xfrm>
              <a:prstGeom prst="line">
                <a:avLst/>
              </a:prstGeom>
              <a:noFill/>
              <a:ln w="28575">
                <a:solidFill>
                  <a:schemeClr val="tx1"/>
                </a:solidFill>
                <a:prstDash val="dash"/>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2" name="Line 30"/>
              <p:cNvSpPr>
                <a:spLocks noChangeShapeType="1"/>
              </p:cNvSpPr>
              <p:nvPr/>
            </p:nvSpPr>
            <p:spPr bwMode="auto">
              <a:xfrm>
                <a:off x="1200" y="2496"/>
                <a:ext cx="2976" cy="0"/>
              </a:xfrm>
              <a:prstGeom prst="line">
                <a:avLst/>
              </a:prstGeom>
              <a:noFill/>
              <a:ln w="28575">
                <a:solidFill>
                  <a:schemeClr val="tx1"/>
                </a:solidFill>
                <a:prstDash val="dash"/>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3" name="Line 31"/>
              <p:cNvSpPr>
                <a:spLocks noChangeShapeType="1"/>
              </p:cNvSpPr>
              <p:nvPr/>
            </p:nvSpPr>
            <p:spPr bwMode="auto">
              <a:xfrm>
                <a:off x="1200" y="2736"/>
                <a:ext cx="2976" cy="0"/>
              </a:xfrm>
              <a:prstGeom prst="line">
                <a:avLst/>
              </a:prstGeom>
              <a:noFill/>
              <a:ln w="28575">
                <a:solidFill>
                  <a:schemeClr val="tx1"/>
                </a:solidFill>
                <a:prstDash val="dash"/>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4" name="Line 32"/>
              <p:cNvSpPr>
                <a:spLocks noChangeShapeType="1"/>
              </p:cNvSpPr>
              <p:nvPr/>
            </p:nvSpPr>
            <p:spPr bwMode="auto">
              <a:xfrm>
                <a:off x="1200" y="3312"/>
                <a:ext cx="2976" cy="0"/>
              </a:xfrm>
              <a:prstGeom prst="line">
                <a:avLst/>
              </a:prstGeom>
              <a:noFill/>
              <a:ln w="28575">
                <a:solidFill>
                  <a:schemeClr val="tx1"/>
                </a:solidFill>
                <a:prstDash val="dash"/>
                <a:round/>
                <a:headEnd/>
                <a:tailEn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5" name="Text Box 33"/>
              <p:cNvSpPr txBox="1">
                <a:spLocks noChangeArrowheads="1"/>
              </p:cNvSpPr>
              <p:nvPr/>
            </p:nvSpPr>
            <p:spPr bwMode="auto">
              <a:xfrm>
                <a:off x="846" y="2168"/>
                <a:ext cx="224" cy="17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en-US" dirty="0" smtClean="0"/>
                  <a:t>3</a:t>
                </a:r>
                <a:r>
                  <a:rPr lang="en-US" dirty="0">
                    <a:latin typeface="Symbol" charset="2"/>
                    <a:cs typeface="Symbol" charset="2"/>
                  </a:rPr>
                  <a:t>s</a:t>
                </a:r>
                <a:endParaRPr lang="en-US" dirty="0"/>
              </a:p>
            </p:txBody>
          </p:sp>
          <p:sp>
            <p:nvSpPr>
              <p:cNvPr id="36" name="Text Box 34"/>
              <p:cNvSpPr txBox="1">
                <a:spLocks noChangeArrowheads="1"/>
              </p:cNvSpPr>
              <p:nvPr/>
            </p:nvSpPr>
            <p:spPr bwMode="auto">
              <a:xfrm>
                <a:off x="856" y="2400"/>
                <a:ext cx="224" cy="17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en-US" dirty="0" smtClean="0"/>
                  <a:t>2</a:t>
                </a:r>
                <a:r>
                  <a:rPr lang="en-US" dirty="0">
                    <a:latin typeface="Symbol" charset="2"/>
                    <a:cs typeface="Symbol" charset="2"/>
                  </a:rPr>
                  <a:t>s</a:t>
                </a:r>
                <a:endParaRPr lang="en-US" dirty="0"/>
              </a:p>
            </p:txBody>
          </p:sp>
          <p:sp>
            <p:nvSpPr>
              <p:cNvPr id="37" name="Text Box 35"/>
              <p:cNvSpPr txBox="1">
                <a:spLocks noChangeArrowheads="1"/>
              </p:cNvSpPr>
              <p:nvPr/>
            </p:nvSpPr>
            <p:spPr bwMode="auto">
              <a:xfrm>
                <a:off x="856" y="2640"/>
                <a:ext cx="224" cy="17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en-US" dirty="0" smtClean="0"/>
                  <a:t>1</a:t>
                </a:r>
                <a:r>
                  <a:rPr lang="en-US" dirty="0">
                    <a:latin typeface="Symbol" charset="2"/>
                    <a:cs typeface="Symbol" charset="2"/>
                  </a:rPr>
                  <a:t>s</a:t>
                </a:r>
                <a:endParaRPr lang="en-US" dirty="0"/>
              </a:p>
            </p:txBody>
          </p:sp>
          <p:sp>
            <p:nvSpPr>
              <p:cNvPr id="38" name="Text Box 36"/>
              <p:cNvSpPr txBox="1">
                <a:spLocks noChangeArrowheads="1"/>
              </p:cNvSpPr>
              <p:nvPr/>
            </p:nvSpPr>
            <p:spPr bwMode="auto">
              <a:xfrm>
                <a:off x="856" y="3216"/>
                <a:ext cx="224" cy="17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en-US" dirty="0" smtClean="0"/>
                  <a:t>1</a:t>
                </a:r>
                <a:r>
                  <a:rPr lang="en-US" dirty="0">
                    <a:latin typeface="Symbol" charset="2"/>
                    <a:cs typeface="Symbol" charset="2"/>
                  </a:rPr>
                  <a:t>s</a:t>
                </a:r>
                <a:endParaRPr lang="en-US" dirty="0"/>
              </a:p>
            </p:txBody>
          </p:sp>
          <p:sp>
            <p:nvSpPr>
              <p:cNvPr id="39" name="Text Box 37"/>
              <p:cNvSpPr txBox="1">
                <a:spLocks noChangeArrowheads="1"/>
              </p:cNvSpPr>
              <p:nvPr/>
            </p:nvSpPr>
            <p:spPr bwMode="auto">
              <a:xfrm>
                <a:off x="856" y="3456"/>
                <a:ext cx="224" cy="17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en-US" dirty="0" smtClean="0"/>
                  <a:t>2</a:t>
                </a:r>
                <a:r>
                  <a:rPr lang="en-US" dirty="0">
                    <a:latin typeface="Symbol" charset="2"/>
                    <a:cs typeface="Symbol" charset="2"/>
                  </a:rPr>
                  <a:t>s</a:t>
                </a:r>
                <a:endParaRPr lang="en-US" dirty="0"/>
              </a:p>
            </p:txBody>
          </p:sp>
          <p:sp>
            <p:nvSpPr>
              <p:cNvPr id="40" name="Text Box 38"/>
              <p:cNvSpPr txBox="1">
                <a:spLocks noChangeArrowheads="1"/>
              </p:cNvSpPr>
              <p:nvPr/>
            </p:nvSpPr>
            <p:spPr bwMode="auto">
              <a:xfrm>
                <a:off x="856" y="3672"/>
                <a:ext cx="224" cy="179"/>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r>
                  <a:rPr lang="en-US" dirty="0" smtClean="0"/>
                  <a:t>3</a:t>
                </a:r>
                <a:r>
                  <a:rPr lang="en-US" dirty="0">
                    <a:latin typeface="Symbol" charset="2"/>
                    <a:cs typeface="Symbol" charset="2"/>
                  </a:rPr>
                  <a:t>s</a:t>
                </a:r>
                <a:endParaRPr lang="en-US" dirty="0"/>
              </a:p>
            </p:txBody>
          </p:sp>
        </p:grpSp>
        <p:sp>
          <p:nvSpPr>
            <p:cNvPr id="15" name="Line 39"/>
            <p:cNvSpPr>
              <a:spLocks noChangeShapeType="1"/>
            </p:cNvSpPr>
            <p:nvPr/>
          </p:nvSpPr>
          <p:spPr bwMode="auto">
            <a:xfrm flipV="1">
              <a:off x="1129210" y="4244944"/>
              <a:ext cx="519187" cy="562589"/>
            </a:xfrm>
            <a:prstGeom prst="line">
              <a:avLst/>
            </a:prstGeom>
            <a:noFill/>
            <a:ln w="28575">
              <a:solidFill>
                <a:schemeClr val="tx1"/>
              </a:solidFill>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6" name="Line 40"/>
            <p:cNvSpPr>
              <a:spLocks noChangeShapeType="1"/>
            </p:cNvSpPr>
            <p:nvPr/>
          </p:nvSpPr>
          <p:spPr bwMode="auto">
            <a:xfrm flipV="1">
              <a:off x="1648397" y="3748542"/>
              <a:ext cx="491653" cy="496402"/>
            </a:xfrm>
            <a:prstGeom prst="line">
              <a:avLst/>
            </a:prstGeom>
            <a:noFill/>
            <a:ln w="28575">
              <a:solidFill>
                <a:schemeClr val="tx1"/>
              </a:solidFill>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7" name="Line 41"/>
            <p:cNvSpPr>
              <a:spLocks noChangeShapeType="1"/>
            </p:cNvSpPr>
            <p:nvPr/>
          </p:nvSpPr>
          <p:spPr bwMode="auto">
            <a:xfrm>
              <a:off x="2140052" y="3731995"/>
              <a:ext cx="283753" cy="785971"/>
            </a:xfrm>
            <a:prstGeom prst="line">
              <a:avLst/>
            </a:prstGeom>
            <a:noFill/>
            <a:ln w="28575">
              <a:solidFill>
                <a:schemeClr val="tx1"/>
              </a:solidFill>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8" name="Line 43"/>
            <p:cNvSpPr>
              <a:spLocks noChangeShapeType="1"/>
            </p:cNvSpPr>
            <p:nvPr/>
          </p:nvSpPr>
          <p:spPr bwMode="auto">
            <a:xfrm flipV="1">
              <a:off x="2423804" y="4393865"/>
              <a:ext cx="373099" cy="148921"/>
            </a:xfrm>
            <a:prstGeom prst="line">
              <a:avLst/>
            </a:prstGeom>
            <a:noFill/>
            <a:ln w="28575">
              <a:solidFill>
                <a:schemeClr val="tx1"/>
              </a:solidFill>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 name="Line 44"/>
            <p:cNvSpPr>
              <a:spLocks noChangeShapeType="1"/>
            </p:cNvSpPr>
            <p:nvPr/>
          </p:nvSpPr>
          <p:spPr bwMode="auto">
            <a:xfrm>
              <a:off x="2796902" y="4393865"/>
              <a:ext cx="519187" cy="347482"/>
            </a:xfrm>
            <a:prstGeom prst="line">
              <a:avLst/>
            </a:prstGeom>
            <a:noFill/>
            <a:ln w="28575">
              <a:solidFill>
                <a:schemeClr val="tx1"/>
              </a:solidFill>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 name="Line 45"/>
            <p:cNvSpPr>
              <a:spLocks noChangeShapeType="1"/>
            </p:cNvSpPr>
            <p:nvPr/>
          </p:nvSpPr>
          <p:spPr bwMode="auto">
            <a:xfrm>
              <a:off x="3329609" y="4741347"/>
              <a:ext cx="453622" cy="595683"/>
            </a:xfrm>
            <a:prstGeom prst="line">
              <a:avLst/>
            </a:prstGeom>
            <a:noFill/>
            <a:ln w="28575">
              <a:solidFill>
                <a:schemeClr val="tx1"/>
              </a:solidFill>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1" name="Line 46"/>
            <p:cNvSpPr>
              <a:spLocks noChangeShapeType="1"/>
            </p:cNvSpPr>
            <p:nvPr/>
          </p:nvSpPr>
          <p:spPr bwMode="auto">
            <a:xfrm flipV="1">
              <a:off x="3783230" y="4145664"/>
              <a:ext cx="457629" cy="1191366"/>
            </a:xfrm>
            <a:prstGeom prst="line">
              <a:avLst/>
            </a:prstGeom>
            <a:noFill/>
            <a:ln w="28575">
              <a:solidFill>
                <a:schemeClr val="tx1"/>
              </a:solidFill>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2" name="Line 47"/>
            <p:cNvSpPr>
              <a:spLocks noChangeShapeType="1"/>
            </p:cNvSpPr>
            <p:nvPr/>
          </p:nvSpPr>
          <p:spPr bwMode="auto">
            <a:xfrm>
              <a:off x="4263998" y="4145664"/>
              <a:ext cx="373657" cy="744604"/>
            </a:xfrm>
            <a:prstGeom prst="line">
              <a:avLst/>
            </a:prstGeom>
            <a:noFill/>
            <a:ln w="28575">
              <a:solidFill>
                <a:schemeClr val="tx1"/>
              </a:solidFill>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 name="Line 48"/>
            <p:cNvSpPr>
              <a:spLocks noChangeShapeType="1"/>
            </p:cNvSpPr>
            <p:nvPr/>
          </p:nvSpPr>
          <p:spPr bwMode="auto">
            <a:xfrm>
              <a:off x="4653390" y="4873721"/>
              <a:ext cx="503454" cy="165467"/>
            </a:xfrm>
            <a:prstGeom prst="line">
              <a:avLst/>
            </a:prstGeom>
            <a:noFill/>
            <a:ln w="28575">
              <a:solidFill>
                <a:schemeClr val="tx1"/>
              </a:solidFill>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4" name="Line 49"/>
            <p:cNvSpPr>
              <a:spLocks noChangeShapeType="1"/>
            </p:cNvSpPr>
            <p:nvPr/>
          </p:nvSpPr>
          <p:spPr bwMode="auto">
            <a:xfrm flipV="1">
              <a:off x="5156844" y="4410412"/>
              <a:ext cx="534920" cy="628776"/>
            </a:xfrm>
            <a:prstGeom prst="line">
              <a:avLst/>
            </a:prstGeom>
            <a:noFill/>
            <a:ln w="28575">
              <a:solidFill>
                <a:schemeClr val="tx1"/>
              </a:solidFill>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5" name="Line 50"/>
            <p:cNvSpPr>
              <a:spLocks noChangeShapeType="1"/>
            </p:cNvSpPr>
            <p:nvPr/>
          </p:nvSpPr>
          <p:spPr bwMode="auto">
            <a:xfrm>
              <a:off x="5691764" y="4426959"/>
              <a:ext cx="409057" cy="314388"/>
            </a:xfrm>
            <a:prstGeom prst="line">
              <a:avLst/>
            </a:prstGeom>
            <a:noFill/>
            <a:ln w="28575">
              <a:solidFill>
                <a:schemeClr val="tx1"/>
              </a:solidFill>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6" name="Line 51"/>
            <p:cNvSpPr>
              <a:spLocks noChangeShapeType="1"/>
            </p:cNvSpPr>
            <p:nvPr/>
          </p:nvSpPr>
          <p:spPr bwMode="auto">
            <a:xfrm flipV="1">
              <a:off x="6100820" y="2755737"/>
              <a:ext cx="676517" cy="1985610"/>
            </a:xfrm>
            <a:prstGeom prst="line">
              <a:avLst/>
            </a:prstGeom>
            <a:noFill/>
            <a:ln w="28575">
              <a:solidFill>
                <a:schemeClr val="tx1"/>
              </a:solidFill>
              <a:round/>
              <a:headEnd type="oval" w="med" len="med"/>
              <a:tailEnd type="oval" w="med" len="med"/>
            </a:ln>
            <a:effectLst/>
            <a:extLst>
              <a:ext uri="{909E8E84-426E-40dd-AFC4-6F175D3DCCD1}">
                <a14:hiddenFill xmlns="" xmlns:a14="http://schemas.microsoft.com/office/drawing/2010/main">
                  <a:noFill/>
                </a14:hiddenFill>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4" name="TextBox 3"/>
            <p:cNvSpPr txBox="1"/>
            <p:nvPr/>
          </p:nvSpPr>
          <p:spPr>
            <a:xfrm>
              <a:off x="6980508" y="2701212"/>
              <a:ext cx="811747" cy="462340"/>
            </a:xfrm>
            <a:prstGeom prst="rect">
              <a:avLst/>
            </a:prstGeom>
            <a:noFill/>
          </p:spPr>
          <p:txBody>
            <a:bodyPr wrap="none" rtlCol="0">
              <a:spAutoFit/>
            </a:bodyPr>
            <a:lstStyle/>
            <a:p>
              <a:r>
                <a:rPr lang="en-US" sz="1600" dirty="0" smtClean="0"/>
                <a:t>UCL</a:t>
              </a:r>
              <a:endParaRPr lang="en-US" sz="1600" dirty="0"/>
            </a:p>
          </p:txBody>
        </p:sp>
        <p:sp>
          <p:nvSpPr>
            <p:cNvPr id="5" name="TextBox 4"/>
            <p:cNvSpPr txBox="1"/>
            <p:nvPr/>
          </p:nvSpPr>
          <p:spPr>
            <a:xfrm>
              <a:off x="6978445" y="5838279"/>
              <a:ext cx="501162" cy="369332"/>
            </a:xfrm>
            <a:prstGeom prst="rect">
              <a:avLst/>
            </a:prstGeom>
            <a:noFill/>
          </p:spPr>
          <p:txBody>
            <a:bodyPr wrap="none" rtlCol="0">
              <a:spAutoFit/>
            </a:bodyPr>
            <a:lstStyle/>
            <a:p>
              <a:r>
                <a:rPr lang="en-US" dirty="0" smtClean="0"/>
                <a:t>LCL</a:t>
              </a:r>
              <a:endParaRPr lang="en-US" dirty="0"/>
            </a:p>
          </p:txBody>
        </p:sp>
        <p:sp>
          <p:nvSpPr>
            <p:cNvPr id="41" name="TextBox 40"/>
            <p:cNvSpPr txBox="1"/>
            <p:nvPr/>
          </p:nvSpPr>
          <p:spPr>
            <a:xfrm>
              <a:off x="7059995" y="4270329"/>
              <a:ext cx="764697" cy="369332"/>
            </a:xfrm>
            <a:prstGeom prst="rect">
              <a:avLst/>
            </a:prstGeom>
            <a:noFill/>
          </p:spPr>
          <p:txBody>
            <a:bodyPr wrap="none" rtlCol="0">
              <a:spAutoFit/>
            </a:bodyPr>
            <a:lstStyle/>
            <a:p>
              <a:r>
                <a:rPr lang="en-US" dirty="0" smtClean="0"/>
                <a:t>Target</a:t>
              </a:r>
              <a:endParaRPr lang="en-US" dirty="0"/>
            </a:p>
          </p:txBody>
        </p:sp>
      </p:grpSp>
      <p:sp>
        <p:nvSpPr>
          <p:cNvPr id="42" name="TextBox 41"/>
          <p:cNvSpPr txBox="1"/>
          <p:nvPr/>
        </p:nvSpPr>
        <p:spPr>
          <a:xfrm>
            <a:off x="242882" y="4900606"/>
            <a:ext cx="1485900" cy="646331"/>
          </a:xfrm>
          <a:prstGeom prst="rect">
            <a:avLst/>
          </a:prstGeom>
          <a:solidFill>
            <a:schemeClr val="accent2"/>
          </a:solidFill>
          <a:ln>
            <a:solidFill>
              <a:srgbClr val="C00000"/>
            </a:solidFill>
          </a:ln>
          <a:scene3d>
            <a:camera prst="orthographicFront"/>
            <a:lightRig rig="threePt" dir="t"/>
          </a:scene3d>
          <a:sp3d>
            <a:bevelT/>
          </a:sp3d>
        </p:spPr>
        <p:txBody>
          <a:bodyPr wrap="square" rtlCol="0">
            <a:spAutoFit/>
          </a:bodyPr>
          <a:lstStyle/>
          <a:p>
            <a:r>
              <a:rPr lang="en-US" dirty="0" smtClean="0">
                <a:solidFill>
                  <a:schemeClr val="bg1"/>
                </a:solidFill>
              </a:rPr>
              <a:t>Photoresist Too Thick?</a:t>
            </a:r>
            <a:endParaRPr lang="en-US" dirty="0">
              <a:solidFill>
                <a:schemeClr val="bg1"/>
              </a:solidFill>
            </a:endParaRPr>
          </a:p>
        </p:txBody>
      </p:sp>
      <p:sp>
        <p:nvSpPr>
          <p:cNvPr id="43" name="TextBox 42"/>
          <p:cNvSpPr txBox="1"/>
          <p:nvPr/>
        </p:nvSpPr>
        <p:spPr>
          <a:xfrm>
            <a:off x="2143123" y="4580567"/>
            <a:ext cx="1571625" cy="1200329"/>
          </a:xfrm>
          <a:prstGeom prst="rect">
            <a:avLst/>
          </a:prstGeom>
          <a:solidFill>
            <a:schemeClr val="accent2">
              <a:lumMod val="20000"/>
              <a:lumOff val="80000"/>
            </a:schemeClr>
          </a:solidFill>
          <a:scene3d>
            <a:camera prst="orthographicFront"/>
            <a:lightRig rig="threePt" dir="t"/>
          </a:scene3d>
          <a:sp3d>
            <a:bevelT/>
          </a:sp3d>
        </p:spPr>
        <p:txBody>
          <a:bodyPr wrap="square" rtlCol="0">
            <a:spAutoFit/>
          </a:bodyPr>
          <a:lstStyle/>
          <a:p>
            <a:r>
              <a:rPr lang="en-US" dirty="0" smtClean="0"/>
              <a:t>Run a boat of test wafers, </a:t>
            </a:r>
            <a:r>
              <a:rPr lang="en-US" dirty="0" err="1" smtClean="0"/>
              <a:t>remeasure</a:t>
            </a:r>
            <a:r>
              <a:rPr lang="en-US" dirty="0" smtClean="0"/>
              <a:t>, plot.</a:t>
            </a:r>
          </a:p>
        </p:txBody>
      </p:sp>
      <p:sp>
        <p:nvSpPr>
          <p:cNvPr id="44" name="Diamond 43"/>
          <p:cNvSpPr/>
          <p:nvPr/>
        </p:nvSpPr>
        <p:spPr>
          <a:xfrm>
            <a:off x="4043363" y="4414831"/>
            <a:ext cx="1500187" cy="1557337"/>
          </a:xfrm>
          <a:prstGeom prst="diamond">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Too thick?</a:t>
            </a:r>
            <a:endParaRPr lang="en-US" dirty="0"/>
          </a:p>
        </p:txBody>
      </p:sp>
      <p:sp>
        <p:nvSpPr>
          <p:cNvPr id="46" name="TextBox 45"/>
          <p:cNvSpPr txBox="1"/>
          <p:nvPr/>
        </p:nvSpPr>
        <p:spPr>
          <a:xfrm>
            <a:off x="6357955" y="4400546"/>
            <a:ext cx="2439194" cy="646331"/>
          </a:xfrm>
          <a:prstGeom prst="rect">
            <a:avLst/>
          </a:prstGeom>
          <a:solidFill>
            <a:schemeClr val="tx2">
              <a:lumMod val="20000"/>
              <a:lumOff val="80000"/>
            </a:schemeClr>
          </a:solidFill>
          <a:scene3d>
            <a:camera prst="orthographicFront"/>
            <a:lightRig rig="threePt" dir="t"/>
          </a:scene3d>
          <a:sp3d>
            <a:bevelT/>
          </a:sp3d>
        </p:spPr>
        <p:txBody>
          <a:bodyPr wrap="none" rtlCol="0">
            <a:spAutoFit/>
          </a:bodyPr>
          <a:lstStyle/>
          <a:p>
            <a:r>
              <a:rPr lang="en-US" dirty="0" smtClean="0"/>
              <a:t>Put DOWN the Machine</a:t>
            </a:r>
          </a:p>
          <a:p>
            <a:r>
              <a:rPr lang="en-US" dirty="0" smtClean="0"/>
              <a:t>and TS the problem</a:t>
            </a:r>
            <a:endParaRPr lang="en-US" dirty="0"/>
          </a:p>
        </p:txBody>
      </p:sp>
      <p:sp>
        <p:nvSpPr>
          <p:cNvPr id="47" name="TextBox 46"/>
          <p:cNvSpPr txBox="1"/>
          <p:nvPr/>
        </p:nvSpPr>
        <p:spPr>
          <a:xfrm>
            <a:off x="6357954" y="5200642"/>
            <a:ext cx="2528888" cy="1477328"/>
          </a:xfrm>
          <a:prstGeom prst="rect">
            <a:avLst/>
          </a:prstGeom>
          <a:solidFill>
            <a:schemeClr val="accent6">
              <a:lumMod val="20000"/>
              <a:lumOff val="80000"/>
            </a:schemeClr>
          </a:solidFill>
          <a:scene3d>
            <a:camera prst="orthographicFront"/>
            <a:lightRig rig="threePt" dir="t"/>
          </a:scene3d>
          <a:sp3d>
            <a:bevelT/>
          </a:sp3d>
        </p:spPr>
        <p:txBody>
          <a:bodyPr wrap="square" rtlCol="0">
            <a:spAutoFit/>
          </a:bodyPr>
          <a:lstStyle/>
          <a:p>
            <a:r>
              <a:rPr lang="en-US" dirty="0" smtClean="0"/>
              <a:t>Release the machine for production and determine the cause of the out-of-control situation</a:t>
            </a:r>
            <a:endParaRPr lang="en-US" dirty="0"/>
          </a:p>
        </p:txBody>
      </p:sp>
      <p:sp>
        <p:nvSpPr>
          <p:cNvPr id="48" name="Right Arrow 47"/>
          <p:cNvSpPr/>
          <p:nvPr/>
        </p:nvSpPr>
        <p:spPr>
          <a:xfrm>
            <a:off x="1714500" y="5143500"/>
            <a:ext cx="414338" cy="714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ight Arrow 48"/>
          <p:cNvSpPr/>
          <p:nvPr/>
        </p:nvSpPr>
        <p:spPr>
          <a:xfrm>
            <a:off x="3714750" y="5143500"/>
            <a:ext cx="300038" cy="714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1" name="Elbow Connector 50"/>
          <p:cNvCxnSpPr>
            <a:endCxn id="46" idx="1"/>
          </p:cNvCxnSpPr>
          <p:nvPr/>
        </p:nvCxnSpPr>
        <p:spPr>
          <a:xfrm flipV="1">
            <a:off x="5543550" y="4723712"/>
            <a:ext cx="814405" cy="462651"/>
          </a:xfrm>
          <a:prstGeom prst="bentConnector3">
            <a:avLst>
              <a:gd name="adj1" fmla="val 50000"/>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53" name="Elbow Connector 52"/>
          <p:cNvCxnSpPr>
            <a:endCxn id="47" idx="1"/>
          </p:cNvCxnSpPr>
          <p:nvPr/>
        </p:nvCxnSpPr>
        <p:spPr>
          <a:xfrm>
            <a:off x="5529263" y="5186363"/>
            <a:ext cx="828691" cy="752943"/>
          </a:xfrm>
          <a:prstGeom prst="bentConnector3">
            <a:avLst>
              <a:gd name="adj1" fmla="val 50000"/>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5886456" y="4329107"/>
            <a:ext cx="485518" cy="369332"/>
          </a:xfrm>
          <a:prstGeom prst="rect">
            <a:avLst/>
          </a:prstGeom>
          <a:noFill/>
        </p:spPr>
        <p:txBody>
          <a:bodyPr wrap="none" rtlCol="0">
            <a:spAutoFit/>
          </a:bodyPr>
          <a:lstStyle/>
          <a:p>
            <a:r>
              <a:rPr lang="en-US" dirty="0" smtClean="0"/>
              <a:t>Yes</a:t>
            </a:r>
            <a:endParaRPr lang="en-US" dirty="0"/>
          </a:p>
        </p:txBody>
      </p:sp>
      <p:sp>
        <p:nvSpPr>
          <p:cNvPr id="55" name="TextBox 54"/>
          <p:cNvSpPr txBox="1"/>
          <p:nvPr/>
        </p:nvSpPr>
        <p:spPr>
          <a:xfrm>
            <a:off x="5872161" y="5986448"/>
            <a:ext cx="455574" cy="369332"/>
          </a:xfrm>
          <a:prstGeom prst="rect">
            <a:avLst/>
          </a:prstGeom>
          <a:noFill/>
        </p:spPr>
        <p:txBody>
          <a:bodyPr wrap="none" rtlCol="0">
            <a:spAutoFit/>
          </a:bodyPr>
          <a:lstStyle/>
          <a:p>
            <a:r>
              <a:rPr lang="en-US" dirty="0" smtClean="0"/>
              <a:t>No</a:t>
            </a:r>
            <a:endParaRPr lang="en-US" dirty="0"/>
          </a:p>
        </p:txBody>
      </p:sp>
      <p:sp>
        <p:nvSpPr>
          <p:cNvPr id="52" name="Title 1"/>
          <p:cNvSpPr txBox="1">
            <a:spLocks/>
          </p:cNvSpPr>
          <p:nvPr/>
        </p:nvSpPr>
        <p:spPr>
          <a:xfrm>
            <a:off x="457200" y="-7602"/>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Out of Control Action Plan - OCAP</a:t>
            </a:r>
            <a:endParaRPr lang="en-US" dirty="0"/>
          </a:p>
        </p:txBody>
      </p:sp>
      <p:sp>
        <p:nvSpPr>
          <p:cNvPr id="50" name="Rectangle 49"/>
          <p:cNvSpPr/>
          <p:nvPr/>
        </p:nvSpPr>
        <p:spPr>
          <a:xfrm>
            <a:off x="0" y="905944"/>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6" name="Picture 5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317361"/>
            <a:ext cx="1279490" cy="540639"/>
          </a:xfrm>
          <a:prstGeom prst="rect">
            <a:avLst/>
          </a:prstGeom>
        </p:spPr>
      </p:pic>
    </p:spTree>
    <p:extLst>
      <p:ext uri="{BB962C8B-B14F-4D97-AF65-F5344CB8AC3E}">
        <p14:creationId xmlns:p14="http://schemas.microsoft.com/office/powerpoint/2010/main" val="459077966"/>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TextBox 42"/>
          <p:cNvSpPr txBox="1"/>
          <p:nvPr/>
        </p:nvSpPr>
        <p:spPr>
          <a:xfrm>
            <a:off x="2221377" y="2050825"/>
            <a:ext cx="1571625" cy="646331"/>
          </a:xfrm>
          <a:prstGeom prst="rect">
            <a:avLst/>
          </a:prstGeom>
          <a:solidFill>
            <a:schemeClr val="accent2">
              <a:lumMod val="20000"/>
              <a:lumOff val="80000"/>
            </a:schemeClr>
          </a:solidFill>
          <a:scene3d>
            <a:camera prst="orthographicFront"/>
            <a:lightRig rig="threePt" dir="t"/>
          </a:scene3d>
          <a:sp3d>
            <a:bevelT/>
          </a:sp3d>
        </p:spPr>
        <p:txBody>
          <a:bodyPr wrap="square" rtlCol="0">
            <a:spAutoFit/>
          </a:bodyPr>
          <a:lstStyle/>
          <a:p>
            <a:r>
              <a:rPr lang="en-US" dirty="0" smtClean="0"/>
              <a:t>Run a boat of test wafers</a:t>
            </a:r>
          </a:p>
        </p:txBody>
      </p:sp>
      <p:sp>
        <p:nvSpPr>
          <p:cNvPr id="44" name="Diamond 43"/>
          <p:cNvSpPr/>
          <p:nvPr/>
        </p:nvSpPr>
        <p:spPr>
          <a:xfrm>
            <a:off x="4121617" y="1565049"/>
            <a:ext cx="1500187" cy="1557337"/>
          </a:xfrm>
          <a:prstGeom prst="diamond">
            <a:avLst/>
          </a:prstGeom>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smtClean="0"/>
              <a:t>Too thick?</a:t>
            </a:r>
            <a:endParaRPr lang="en-US" dirty="0"/>
          </a:p>
        </p:txBody>
      </p:sp>
      <p:sp>
        <p:nvSpPr>
          <p:cNvPr id="46" name="TextBox 45"/>
          <p:cNvSpPr txBox="1"/>
          <p:nvPr/>
        </p:nvSpPr>
        <p:spPr>
          <a:xfrm>
            <a:off x="6436209" y="1550764"/>
            <a:ext cx="2439194" cy="646331"/>
          </a:xfrm>
          <a:prstGeom prst="rect">
            <a:avLst/>
          </a:prstGeom>
          <a:solidFill>
            <a:schemeClr val="tx2">
              <a:lumMod val="20000"/>
              <a:lumOff val="80000"/>
            </a:schemeClr>
          </a:solidFill>
          <a:scene3d>
            <a:camera prst="orthographicFront"/>
            <a:lightRig rig="threePt" dir="t"/>
          </a:scene3d>
          <a:sp3d>
            <a:bevelT/>
          </a:sp3d>
        </p:spPr>
        <p:txBody>
          <a:bodyPr wrap="none" rtlCol="0">
            <a:spAutoFit/>
          </a:bodyPr>
          <a:lstStyle/>
          <a:p>
            <a:r>
              <a:rPr lang="en-US" dirty="0" smtClean="0"/>
              <a:t>Put DOWN the Machine</a:t>
            </a:r>
          </a:p>
          <a:p>
            <a:r>
              <a:rPr lang="en-US" dirty="0" smtClean="0"/>
              <a:t>and TS the problem</a:t>
            </a:r>
            <a:endParaRPr lang="en-US" dirty="0"/>
          </a:p>
        </p:txBody>
      </p:sp>
      <p:sp>
        <p:nvSpPr>
          <p:cNvPr id="47" name="TextBox 46"/>
          <p:cNvSpPr txBox="1"/>
          <p:nvPr/>
        </p:nvSpPr>
        <p:spPr>
          <a:xfrm>
            <a:off x="6436208" y="2350860"/>
            <a:ext cx="2528888" cy="1477328"/>
          </a:xfrm>
          <a:prstGeom prst="rect">
            <a:avLst/>
          </a:prstGeom>
          <a:solidFill>
            <a:schemeClr val="accent6">
              <a:lumMod val="20000"/>
              <a:lumOff val="80000"/>
            </a:schemeClr>
          </a:solidFill>
          <a:scene3d>
            <a:camera prst="orthographicFront"/>
            <a:lightRig rig="threePt" dir="t"/>
          </a:scene3d>
          <a:sp3d>
            <a:bevelT/>
          </a:sp3d>
        </p:spPr>
        <p:txBody>
          <a:bodyPr wrap="square" rtlCol="0">
            <a:spAutoFit/>
          </a:bodyPr>
          <a:lstStyle/>
          <a:p>
            <a:r>
              <a:rPr lang="en-US" dirty="0" smtClean="0"/>
              <a:t>Release the machine for production and determine the cause of the out-of-control situation</a:t>
            </a:r>
            <a:endParaRPr lang="en-US" dirty="0"/>
          </a:p>
        </p:txBody>
      </p:sp>
      <p:sp>
        <p:nvSpPr>
          <p:cNvPr id="49" name="Right Arrow 48"/>
          <p:cNvSpPr/>
          <p:nvPr/>
        </p:nvSpPr>
        <p:spPr>
          <a:xfrm>
            <a:off x="3793004" y="2293718"/>
            <a:ext cx="300038" cy="714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1" name="Elbow Connector 50"/>
          <p:cNvCxnSpPr>
            <a:endCxn id="46" idx="1"/>
          </p:cNvCxnSpPr>
          <p:nvPr/>
        </p:nvCxnSpPr>
        <p:spPr>
          <a:xfrm flipV="1">
            <a:off x="5621804" y="1873930"/>
            <a:ext cx="814405" cy="462651"/>
          </a:xfrm>
          <a:prstGeom prst="bentConnector3">
            <a:avLst>
              <a:gd name="adj1" fmla="val 50000"/>
            </a:avLst>
          </a:prstGeom>
          <a:ln w="28575">
            <a:tailEnd type="arrow"/>
          </a:ln>
        </p:spPr>
        <p:style>
          <a:lnRef idx="1">
            <a:schemeClr val="accent1"/>
          </a:lnRef>
          <a:fillRef idx="0">
            <a:schemeClr val="accent1"/>
          </a:fillRef>
          <a:effectRef idx="0">
            <a:schemeClr val="accent1"/>
          </a:effectRef>
          <a:fontRef idx="minor">
            <a:schemeClr val="tx1"/>
          </a:fontRef>
        </p:style>
      </p:cxnSp>
      <p:cxnSp>
        <p:nvCxnSpPr>
          <p:cNvPr id="53" name="Elbow Connector 52"/>
          <p:cNvCxnSpPr>
            <a:endCxn id="47" idx="1"/>
          </p:cNvCxnSpPr>
          <p:nvPr/>
        </p:nvCxnSpPr>
        <p:spPr>
          <a:xfrm>
            <a:off x="5607517" y="2336581"/>
            <a:ext cx="828691" cy="752943"/>
          </a:xfrm>
          <a:prstGeom prst="bentConnector3">
            <a:avLst>
              <a:gd name="adj1" fmla="val 50000"/>
            </a:avLst>
          </a:prstGeom>
          <a:ln w="28575">
            <a:tailEnd type="arrow"/>
          </a:ln>
        </p:spPr>
        <p:style>
          <a:lnRef idx="1">
            <a:schemeClr val="accent1"/>
          </a:lnRef>
          <a:fillRef idx="0">
            <a:schemeClr val="accent1"/>
          </a:fillRef>
          <a:effectRef idx="0">
            <a:schemeClr val="accent1"/>
          </a:effectRef>
          <a:fontRef idx="minor">
            <a:schemeClr val="tx1"/>
          </a:fontRef>
        </p:style>
      </p:cxnSp>
      <p:sp>
        <p:nvSpPr>
          <p:cNvPr id="54" name="TextBox 53"/>
          <p:cNvSpPr txBox="1"/>
          <p:nvPr/>
        </p:nvSpPr>
        <p:spPr>
          <a:xfrm>
            <a:off x="5964710" y="1479325"/>
            <a:ext cx="485518" cy="369332"/>
          </a:xfrm>
          <a:prstGeom prst="rect">
            <a:avLst/>
          </a:prstGeom>
          <a:noFill/>
        </p:spPr>
        <p:txBody>
          <a:bodyPr wrap="none" rtlCol="0">
            <a:spAutoFit/>
          </a:bodyPr>
          <a:lstStyle/>
          <a:p>
            <a:r>
              <a:rPr lang="en-US" dirty="0" smtClean="0"/>
              <a:t>Yes</a:t>
            </a:r>
            <a:endParaRPr lang="en-US" dirty="0"/>
          </a:p>
        </p:txBody>
      </p:sp>
      <p:sp>
        <p:nvSpPr>
          <p:cNvPr id="55" name="TextBox 54"/>
          <p:cNvSpPr txBox="1"/>
          <p:nvPr/>
        </p:nvSpPr>
        <p:spPr>
          <a:xfrm>
            <a:off x="5950415" y="3136666"/>
            <a:ext cx="455574" cy="369332"/>
          </a:xfrm>
          <a:prstGeom prst="rect">
            <a:avLst/>
          </a:prstGeom>
          <a:noFill/>
        </p:spPr>
        <p:txBody>
          <a:bodyPr wrap="none" rtlCol="0">
            <a:spAutoFit/>
          </a:bodyPr>
          <a:lstStyle/>
          <a:p>
            <a:r>
              <a:rPr lang="en-US" dirty="0" smtClean="0"/>
              <a:t>No</a:t>
            </a:r>
            <a:endParaRPr lang="en-US" dirty="0"/>
          </a:p>
        </p:txBody>
      </p:sp>
      <p:sp>
        <p:nvSpPr>
          <p:cNvPr id="52" name="Title 1"/>
          <p:cNvSpPr txBox="1">
            <a:spLocks/>
          </p:cNvSpPr>
          <p:nvPr/>
        </p:nvSpPr>
        <p:spPr>
          <a:xfrm>
            <a:off x="457200" y="-7602"/>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Out of Control Action Plan - OOCAP</a:t>
            </a:r>
            <a:endParaRPr lang="en-US" dirty="0"/>
          </a:p>
        </p:txBody>
      </p:sp>
      <p:sp>
        <p:nvSpPr>
          <p:cNvPr id="42" name="TextBox 41"/>
          <p:cNvSpPr txBox="1"/>
          <p:nvPr/>
        </p:nvSpPr>
        <p:spPr>
          <a:xfrm>
            <a:off x="150696" y="2009084"/>
            <a:ext cx="1618042" cy="707886"/>
          </a:xfrm>
          <a:prstGeom prst="rect">
            <a:avLst/>
          </a:prstGeom>
          <a:solidFill>
            <a:schemeClr val="accent2"/>
          </a:solidFill>
          <a:ln>
            <a:solidFill>
              <a:srgbClr val="C00000"/>
            </a:solidFill>
          </a:ln>
          <a:scene3d>
            <a:camera prst="orthographicFront"/>
            <a:lightRig rig="threePt" dir="t"/>
          </a:scene3d>
          <a:sp3d>
            <a:bevelT/>
          </a:sp3d>
        </p:spPr>
        <p:txBody>
          <a:bodyPr wrap="square" rtlCol="0">
            <a:spAutoFit/>
          </a:bodyPr>
          <a:lstStyle/>
          <a:p>
            <a:r>
              <a:rPr lang="en-US" sz="2000" dirty="0" smtClean="0">
                <a:solidFill>
                  <a:schemeClr val="bg1"/>
                </a:solidFill>
              </a:rPr>
              <a:t>Photoresist Too Thick?</a:t>
            </a:r>
            <a:endParaRPr lang="en-US" sz="2000" dirty="0">
              <a:solidFill>
                <a:schemeClr val="bg1"/>
              </a:solidFill>
            </a:endParaRPr>
          </a:p>
        </p:txBody>
      </p:sp>
      <p:sp>
        <p:nvSpPr>
          <p:cNvPr id="48" name="Right Arrow 47"/>
          <p:cNvSpPr/>
          <p:nvPr/>
        </p:nvSpPr>
        <p:spPr>
          <a:xfrm>
            <a:off x="1810342" y="2365156"/>
            <a:ext cx="365718" cy="615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a:p>
        </p:txBody>
      </p:sp>
      <p:sp>
        <p:nvSpPr>
          <p:cNvPr id="56" name="TextBox 55"/>
          <p:cNvSpPr txBox="1"/>
          <p:nvPr/>
        </p:nvSpPr>
        <p:spPr>
          <a:xfrm>
            <a:off x="969879" y="4253542"/>
            <a:ext cx="3123163" cy="369332"/>
          </a:xfrm>
          <a:prstGeom prst="rect">
            <a:avLst/>
          </a:prstGeom>
          <a:solidFill>
            <a:schemeClr val="accent1">
              <a:lumMod val="20000"/>
              <a:lumOff val="80000"/>
            </a:schemeClr>
          </a:solidFill>
          <a:ln>
            <a:solidFill>
              <a:schemeClr val="accent1">
                <a:lumMod val="75000"/>
              </a:schemeClr>
            </a:solidFill>
          </a:ln>
          <a:scene3d>
            <a:camera prst="orthographicFront"/>
            <a:lightRig rig="threePt" dir="t"/>
          </a:scene3d>
          <a:sp3d>
            <a:bevelT/>
          </a:sp3d>
        </p:spPr>
        <p:txBody>
          <a:bodyPr wrap="none" rtlCol="0">
            <a:spAutoFit/>
          </a:bodyPr>
          <a:lstStyle/>
          <a:p>
            <a:r>
              <a:rPr lang="en-US" b="1" dirty="0" smtClean="0"/>
              <a:t>Recognize the a Problem Exists</a:t>
            </a:r>
            <a:endParaRPr lang="en-US" b="1" dirty="0"/>
          </a:p>
        </p:txBody>
      </p:sp>
      <p:sp>
        <p:nvSpPr>
          <p:cNvPr id="57" name="TextBox 56"/>
          <p:cNvSpPr txBox="1"/>
          <p:nvPr/>
        </p:nvSpPr>
        <p:spPr>
          <a:xfrm>
            <a:off x="1513845" y="4900844"/>
            <a:ext cx="2160720" cy="369332"/>
          </a:xfrm>
          <a:prstGeom prst="rect">
            <a:avLst/>
          </a:prstGeom>
          <a:solidFill>
            <a:schemeClr val="accent6">
              <a:lumMod val="20000"/>
              <a:lumOff val="80000"/>
            </a:schemeClr>
          </a:solidFill>
          <a:ln>
            <a:solidFill>
              <a:schemeClr val="accent6">
                <a:lumMod val="75000"/>
              </a:schemeClr>
            </a:solidFill>
          </a:ln>
          <a:scene3d>
            <a:camera prst="orthographicFront"/>
            <a:lightRig rig="threePt" dir="t"/>
          </a:scene3d>
          <a:sp3d>
            <a:bevelT/>
          </a:sp3d>
        </p:spPr>
        <p:txBody>
          <a:bodyPr wrap="none" rtlCol="0">
            <a:spAutoFit/>
          </a:bodyPr>
          <a:lstStyle/>
          <a:p>
            <a:r>
              <a:rPr lang="en-US" b="1" dirty="0" smtClean="0"/>
              <a:t>Analyze the Problem</a:t>
            </a:r>
            <a:endParaRPr lang="en-US" b="1" dirty="0"/>
          </a:p>
        </p:txBody>
      </p:sp>
      <p:sp>
        <p:nvSpPr>
          <p:cNvPr id="58" name="TextBox 57"/>
          <p:cNvSpPr txBox="1"/>
          <p:nvPr/>
        </p:nvSpPr>
        <p:spPr>
          <a:xfrm>
            <a:off x="1361271" y="5660791"/>
            <a:ext cx="2465868" cy="369332"/>
          </a:xfrm>
          <a:prstGeom prst="rect">
            <a:avLst/>
          </a:prstGeom>
          <a:solidFill>
            <a:schemeClr val="accent4">
              <a:lumMod val="20000"/>
              <a:lumOff val="80000"/>
            </a:schemeClr>
          </a:solidFill>
          <a:ln>
            <a:solidFill>
              <a:schemeClr val="accent4">
                <a:lumMod val="75000"/>
              </a:schemeClr>
            </a:solidFill>
          </a:ln>
          <a:scene3d>
            <a:camera prst="orthographicFront"/>
            <a:lightRig rig="threePt" dir="t"/>
          </a:scene3d>
          <a:sp3d>
            <a:bevelT/>
          </a:sp3d>
        </p:spPr>
        <p:txBody>
          <a:bodyPr wrap="none" rtlCol="0">
            <a:spAutoFit/>
          </a:bodyPr>
          <a:lstStyle/>
          <a:p>
            <a:r>
              <a:rPr lang="en-US" b="1" dirty="0" smtClean="0"/>
              <a:t>Identify Possible Causes</a:t>
            </a:r>
            <a:endParaRPr lang="en-US" b="1" dirty="0"/>
          </a:p>
        </p:txBody>
      </p:sp>
      <p:sp>
        <p:nvSpPr>
          <p:cNvPr id="59" name="TextBox 58"/>
          <p:cNvSpPr txBox="1"/>
          <p:nvPr/>
        </p:nvSpPr>
        <p:spPr>
          <a:xfrm>
            <a:off x="4755176" y="4253542"/>
            <a:ext cx="2534284" cy="369332"/>
          </a:xfrm>
          <a:prstGeom prst="rect">
            <a:avLst/>
          </a:prstGeom>
          <a:solidFill>
            <a:schemeClr val="accent2">
              <a:lumMod val="20000"/>
              <a:lumOff val="80000"/>
            </a:schemeClr>
          </a:solidFill>
          <a:ln>
            <a:solidFill>
              <a:schemeClr val="accent2">
                <a:lumMod val="75000"/>
              </a:schemeClr>
            </a:solidFill>
          </a:ln>
          <a:scene3d>
            <a:camera prst="orthographicFront"/>
            <a:lightRig rig="threePt" dir="t"/>
          </a:scene3d>
          <a:sp3d>
            <a:bevelT/>
          </a:sp3d>
        </p:spPr>
        <p:txBody>
          <a:bodyPr wrap="none" rtlCol="0">
            <a:spAutoFit/>
          </a:bodyPr>
          <a:lstStyle/>
          <a:p>
            <a:r>
              <a:rPr lang="en-US" b="1" dirty="0" smtClean="0"/>
              <a:t>Evaluate Possible Causes</a:t>
            </a:r>
            <a:endParaRPr lang="en-US" b="1" dirty="0"/>
          </a:p>
        </p:txBody>
      </p:sp>
      <p:sp>
        <p:nvSpPr>
          <p:cNvPr id="60" name="TextBox 59"/>
          <p:cNvSpPr txBox="1"/>
          <p:nvPr/>
        </p:nvSpPr>
        <p:spPr>
          <a:xfrm>
            <a:off x="4828228" y="4923191"/>
            <a:ext cx="2401555" cy="369332"/>
          </a:xfrm>
          <a:prstGeom prst="rect">
            <a:avLst/>
          </a:prstGeom>
          <a:solidFill>
            <a:srgbClr val="FFFFCC"/>
          </a:solidFill>
          <a:scene3d>
            <a:camera prst="orthographicFront"/>
            <a:lightRig rig="threePt" dir="t"/>
          </a:scene3d>
          <a:sp3d>
            <a:bevelT/>
          </a:sp3d>
        </p:spPr>
        <p:txBody>
          <a:bodyPr wrap="none" rtlCol="0">
            <a:spAutoFit/>
          </a:bodyPr>
          <a:lstStyle/>
          <a:p>
            <a:r>
              <a:rPr lang="en-US" b="1" dirty="0" smtClean="0"/>
              <a:t>Develop an Action Plan</a:t>
            </a:r>
            <a:endParaRPr lang="en-US" b="1" dirty="0"/>
          </a:p>
        </p:txBody>
      </p:sp>
      <p:sp>
        <p:nvSpPr>
          <p:cNvPr id="61" name="TextBox 60"/>
          <p:cNvSpPr txBox="1"/>
          <p:nvPr/>
        </p:nvSpPr>
        <p:spPr>
          <a:xfrm>
            <a:off x="5099592" y="5613901"/>
            <a:ext cx="1875385" cy="369332"/>
          </a:xfrm>
          <a:prstGeom prst="rect">
            <a:avLst/>
          </a:prstGeom>
          <a:solidFill>
            <a:schemeClr val="accent3">
              <a:lumMod val="20000"/>
              <a:lumOff val="80000"/>
            </a:schemeClr>
          </a:solidFill>
          <a:ln>
            <a:solidFill>
              <a:schemeClr val="accent3">
                <a:lumMod val="75000"/>
              </a:schemeClr>
            </a:solidFill>
          </a:ln>
          <a:scene3d>
            <a:camera prst="orthographicFront"/>
            <a:lightRig rig="threePt" dir="t"/>
          </a:scene3d>
          <a:sp3d>
            <a:bevelT/>
          </a:sp3d>
        </p:spPr>
        <p:txBody>
          <a:bodyPr wrap="none" rtlCol="0">
            <a:spAutoFit/>
          </a:bodyPr>
          <a:lstStyle/>
          <a:p>
            <a:r>
              <a:rPr lang="en-US" b="1" dirty="0" smtClean="0"/>
              <a:t>Verify and Record</a:t>
            </a:r>
            <a:endParaRPr lang="en-US" b="1" dirty="0"/>
          </a:p>
        </p:txBody>
      </p:sp>
      <p:sp>
        <p:nvSpPr>
          <p:cNvPr id="62" name="Down Arrow 61"/>
          <p:cNvSpPr/>
          <p:nvPr/>
        </p:nvSpPr>
        <p:spPr>
          <a:xfrm>
            <a:off x="2443470" y="4649378"/>
            <a:ext cx="276555" cy="280994"/>
          </a:xfrm>
          <a:prstGeom prst="downArrow">
            <a:avLst/>
          </a:prstGeom>
          <a:solidFill>
            <a:schemeClr val="tx2">
              <a:lumMod val="40000"/>
              <a:lumOff val="60000"/>
            </a:schemeClr>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3" name="Down Arrow 62"/>
          <p:cNvSpPr/>
          <p:nvPr/>
        </p:nvSpPr>
        <p:spPr>
          <a:xfrm>
            <a:off x="2455928" y="5323486"/>
            <a:ext cx="276555" cy="357308"/>
          </a:xfrm>
          <a:prstGeom prst="downArrow">
            <a:avLst/>
          </a:prstGeom>
          <a:solidFill>
            <a:schemeClr val="accent6">
              <a:lumMod val="60000"/>
              <a:lumOff val="40000"/>
            </a:schemeClr>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Down Arrow 64"/>
          <p:cNvSpPr/>
          <p:nvPr/>
        </p:nvSpPr>
        <p:spPr>
          <a:xfrm>
            <a:off x="6112369" y="4645717"/>
            <a:ext cx="276555" cy="280994"/>
          </a:xfrm>
          <a:prstGeom prst="downArrow">
            <a:avLst/>
          </a:prstGeom>
          <a:solidFill>
            <a:schemeClr val="accent2">
              <a:lumMod val="60000"/>
              <a:lumOff val="40000"/>
            </a:schemeClr>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Down Arrow 65"/>
          <p:cNvSpPr/>
          <p:nvPr/>
        </p:nvSpPr>
        <p:spPr>
          <a:xfrm>
            <a:off x="6079629" y="5321264"/>
            <a:ext cx="276555" cy="280994"/>
          </a:xfrm>
          <a:prstGeom prst="downArrow">
            <a:avLst/>
          </a:prstGeom>
          <a:solidFill>
            <a:srgbClr val="FFFF00"/>
          </a:solidFill>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5" name="Elbow Connector 44"/>
          <p:cNvCxnSpPr/>
          <p:nvPr/>
        </p:nvCxnSpPr>
        <p:spPr>
          <a:xfrm flipV="1">
            <a:off x="2581747" y="4474219"/>
            <a:ext cx="2173429" cy="1992842"/>
          </a:xfrm>
          <a:prstGeom prst="bentConnector3">
            <a:avLst>
              <a:gd name="adj1" fmla="val 82926"/>
            </a:avLst>
          </a:prstGeom>
          <a:ln w="38100">
            <a:tailEnd type="arrow"/>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a:off x="2581747" y="6030123"/>
            <a:ext cx="12458" cy="436938"/>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29" name="Rectangle 28"/>
          <p:cNvSpPr/>
          <p:nvPr/>
        </p:nvSpPr>
        <p:spPr>
          <a:xfrm>
            <a:off x="0" y="905944"/>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957" y="6317361"/>
            <a:ext cx="1279490" cy="540639"/>
          </a:xfrm>
          <a:prstGeom prst="rect">
            <a:avLst/>
          </a:prstGeom>
        </p:spPr>
      </p:pic>
    </p:spTree>
    <p:extLst>
      <p:ext uri="{BB962C8B-B14F-4D97-AF65-F5344CB8AC3E}">
        <p14:creationId xmlns:p14="http://schemas.microsoft.com/office/powerpoint/2010/main" val="83368145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Title 1"/>
          <p:cNvSpPr txBox="1">
            <a:spLocks/>
          </p:cNvSpPr>
          <p:nvPr/>
        </p:nvSpPr>
        <p:spPr>
          <a:xfrm>
            <a:off x="457200" y="-7602"/>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smtClean="0"/>
              <a:t>Data Collection/Analysis Plan</a:t>
            </a:r>
            <a:endParaRPr lang="en-US" dirty="0"/>
          </a:p>
        </p:txBody>
      </p:sp>
      <p:sp>
        <p:nvSpPr>
          <p:cNvPr id="30" name="Oval 29"/>
          <p:cNvSpPr>
            <a:spLocks noChangeArrowheads="1"/>
          </p:cNvSpPr>
          <p:nvPr/>
        </p:nvSpPr>
        <p:spPr bwMode="auto">
          <a:xfrm>
            <a:off x="633888" y="1700464"/>
            <a:ext cx="1217148" cy="441401"/>
          </a:xfrm>
          <a:prstGeom prst="ellipse">
            <a:avLst/>
          </a:prstGeom>
          <a:solidFill>
            <a:srgbClr val="FFFF99"/>
          </a:solidFill>
          <a:ln w="9525">
            <a:solidFill>
              <a:schemeClr val="tx1"/>
            </a:solidFill>
            <a:round/>
            <a:headEnd/>
            <a:tailEnd/>
          </a:ln>
          <a:effectLst/>
          <a:scene3d>
            <a:camera prst="orthographicFront"/>
            <a:lightRig rig="threePt" dir="t"/>
          </a:scene3d>
          <a:sp3d>
            <a:bevelT/>
          </a:sp3d>
        </p:spPr>
        <p:txBody>
          <a:bodyPr wrap="none" anchor="ctr"/>
          <a:lstStyle/>
          <a:p>
            <a:endParaRPr lang="en-US" sz="1400">
              <a:latin typeface="Calibri" pitchFamily="34" charset="0"/>
            </a:endParaRPr>
          </a:p>
        </p:txBody>
      </p:sp>
      <p:sp>
        <p:nvSpPr>
          <p:cNvPr id="31" name="Text Box 4"/>
          <p:cNvSpPr txBox="1">
            <a:spLocks noChangeArrowheads="1"/>
          </p:cNvSpPr>
          <p:nvPr/>
        </p:nvSpPr>
        <p:spPr bwMode="auto">
          <a:xfrm>
            <a:off x="933496" y="1775585"/>
            <a:ext cx="535146" cy="307777"/>
          </a:xfrm>
          <a:prstGeom prst="rect">
            <a:avLst/>
          </a:prstGeom>
          <a:noFill/>
          <a:ln w="9525">
            <a:noFill/>
            <a:miter lim="800000"/>
            <a:headEnd/>
            <a:tailEnd/>
          </a:ln>
          <a:effectLst/>
        </p:spPr>
        <p:txBody>
          <a:bodyPr wrap="none">
            <a:spAutoFit/>
          </a:bodyPr>
          <a:lstStyle/>
          <a:p>
            <a:r>
              <a:rPr lang="en-US" sz="1400" dirty="0" smtClean="0">
                <a:latin typeface="Calibri" pitchFamily="34" charset="0"/>
              </a:rPr>
              <a:t>Start</a:t>
            </a:r>
            <a:endParaRPr lang="en-US" sz="1400" dirty="0">
              <a:latin typeface="Calibri" pitchFamily="34" charset="0"/>
            </a:endParaRPr>
          </a:p>
        </p:txBody>
      </p:sp>
      <p:sp>
        <p:nvSpPr>
          <p:cNvPr id="32" name="Text Box 5"/>
          <p:cNvSpPr txBox="1">
            <a:spLocks noChangeArrowheads="1"/>
          </p:cNvSpPr>
          <p:nvPr/>
        </p:nvSpPr>
        <p:spPr bwMode="auto">
          <a:xfrm>
            <a:off x="333164" y="2871341"/>
            <a:ext cx="1828514" cy="738664"/>
          </a:xfrm>
          <a:prstGeom prst="rect">
            <a:avLst/>
          </a:prstGeom>
          <a:solidFill>
            <a:srgbClr val="FFCC66"/>
          </a:solidFill>
          <a:ln w="9525">
            <a:solidFill>
              <a:schemeClr val="tx1"/>
            </a:solidFill>
            <a:miter lim="800000"/>
            <a:headEnd/>
            <a:tailEnd/>
          </a:ln>
          <a:effectLst/>
          <a:scene3d>
            <a:camera prst="orthographicFront"/>
            <a:lightRig rig="threePt" dir="t"/>
          </a:scene3d>
          <a:sp3d>
            <a:bevelT/>
          </a:sp3d>
        </p:spPr>
        <p:txBody>
          <a:bodyPr wrap="none">
            <a:spAutoFit/>
          </a:bodyPr>
          <a:lstStyle/>
          <a:p>
            <a:pPr algn="ctr"/>
            <a:r>
              <a:rPr lang="en-US" sz="1400" dirty="0" smtClean="0">
                <a:latin typeface="Calibri" pitchFamily="34" charset="0"/>
              </a:rPr>
              <a:t>Take 5 temperature</a:t>
            </a:r>
          </a:p>
          <a:p>
            <a:pPr algn="ctr"/>
            <a:r>
              <a:rPr lang="en-US" sz="1400" dirty="0" smtClean="0">
                <a:latin typeface="Calibri" pitchFamily="34" charset="0"/>
              </a:rPr>
              <a:t>measurements during </a:t>
            </a:r>
          </a:p>
          <a:p>
            <a:pPr algn="ctr"/>
            <a:r>
              <a:rPr lang="en-US" sz="1400" dirty="0" smtClean="0">
                <a:latin typeface="Calibri" pitchFamily="34" charset="0"/>
              </a:rPr>
              <a:t>the process</a:t>
            </a:r>
            <a:endParaRPr lang="en-US" sz="1400" dirty="0">
              <a:latin typeface="Calibri" pitchFamily="34" charset="0"/>
            </a:endParaRPr>
          </a:p>
        </p:txBody>
      </p:sp>
      <p:sp>
        <p:nvSpPr>
          <p:cNvPr id="33" name="Text Box 7"/>
          <p:cNvSpPr txBox="1">
            <a:spLocks noChangeArrowheads="1"/>
          </p:cNvSpPr>
          <p:nvPr/>
        </p:nvSpPr>
        <p:spPr bwMode="auto">
          <a:xfrm>
            <a:off x="416281" y="4069431"/>
            <a:ext cx="1647246" cy="738664"/>
          </a:xfrm>
          <a:prstGeom prst="rect">
            <a:avLst/>
          </a:prstGeom>
          <a:solidFill>
            <a:srgbClr val="FFCC66"/>
          </a:solidFill>
          <a:ln w="9525">
            <a:solidFill>
              <a:schemeClr val="tx1"/>
            </a:solidFill>
            <a:miter lim="800000"/>
            <a:headEnd/>
            <a:tailEnd/>
          </a:ln>
          <a:effectLst/>
          <a:scene3d>
            <a:camera prst="orthographicFront"/>
            <a:lightRig rig="threePt" dir="t"/>
          </a:scene3d>
          <a:sp3d>
            <a:bevelT/>
          </a:sp3d>
        </p:spPr>
        <p:txBody>
          <a:bodyPr wrap="none">
            <a:spAutoFit/>
          </a:bodyPr>
          <a:lstStyle/>
          <a:p>
            <a:pPr algn="ctr"/>
            <a:r>
              <a:rPr lang="en-US" sz="1400" dirty="0" smtClean="0">
                <a:latin typeface="Calibri" pitchFamily="34" charset="0"/>
              </a:rPr>
              <a:t>Average the 5 run</a:t>
            </a:r>
          </a:p>
          <a:p>
            <a:pPr algn="ctr"/>
            <a:r>
              <a:rPr lang="en-US" sz="1400" dirty="0" smtClean="0">
                <a:latin typeface="Calibri" pitchFamily="34" charset="0"/>
              </a:rPr>
              <a:t>temperatures to get</a:t>
            </a:r>
          </a:p>
          <a:p>
            <a:pPr algn="ctr"/>
            <a:r>
              <a:rPr lang="en-US" sz="1400" dirty="0" smtClean="0">
                <a:latin typeface="Calibri" pitchFamily="34" charset="0"/>
              </a:rPr>
              <a:t>an X-bar value</a:t>
            </a:r>
            <a:endParaRPr lang="en-US" sz="1400" dirty="0">
              <a:latin typeface="Calibri" pitchFamily="34" charset="0"/>
            </a:endParaRPr>
          </a:p>
        </p:txBody>
      </p:sp>
      <p:sp>
        <p:nvSpPr>
          <p:cNvPr id="34" name="Text Box 8"/>
          <p:cNvSpPr txBox="1">
            <a:spLocks noChangeArrowheads="1"/>
          </p:cNvSpPr>
          <p:nvPr/>
        </p:nvSpPr>
        <p:spPr bwMode="auto">
          <a:xfrm>
            <a:off x="429117" y="5026663"/>
            <a:ext cx="1622008" cy="523220"/>
          </a:xfrm>
          <a:prstGeom prst="rect">
            <a:avLst/>
          </a:prstGeom>
          <a:solidFill>
            <a:srgbClr val="FFCC66"/>
          </a:solidFill>
          <a:ln w="9525">
            <a:solidFill>
              <a:schemeClr val="tx1"/>
            </a:solidFill>
            <a:miter lim="800000"/>
            <a:headEnd/>
            <a:tailEnd/>
          </a:ln>
          <a:effectLst/>
          <a:scene3d>
            <a:camera prst="orthographicFront"/>
            <a:lightRig rig="threePt" dir="t"/>
          </a:scene3d>
          <a:sp3d>
            <a:bevelT/>
          </a:sp3d>
        </p:spPr>
        <p:txBody>
          <a:bodyPr wrap="none">
            <a:spAutoFit/>
          </a:bodyPr>
          <a:lstStyle/>
          <a:p>
            <a:r>
              <a:rPr lang="en-US" sz="1400" dirty="0" smtClean="0">
                <a:latin typeface="Calibri" pitchFamily="34" charset="0"/>
              </a:rPr>
              <a:t>Plot the X-bar value</a:t>
            </a:r>
          </a:p>
          <a:p>
            <a:r>
              <a:rPr lang="en-US" sz="1400" dirty="0" smtClean="0">
                <a:latin typeface="Calibri" pitchFamily="34" charset="0"/>
              </a:rPr>
              <a:t>on the chart</a:t>
            </a:r>
            <a:endParaRPr lang="en-US" sz="1400" dirty="0">
              <a:latin typeface="Calibri" pitchFamily="34" charset="0"/>
            </a:endParaRPr>
          </a:p>
        </p:txBody>
      </p:sp>
      <p:sp>
        <p:nvSpPr>
          <p:cNvPr id="36" name="AutoShape 10"/>
          <p:cNvSpPr>
            <a:spLocks noChangeArrowheads="1"/>
          </p:cNvSpPr>
          <p:nvPr/>
        </p:nvSpPr>
        <p:spPr bwMode="auto">
          <a:xfrm>
            <a:off x="3673332" y="1878188"/>
            <a:ext cx="1101230" cy="1198089"/>
          </a:xfrm>
          <a:prstGeom prst="diamond">
            <a:avLst/>
          </a:prstGeom>
          <a:solidFill>
            <a:srgbClr val="CCFF99"/>
          </a:solidFill>
          <a:ln w="9525">
            <a:solidFill>
              <a:schemeClr val="tx1"/>
            </a:solidFill>
            <a:miter lim="800000"/>
            <a:headEnd/>
            <a:tailEnd/>
          </a:ln>
          <a:effectLst/>
          <a:scene3d>
            <a:camera prst="orthographicFront"/>
            <a:lightRig rig="threePt" dir="t"/>
          </a:scene3d>
          <a:sp3d>
            <a:bevelT/>
          </a:sp3d>
        </p:spPr>
        <p:txBody>
          <a:bodyPr wrap="none" anchor="ctr"/>
          <a:lstStyle/>
          <a:p>
            <a:endParaRPr lang="en-US" sz="1400">
              <a:latin typeface="Calibri" pitchFamily="34" charset="0"/>
            </a:endParaRPr>
          </a:p>
        </p:txBody>
      </p:sp>
      <p:sp>
        <p:nvSpPr>
          <p:cNvPr id="37" name="Text Box 11"/>
          <p:cNvSpPr txBox="1">
            <a:spLocks noChangeArrowheads="1"/>
          </p:cNvSpPr>
          <p:nvPr/>
        </p:nvSpPr>
        <p:spPr bwMode="auto">
          <a:xfrm>
            <a:off x="3742889" y="2093500"/>
            <a:ext cx="1013421" cy="1026622"/>
          </a:xfrm>
          <a:prstGeom prst="rect">
            <a:avLst/>
          </a:prstGeom>
          <a:noFill/>
          <a:ln w="9525">
            <a:noFill/>
            <a:miter lim="800000"/>
            <a:headEnd/>
            <a:tailEnd/>
          </a:ln>
          <a:effectLst/>
        </p:spPr>
        <p:txBody>
          <a:bodyPr wrap="none">
            <a:spAutoFit/>
          </a:bodyPr>
          <a:lstStyle/>
          <a:p>
            <a:pPr algn="ctr"/>
            <a:r>
              <a:rPr lang="en-US" sz="1400" dirty="0">
                <a:latin typeface="Calibri" pitchFamily="34" charset="0"/>
              </a:rPr>
              <a:t>Is your</a:t>
            </a:r>
          </a:p>
          <a:p>
            <a:pPr algn="ctr"/>
            <a:r>
              <a:rPr lang="en-US" sz="1400" dirty="0">
                <a:latin typeface="Calibri" pitchFamily="34" charset="0"/>
              </a:rPr>
              <a:t>process in </a:t>
            </a:r>
          </a:p>
          <a:p>
            <a:pPr algn="ctr"/>
            <a:r>
              <a:rPr lang="en-US" sz="1400" dirty="0">
                <a:latin typeface="Calibri" pitchFamily="34" charset="0"/>
              </a:rPr>
              <a:t>control?</a:t>
            </a:r>
          </a:p>
          <a:p>
            <a:pPr algn="ctr"/>
            <a:endParaRPr lang="en-US" sz="1400" dirty="0">
              <a:latin typeface="Calibri" pitchFamily="34" charset="0"/>
            </a:endParaRPr>
          </a:p>
        </p:txBody>
      </p:sp>
      <p:sp>
        <p:nvSpPr>
          <p:cNvPr id="67" name="Oval 22"/>
          <p:cNvSpPr>
            <a:spLocks noChangeArrowheads="1"/>
          </p:cNvSpPr>
          <p:nvPr/>
        </p:nvSpPr>
        <p:spPr bwMode="auto">
          <a:xfrm>
            <a:off x="1010625" y="2303825"/>
            <a:ext cx="405716" cy="409873"/>
          </a:xfrm>
          <a:prstGeom prst="ellipse">
            <a:avLst/>
          </a:prstGeom>
          <a:solidFill>
            <a:schemeClr val="accent6">
              <a:lumMod val="20000"/>
              <a:lumOff val="80000"/>
            </a:schemeClr>
          </a:solidFill>
          <a:ln w="9525">
            <a:solidFill>
              <a:schemeClr val="tx1"/>
            </a:solidFill>
            <a:round/>
            <a:headEnd/>
            <a:tailEnd/>
          </a:ln>
          <a:effectLst/>
          <a:scene3d>
            <a:camera prst="orthographicFront"/>
            <a:lightRig rig="threePt" dir="t"/>
          </a:scene3d>
          <a:sp3d>
            <a:bevelT/>
          </a:sp3d>
        </p:spPr>
        <p:txBody>
          <a:bodyPr wrap="none" anchor="ctr"/>
          <a:lstStyle/>
          <a:p>
            <a:r>
              <a:rPr lang="en-US" sz="1400" b="1" dirty="0" smtClean="0">
                <a:latin typeface="Calibri" pitchFamily="34" charset="0"/>
              </a:rPr>
              <a:t>A</a:t>
            </a:r>
            <a:endParaRPr lang="en-US" sz="1400" b="1" dirty="0">
              <a:latin typeface="Calibri" pitchFamily="34" charset="0"/>
            </a:endParaRPr>
          </a:p>
        </p:txBody>
      </p:sp>
      <p:sp>
        <p:nvSpPr>
          <p:cNvPr id="68" name="Line 24"/>
          <p:cNvSpPr>
            <a:spLocks noChangeShapeType="1"/>
          </p:cNvSpPr>
          <p:nvPr/>
        </p:nvSpPr>
        <p:spPr bwMode="auto">
          <a:xfrm>
            <a:off x="1213482" y="2146181"/>
            <a:ext cx="0" cy="157643"/>
          </a:xfrm>
          <a:prstGeom prst="line">
            <a:avLst/>
          </a:prstGeom>
          <a:noFill/>
          <a:ln w="9525">
            <a:solidFill>
              <a:schemeClr val="tx1"/>
            </a:solidFill>
            <a:round/>
            <a:headEnd/>
            <a:tailEnd type="triangle" w="med" len="med"/>
          </a:ln>
          <a:effectLst/>
        </p:spPr>
        <p:txBody>
          <a:bodyPr wrap="none" anchor="ctr"/>
          <a:lstStyle/>
          <a:p>
            <a:endParaRPr lang="en-US" sz="1400">
              <a:latin typeface="Calibri" pitchFamily="34" charset="0"/>
            </a:endParaRPr>
          </a:p>
        </p:txBody>
      </p:sp>
      <p:sp>
        <p:nvSpPr>
          <p:cNvPr id="69" name="Line 32"/>
          <p:cNvSpPr>
            <a:spLocks noChangeShapeType="1"/>
          </p:cNvSpPr>
          <p:nvPr/>
        </p:nvSpPr>
        <p:spPr bwMode="auto">
          <a:xfrm>
            <a:off x="1213482" y="2697933"/>
            <a:ext cx="0" cy="173408"/>
          </a:xfrm>
          <a:prstGeom prst="line">
            <a:avLst/>
          </a:prstGeom>
          <a:noFill/>
          <a:ln w="9525">
            <a:solidFill>
              <a:schemeClr val="tx1"/>
            </a:solidFill>
            <a:round/>
            <a:headEnd/>
            <a:tailEnd type="triangle" w="med" len="med"/>
          </a:ln>
          <a:effectLst/>
        </p:spPr>
        <p:txBody>
          <a:bodyPr wrap="none" anchor="ctr"/>
          <a:lstStyle/>
          <a:p>
            <a:endParaRPr lang="en-US" sz="1400">
              <a:latin typeface="Calibri" pitchFamily="34" charset="0"/>
            </a:endParaRPr>
          </a:p>
        </p:txBody>
      </p:sp>
      <p:sp>
        <p:nvSpPr>
          <p:cNvPr id="70" name="Line 37"/>
          <p:cNvSpPr>
            <a:spLocks noChangeShapeType="1"/>
          </p:cNvSpPr>
          <p:nvPr/>
        </p:nvSpPr>
        <p:spPr bwMode="auto">
          <a:xfrm>
            <a:off x="4223947" y="3076277"/>
            <a:ext cx="0" cy="331052"/>
          </a:xfrm>
          <a:prstGeom prst="line">
            <a:avLst/>
          </a:prstGeom>
          <a:noFill/>
          <a:ln w="9525">
            <a:solidFill>
              <a:schemeClr val="tx1"/>
            </a:solidFill>
            <a:round/>
            <a:headEnd/>
            <a:tailEnd type="triangle" w="med" len="med"/>
          </a:ln>
          <a:effectLst/>
        </p:spPr>
        <p:txBody>
          <a:bodyPr wrap="none" anchor="ctr"/>
          <a:lstStyle/>
          <a:p>
            <a:endParaRPr lang="en-US" sz="1400">
              <a:latin typeface="Calibri" pitchFamily="34" charset="0"/>
            </a:endParaRPr>
          </a:p>
        </p:txBody>
      </p:sp>
      <p:sp>
        <p:nvSpPr>
          <p:cNvPr id="71" name="Text Box 50"/>
          <p:cNvSpPr txBox="1">
            <a:spLocks noChangeArrowheads="1"/>
          </p:cNvSpPr>
          <p:nvPr/>
        </p:nvSpPr>
        <p:spPr bwMode="auto">
          <a:xfrm>
            <a:off x="3830390" y="3069950"/>
            <a:ext cx="449034" cy="307777"/>
          </a:xfrm>
          <a:prstGeom prst="rect">
            <a:avLst/>
          </a:prstGeom>
          <a:noFill/>
          <a:ln w="9525">
            <a:noFill/>
            <a:miter lim="800000"/>
            <a:headEnd/>
            <a:tailEnd/>
          </a:ln>
          <a:effectLst/>
        </p:spPr>
        <p:txBody>
          <a:bodyPr wrap="none">
            <a:spAutoFit/>
          </a:bodyPr>
          <a:lstStyle/>
          <a:p>
            <a:r>
              <a:rPr lang="en-US" sz="1400" b="1" dirty="0">
                <a:latin typeface="Calibri" pitchFamily="34" charset="0"/>
              </a:rPr>
              <a:t>YES</a:t>
            </a:r>
          </a:p>
        </p:txBody>
      </p:sp>
      <p:sp>
        <p:nvSpPr>
          <p:cNvPr id="73" name="Text Box 51"/>
          <p:cNvSpPr txBox="1">
            <a:spLocks noChangeArrowheads="1"/>
          </p:cNvSpPr>
          <p:nvPr/>
        </p:nvSpPr>
        <p:spPr bwMode="auto">
          <a:xfrm>
            <a:off x="4626479" y="2032329"/>
            <a:ext cx="425116" cy="307777"/>
          </a:xfrm>
          <a:prstGeom prst="rect">
            <a:avLst/>
          </a:prstGeom>
          <a:noFill/>
          <a:ln w="9525">
            <a:noFill/>
            <a:miter lim="800000"/>
            <a:headEnd/>
            <a:tailEnd/>
          </a:ln>
          <a:effectLst/>
        </p:spPr>
        <p:txBody>
          <a:bodyPr wrap="none">
            <a:spAutoFit/>
          </a:bodyPr>
          <a:lstStyle/>
          <a:p>
            <a:r>
              <a:rPr lang="en-US" sz="1400" b="1" dirty="0">
                <a:latin typeface="Calibri" pitchFamily="34" charset="0"/>
              </a:rPr>
              <a:t>NO</a:t>
            </a:r>
          </a:p>
        </p:txBody>
      </p:sp>
      <p:sp>
        <p:nvSpPr>
          <p:cNvPr id="81" name="Text Box 7"/>
          <p:cNvSpPr txBox="1">
            <a:spLocks noChangeArrowheads="1"/>
          </p:cNvSpPr>
          <p:nvPr/>
        </p:nvSpPr>
        <p:spPr bwMode="auto">
          <a:xfrm>
            <a:off x="6127801" y="2197914"/>
            <a:ext cx="2059941" cy="1490259"/>
          </a:xfrm>
          <a:prstGeom prst="rect">
            <a:avLst/>
          </a:prstGeom>
          <a:solidFill>
            <a:srgbClr val="FFCC66"/>
          </a:solidFill>
          <a:ln w="9525">
            <a:solidFill>
              <a:schemeClr val="tx1"/>
            </a:solidFill>
            <a:miter lim="800000"/>
            <a:headEnd/>
            <a:tailEnd/>
          </a:ln>
          <a:effectLst/>
          <a:scene3d>
            <a:camera prst="orthographicFront"/>
            <a:lightRig rig="threePt" dir="t"/>
          </a:scene3d>
          <a:sp3d>
            <a:bevelT/>
          </a:sp3d>
        </p:spPr>
        <p:txBody>
          <a:bodyPr wrap="none">
            <a:spAutoFit/>
          </a:bodyPr>
          <a:lstStyle/>
          <a:p>
            <a:pPr algn="ctr"/>
            <a:r>
              <a:rPr lang="en-US" sz="1400" dirty="0">
                <a:latin typeface="Calibri" pitchFamily="34" charset="0"/>
              </a:rPr>
              <a:t>Analyze the process</a:t>
            </a:r>
          </a:p>
          <a:p>
            <a:pPr algn="ctr"/>
            <a:r>
              <a:rPr lang="en-US" sz="1400" dirty="0">
                <a:latin typeface="Calibri" pitchFamily="34" charset="0"/>
              </a:rPr>
              <a:t>for the out of control</a:t>
            </a:r>
          </a:p>
          <a:p>
            <a:pPr algn="ctr"/>
            <a:r>
              <a:rPr lang="en-US" sz="1400" dirty="0">
                <a:latin typeface="Calibri" pitchFamily="34" charset="0"/>
              </a:rPr>
              <a:t>data point.</a:t>
            </a:r>
          </a:p>
          <a:p>
            <a:pPr algn="ctr"/>
            <a:r>
              <a:rPr lang="en-US" sz="1400" dirty="0">
                <a:latin typeface="Calibri" pitchFamily="34" charset="0"/>
              </a:rPr>
              <a:t>(Look at methods,</a:t>
            </a:r>
          </a:p>
          <a:p>
            <a:pPr algn="ctr"/>
            <a:r>
              <a:rPr lang="en-US" sz="1400" dirty="0">
                <a:latin typeface="Calibri" pitchFamily="34" charset="0"/>
              </a:rPr>
              <a:t>equipment, people,</a:t>
            </a:r>
          </a:p>
          <a:p>
            <a:pPr algn="ctr"/>
            <a:r>
              <a:rPr lang="en-US" sz="1400" dirty="0">
                <a:latin typeface="Calibri" pitchFamily="34" charset="0"/>
              </a:rPr>
              <a:t>materials, environment)</a:t>
            </a:r>
          </a:p>
        </p:txBody>
      </p:sp>
      <p:sp>
        <p:nvSpPr>
          <p:cNvPr id="82" name="Text Box 8"/>
          <p:cNvSpPr txBox="1">
            <a:spLocks noChangeArrowheads="1"/>
          </p:cNvSpPr>
          <p:nvPr/>
        </p:nvSpPr>
        <p:spPr bwMode="auto">
          <a:xfrm>
            <a:off x="6249154" y="3897963"/>
            <a:ext cx="1830069" cy="794805"/>
          </a:xfrm>
          <a:prstGeom prst="rect">
            <a:avLst/>
          </a:prstGeom>
          <a:solidFill>
            <a:srgbClr val="FFCC66"/>
          </a:solidFill>
          <a:ln w="9525">
            <a:solidFill>
              <a:schemeClr val="tx1"/>
            </a:solidFill>
            <a:miter lim="800000"/>
            <a:headEnd/>
            <a:tailEnd/>
          </a:ln>
          <a:effectLst/>
          <a:scene3d>
            <a:camera prst="orthographicFront"/>
            <a:lightRig rig="threePt" dir="t"/>
          </a:scene3d>
          <a:sp3d>
            <a:bevelT/>
          </a:sp3d>
        </p:spPr>
        <p:txBody>
          <a:bodyPr wrap="none">
            <a:spAutoFit/>
          </a:bodyPr>
          <a:lstStyle/>
          <a:p>
            <a:pPr algn="ctr"/>
            <a:r>
              <a:rPr lang="en-US" sz="1400" dirty="0">
                <a:latin typeface="Calibri" pitchFamily="34" charset="0"/>
              </a:rPr>
              <a:t>Determine the</a:t>
            </a:r>
          </a:p>
          <a:p>
            <a:pPr algn="ctr"/>
            <a:r>
              <a:rPr lang="en-US" sz="1400" dirty="0">
                <a:latin typeface="Calibri" pitchFamily="34" charset="0"/>
              </a:rPr>
              <a:t>cause of the out</a:t>
            </a:r>
          </a:p>
          <a:p>
            <a:pPr algn="ctr"/>
            <a:r>
              <a:rPr lang="en-US" sz="1400" dirty="0">
                <a:latin typeface="Calibri" pitchFamily="34" charset="0"/>
              </a:rPr>
              <a:t>of control data point.</a:t>
            </a:r>
          </a:p>
        </p:txBody>
      </p:sp>
      <p:sp>
        <p:nvSpPr>
          <p:cNvPr id="83" name="Text Box 9"/>
          <p:cNvSpPr txBox="1">
            <a:spLocks noChangeArrowheads="1"/>
          </p:cNvSpPr>
          <p:nvPr/>
        </p:nvSpPr>
        <p:spPr bwMode="auto">
          <a:xfrm>
            <a:off x="6379788" y="4966452"/>
            <a:ext cx="1552755" cy="331169"/>
          </a:xfrm>
          <a:prstGeom prst="rect">
            <a:avLst/>
          </a:prstGeom>
          <a:solidFill>
            <a:srgbClr val="FFCC66"/>
          </a:solidFill>
          <a:ln w="9525">
            <a:solidFill>
              <a:schemeClr val="tx1"/>
            </a:solidFill>
            <a:miter lim="800000"/>
            <a:headEnd/>
            <a:tailEnd/>
          </a:ln>
          <a:effectLst/>
          <a:scene3d>
            <a:camera prst="orthographicFront"/>
            <a:lightRig rig="threePt" dir="t"/>
          </a:scene3d>
          <a:sp3d>
            <a:bevelT/>
          </a:sp3d>
        </p:spPr>
        <p:txBody>
          <a:bodyPr wrap="none">
            <a:spAutoFit/>
          </a:bodyPr>
          <a:lstStyle/>
          <a:p>
            <a:r>
              <a:rPr lang="en-US" sz="1400">
                <a:latin typeface="Calibri" pitchFamily="34" charset="0"/>
              </a:rPr>
              <a:t>Correct the cause</a:t>
            </a:r>
          </a:p>
        </p:txBody>
      </p:sp>
      <p:cxnSp>
        <p:nvCxnSpPr>
          <p:cNvPr id="84" name="Shape 83"/>
          <p:cNvCxnSpPr>
            <a:stCxn id="36" idx="3"/>
            <a:endCxn id="81" idx="0"/>
          </p:cNvCxnSpPr>
          <p:nvPr/>
        </p:nvCxnSpPr>
        <p:spPr bwMode="auto">
          <a:xfrm flipV="1">
            <a:off x="4774562" y="2197914"/>
            <a:ext cx="2383210" cy="279319"/>
          </a:xfrm>
          <a:prstGeom prst="bentConnector4">
            <a:avLst>
              <a:gd name="adj1" fmla="val 28391"/>
              <a:gd name="adj2" fmla="val 296308"/>
            </a:avLst>
          </a:prstGeom>
          <a:solidFill>
            <a:schemeClr val="accent1"/>
          </a:solidFill>
          <a:ln w="12700" cap="flat" cmpd="sng" algn="ctr">
            <a:solidFill>
              <a:schemeClr val="tx1"/>
            </a:solidFill>
            <a:prstDash val="solid"/>
            <a:round/>
            <a:headEnd type="none" w="med" len="med"/>
            <a:tailEnd type="triangle" w="med" len="med"/>
          </a:ln>
          <a:effectLst/>
        </p:spPr>
      </p:cxnSp>
      <p:cxnSp>
        <p:nvCxnSpPr>
          <p:cNvPr id="85" name="Straight Arrow Connector 84"/>
          <p:cNvCxnSpPr>
            <a:stCxn id="83" idx="2"/>
          </p:cNvCxnSpPr>
          <p:nvPr/>
        </p:nvCxnSpPr>
        <p:spPr bwMode="auto">
          <a:xfrm rot="5400000">
            <a:off x="7013100" y="5440533"/>
            <a:ext cx="285979" cy="155"/>
          </a:xfrm>
          <a:prstGeom prst="straightConnector1">
            <a:avLst/>
          </a:prstGeom>
          <a:solidFill>
            <a:schemeClr val="accent1"/>
          </a:solidFill>
          <a:ln w="9525" cap="flat" cmpd="sng" algn="ctr">
            <a:solidFill>
              <a:schemeClr val="tx1"/>
            </a:solidFill>
            <a:prstDash val="solid"/>
            <a:round/>
            <a:headEnd type="none" w="med" len="med"/>
            <a:tailEnd type="triangle" w="med" len="med"/>
          </a:ln>
          <a:effectLst/>
        </p:spPr>
      </p:cxnSp>
      <p:cxnSp>
        <p:nvCxnSpPr>
          <p:cNvPr id="86" name="Straight Arrow Connector 85"/>
          <p:cNvCxnSpPr>
            <a:stCxn id="32" idx="2"/>
            <a:endCxn id="33" idx="0"/>
          </p:cNvCxnSpPr>
          <p:nvPr/>
        </p:nvCxnSpPr>
        <p:spPr bwMode="auto">
          <a:xfrm rot="5400000">
            <a:off x="1013950" y="3835960"/>
            <a:ext cx="459426" cy="7517"/>
          </a:xfrm>
          <a:prstGeom prst="straightConnector1">
            <a:avLst/>
          </a:prstGeom>
          <a:solidFill>
            <a:schemeClr val="accent1"/>
          </a:solidFill>
          <a:ln w="9525" cap="flat" cmpd="sng" algn="ctr">
            <a:solidFill>
              <a:schemeClr val="tx1"/>
            </a:solidFill>
            <a:prstDash val="solid"/>
            <a:round/>
            <a:headEnd type="none" w="med" len="med"/>
            <a:tailEnd type="triangle" w="med" len="med"/>
          </a:ln>
          <a:effectLst/>
        </p:spPr>
      </p:cxnSp>
      <p:cxnSp>
        <p:nvCxnSpPr>
          <p:cNvPr id="87" name="Straight Arrow Connector 86"/>
          <p:cNvCxnSpPr>
            <a:stCxn id="33" idx="2"/>
            <a:endCxn id="34" idx="0"/>
          </p:cNvCxnSpPr>
          <p:nvPr/>
        </p:nvCxnSpPr>
        <p:spPr bwMode="auto">
          <a:xfrm rot="16200000" flipH="1">
            <a:off x="1130728" y="4917270"/>
            <a:ext cx="218568" cy="217"/>
          </a:xfrm>
          <a:prstGeom prst="straightConnector1">
            <a:avLst/>
          </a:prstGeom>
          <a:solidFill>
            <a:schemeClr val="accent1"/>
          </a:solidFill>
          <a:ln w="9525" cap="flat" cmpd="sng" algn="ctr">
            <a:solidFill>
              <a:schemeClr val="tx1"/>
            </a:solidFill>
            <a:prstDash val="solid"/>
            <a:round/>
            <a:headEnd type="none" w="med" len="med"/>
            <a:tailEnd type="triangle" w="med" len="med"/>
          </a:ln>
          <a:effectLst/>
        </p:spPr>
      </p:cxnSp>
      <p:cxnSp>
        <p:nvCxnSpPr>
          <p:cNvPr id="89" name="Straight Arrow Connector 88"/>
          <p:cNvCxnSpPr>
            <a:stCxn id="81" idx="2"/>
            <a:endCxn id="82" idx="0"/>
          </p:cNvCxnSpPr>
          <p:nvPr/>
        </p:nvCxnSpPr>
        <p:spPr bwMode="auto">
          <a:xfrm rot="16200000" flipH="1">
            <a:off x="7056085" y="3789859"/>
            <a:ext cx="209790" cy="6417"/>
          </a:xfrm>
          <a:prstGeom prst="straightConnector1">
            <a:avLst/>
          </a:prstGeom>
          <a:solidFill>
            <a:schemeClr val="accent1"/>
          </a:solidFill>
          <a:ln w="9525" cap="flat" cmpd="sng" algn="ctr">
            <a:solidFill>
              <a:schemeClr val="tx1"/>
            </a:solidFill>
            <a:prstDash val="solid"/>
            <a:round/>
            <a:headEnd type="none" w="med" len="med"/>
            <a:tailEnd type="triangle" w="med" len="med"/>
          </a:ln>
          <a:effectLst/>
        </p:spPr>
      </p:cxnSp>
      <p:cxnSp>
        <p:nvCxnSpPr>
          <p:cNvPr id="90" name="Straight Arrow Connector 89"/>
          <p:cNvCxnSpPr>
            <a:stCxn id="82" idx="2"/>
            <a:endCxn id="83" idx="0"/>
          </p:cNvCxnSpPr>
          <p:nvPr/>
        </p:nvCxnSpPr>
        <p:spPr bwMode="auto">
          <a:xfrm rot="5400000">
            <a:off x="7023336" y="4825599"/>
            <a:ext cx="273684" cy="8023"/>
          </a:xfrm>
          <a:prstGeom prst="straightConnector1">
            <a:avLst/>
          </a:prstGeom>
          <a:solidFill>
            <a:schemeClr val="accent1"/>
          </a:solidFill>
          <a:ln w="9525" cap="flat" cmpd="sng" algn="ctr">
            <a:solidFill>
              <a:schemeClr val="tx1"/>
            </a:solidFill>
            <a:prstDash val="solid"/>
            <a:round/>
            <a:headEnd type="none" w="med" len="med"/>
            <a:tailEnd type="triangle" w="med" len="med"/>
          </a:ln>
          <a:effectLst/>
        </p:spPr>
      </p:cxnSp>
      <p:sp>
        <p:nvSpPr>
          <p:cNvPr id="94" name="Oval 22"/>
          <p:cNvSpPr>
            <a:spLocks noChangeArrowheads="1"/>
          </p:cNvSpPr>
          <p:nvPr/>
        </p:nvSpPr>
        <p:spPr bwMode="auto">
          <a:xfrm>
            <a:off x="6953154" y="5590748"/>
            <a:ext cx="405716" cy="409873"/>
          </a:xfrm>
          <a:prstGeom prst="ellipse">
            <a:avLst/>
          </a:prstGeom>
          <a:solidFill>
            <a:schemeClr val="accent6">
              <a:lumMod val="20000"/>
              <a:lumOff val="80000"/>
            </a:schemeClr>
          </a:solidFill>
          <a:ln w="9525">
            <a:solidFill>
              <a:schemeClr val="tx1"/>
            </a:solidFill>
            <a:round/>
            <a:headEnd/>
            <a:tailEnd/>
          </a:ln>
          <a:effectLst/>
          <a:scene3d>
            <a:camera prst="orthographicFront"/>
            <a:lightRig rig="threePt" dir="t"/>
          </a:scene3d>
          <a:sp3d>
            <a:bevelT/>
          </a:sp3d>
        </p:spPr>
        <p:txBody>
          <a:bodyPr wrap="none" anchor="ctr"/>
          <a:lstStyle/>
          <a:p>
            <a:r>
              <a:rPr lang="en-US" sz="1400" b="1" dirty="0" smtClean="0">
                <a:latin typeface="Calibri" pitchFamily="34" charset="0"/>
              </a:rPr>
              <a:t>A</a:t>
            </a:r>
            <a:endParaRPr lang="en-US" sz="1400" b="1" dirty="0">
              <a:latin typeface="Calibri" pitchFamily="34" charset="0"/>
            </a:endParaRPr>
          </a:p>
        </p:txBody>
      </p:sp>
      <p:sp>
        <p:nvSpPr>
          <p:cNvPr id="48" name="Oval 47"/>
          <p:cNvSpPr>
            <a:spLocks noChangeArrowheads="1"/>
          </p:cNvSpPr>
          <p:nvPr/>
        </p:nvSpPr>
        <p:spPr bwMode="auto">
          <a:xfrm>
            <a:off x="3509866" y="3439908"/>
            <a:ext cx="1436222" cy="629523"/>
          </a:xfrm>
          <a:prstGeom prst="ellipse">
            <a:avLst/>
          </a:prstGeom>
          <a:solidFill>
            <a:srgbClr val="FFFF99"/>
          </a:solidFill>
          <a:ln w="9525">
            <a:solidFill>
              <a:schemeClr val="tx1"/>
            </a:solidFill>
            <a:round/>
            <a:headEnd/>
            <a:tailEnd/>
          </a:ln>
          <a:effectLst/>
          <a:scene3d>
            <a:camera prst="orthographicFront"/>
            <a:lightRig rig="threePt" dir="t"/>
          </a:scene3d>
          <a:sp3d>
            <a:bevelT/>
          </a:sp3d>
        </p:spPr>
        <p:txBody>
          <a:bodyPr wrap="none" anchor="ctr"/>
          <a:lstStyle/>
          <a:p>
            <a:r>
              <a:rPr lang="en-US" sz="1400" dirty="0" smtClean="0">
                <a:latin typeface="Calibri" pitchFamily="34" charset="0"/>
              </a:rPr>
              <a:t>Process is </a:t>
            </a:r>
          </a:p>
          <a:p>
            <a:r>
              <a:rPr lang="en-US" sz="1400" dirty="0" smtClean="0">
                <a:latin typeface="Calibri" pitchFamily="34" charset="0"/>
              </a:rPr>
              <a:t>In control!</a:t>
            </a:r>
            <a:endParaRPr lang="en-US" sz="1400" dirty="0">
              <a:latin typeface="Calibri" pitchFamily="34" charset="0"/>
            </a:endParaRPr>
          </a:p>
        </p:txBody>
      </p:sp>
      <p:cxnSp>
        <p:nvCxnSpPr>
          <p:cNvPr id="6" name="Elbow Connector 5"/>
          <p:cNvCxnSpPr/>
          <p:nvPr/>
        </p:nvCxnSpPr>
        <p:spPr>
          <a:xfrm flipV="1">
            <a:off x="2051125" y="2508761"/>
            <a:ext cx="1622207" cy="2811040"/>
          </a:xfrm>
          <a:prstGeom prst="bentConnector3">
            <a:avLst/>
          </a:prstGeom>
          <a:ln w="1905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5" name="Rectangle 34"/>
          <p:cNvSpPr/>
          <p:nvPr/>
        </p:nvSpPr>
        <p:spPr>
          <a:xfrm>
            <a:off x="0" y="905944"/>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8" name="Picture 3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1" y="6317361"/>
            <a:ext cx="1279490" cy="540639"/>
          </a:xfrm>
          <a:prstGeom prst="rect">
            <a:avLst/>
          </a:prstGeom>
        </p:spPr>
      </p:pic>
    </p:spTree>
    <p:extLst>
      <p:ext uri="{BB962C8B-B14F-4D97-AF65-F5344CB8AC3E}">
        <p14:creationId xmlns:p14="http://schemas.microsoft.com/office/powerpoint/2010/main" val="83368145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78494"/>
            <a:ext cx="9144000" cy="1143000"/>
          </a:xfrm>
        </p:spPr>
        <p:txBody>
          <a:bodyPr>
            <a:normAutofit fontScale="90000"/>
          </a:bodyPr>
          <a:lstStyle/>
          <a:p>
            <a:r>
              <a:rPr lang="en-US" dirty="0" smtClean="0"/>
              <a:t>Control Limits are NOT Specification Limits</a:t>
            </a:r>
            <a:endParaRPr lang="en-US" dirty="0"/>
          </a:p>
        </p:txBody>
      </p:sp>
      <p:sp>
        <p:nvSpPr>
          <p:cNvPr id="25" name="Content Placeholder 2"/>
          <p:cNvSpPr txBox="1">
            <a:spLocks/>
          </p:cNvSpPr>
          <p:nvPr/>
        </p:nvSpPr>
        <p:spPr>
          <a:xfrm>
            <a:off x="268512" y="1621973"/>
            <a:ext cx="8751843" cy="4913142"/>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400" dirty="0" smtClean="0"/>
              <a:t>Control Chart Centerline</a:t>
            </a:r>
          </a:p>
          <a:p>
            <a:pPr lvl="1"/>
            <a:r>
              <a:rPr lang="en-US" sz="1800" dirty="0" smtClean="0"/>
              <a:t>Derived from real-time process data</a:t>
            </a:r>
          </a:p>
          <a:p>
            <a:r>
              <a:rPr lang="en-US" sz="2400" dirty="0" smtClean="0"/>
              <a:t>Control Limits</a:t>
            </a:r>
          </a:p>
          <a:p>
            <a:pPr lvl="1"/>
            <a:r>
              <a:rPr lang="en-US" sz="1800" dirty="0" smtClean="0"/>
              <a:t>Derived from real-time process data</a:t>
            </a:r>
          </a:p>
          <a:p>
            <a:pPr lvl="1"/>
            <a:endParaRPr lang="en-US" sz="1800" dirty="0"/>
          </a:p>
          <a:p>
            <a:r>
              <a:rPr lang="en-US" sz="2200" dirty="0" smtClean="0"/>
              <a:t>Specification Limits (Spec Limits)</a:t>
            </a:r>
          </a:p>
          <a:p>
            <a:pPr lvl="1"/>
            <a:r>
              <a:rPr lang="en-US" sz="1800" dirty="0" smtClean="0"/>
              <a:t>Boundaries that a product is acceptable or </a:t>
            </a:r>
            <a:r>
              <a:rPr lang="en-US" sz="1800" i="1" dirty="0" smtClean="0"/>
              <a:t>not</a:t>
            </a:r>
            <a:r>
              <a:rPr lang="en-US" sz="1800" dirty="0" smtClean="0"/>
              <a:t> acceptable</a:t>
            </a:r>
          </a:p>
          <a:p>
            <a:pPr lvl="1"/>
            <a:endParaRPr lang="en-US" sz="1800" dirty="0"/>
          </a:p>
          <a:p>
            <a:r>
              <a:rPr lang="en-US" sz="2200" dirty="0" smtClean="0"/>
              <a:t>Just because a process is in statistical control does not mean it is always within spec and vise versa</a:t>
            </a:r>
            <a:endParaRPr lang="en-US" sz="2200" dirty="0"/>
          </a:p>
          <a:p>
            <a:r>
              <a:rPr lang="en-US" sz="2200" dirty="0" smtClean="0"/>
              <a:t>SPC has to do with process predictability</a:t>
            </a:r>
          </a:p>
          <a:p>
            <a:r>
              <a:rPr lang="en-US" sz="2200" dirty="0" smtClean="0"/>
              <a:t>Process Specification Limits have to do with the process capability</a:t>
            </a:r>
          </a:p>
          <a:p>
            <a:r>
              <a:rPr lang="en-US" sz="2200" dirty="0" smtClean="0"/>
              <a:t>General Rule:  Do not put Specification Limits in a control chart!</a:t>
            </a:r>
          </a:p>
        </p:txBody>
      </p:sp>
      <p:sp>
        <p:nvSpPr>
          <p:cNvPr id="9" name="Rectangle 8"/>
          <p:cNvSpPr/>
          <p:nvPr/>
        </p:nvSpPr>
        <p:spPr>
          <a:xfrm>
            <a:off x="0" y="905944"/>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58510684"/>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350"/>
            <a:ext cx="8229600" cy="1143000"/>
          </a:xfrm>
        </p:spPr>
        <p:txBody>
          <a:bodyPr/>
          <a:lstStyle/>
          <a:p>
            <a:r>
              <a:rPr lang="en-US" dirty="0" smtClean="0"/>
              <a:t>EXAMPLE – SiO</a:t>
            </a:r>
            <a:r>
              <a:rPr lang="en-US" baseline="-25000" dirty="0" smtClean="0"/>
              <a:t>2</a:t>
            </a:r>
            <a:r>
              <a:rPr lang="en-US" dirty="0" smtClean="0"/>
              <a:t> Growth</a:t>
            </a:r>
            <a:endParaRPr lang="en-US" dirty="0"/>
          </a:p>
        </p:txBody>
      </p:sp>
      <p:sp>
        <p:nvSpPr>
          <p:cNvPr id="12" name="Content Placeholder 11"/>
          <p:cNvSpPr>
            <a:spLocks noGrp="1"/>
          </p:cNvSpPr>
          <p:nvPr>
            <p:ph idx="1"/>
          </p:nvPr>
        </p:nvSpPr>
        <p:spPr>
          <a:xfrm>
            <a:off x="122040" y="1370867"/>
            <a:ext cx="8838948" cy="4525963"/>
          </a:xfrm>
        </p:spPr>
        <p:txBody>
          <a:bodyPr/>
          <a:lstStyle/>
          <a:p>
            <a:r>
              <a:rPr lang="en-US" dirty="0" smtClean="0"/>
              <a:t>Silicon Dioxide Growth for a Sacrificial Layer on a MEMS device</a:t>
            </a:r>
          </a:p>
          <a:p>
            <a:r>
              <a:rPr lang="en-US" dirty="0" smtClean="0"/>
              <a:t>Specification states that the Average Run Temperature (X) should be 1000°C ± 10°C</a:t>
            </a:r>
          </a:p>
        </p:txBody>
      </p:sp>
      <p:cxnSp>
        <p:nvCxnSpPr>
          <p:cNvPr id="9" name="Straight Connector 8"/>
          <p:cNvCxnSpPr/>
          <p:nvPr/>
        </p:nvCxnSpPr>
        <p:spPr>
          <a:xfrm>
            <a:off x="2936570" y="3079007"/>
            <a:ext cx="213652"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pic>
        <p:nvPicPr>
          <p:cNvPr id="1025" name="Picture 1" descr="loading furnace_1000px"/>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57101" y="4286250"/>
            <a:ext cx="3048000" cy="25717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pic>
        <p:nvPicPr>
          <p:cNvPr id="14" name="Picture 13"/>
          <p:cNvPicPr>
            <a:picLocks noChangeAspect="1"/>
          </p:cNvPicPr>
          <p:nvPr/>
        </p:nvPicPr>
        <p:blipFill rotWithShape="1">
          <a:blip r:embed="rId4"/>
          <a:srcRect l="50545"/>
          <a:stretch/>
        </p:blipFill>
        <p:spPr>
          <a:xfrm>
            <a:off x="599750" y="4020875"/>
            <a:ext cx="3598508" cy="2708931"/>
          </a:xfrm>
          <a:prstGeom prst="rect">
            <a:avLst/>
          </a:prstGeom>
        </p:spPr>
      </p:pic>
      <p:sp>
        <p:nvSpPr>
          <p:cNvPr id="3" name="TextBox 2"/>
          <p:cNvSpPr txBox="1"/>
          <p:nvPr/>
        </p:nvSpPr>
        <p:spPr>
          <a:xfrm>
            <a:off x="5965113" y="3943925"/>
            <a:ext cx="2418601" cy="307777"/>
          </a:xfrm>
          <a:prstGeom prst="rect">
            <a:avLst/>
          </a:prstGeom>
          <a:noFill/>
        </p:spPr>
        <p:txBody>
          <a:bodyPr wrap="none" rtlCol="0">
            <a:spAutoFit/>
          </a:bodyPr>
          <a:lstStyle/>
          <a:p>
            <a:r>
              <a:rPr lang="en-US" sz="1400" i="1" dirty="0" smtClean="0"/>
              <a:t>Image courtesy of UNM MTTC</a:t>
            </a:r>
            <a:endParaRPr lang="en-US" sz="1400" i="1" dirty="0"/>
          </a:p>
        </p:txBody>
      </p:sp>
      <p:sp>
        <p:nvSpPr>
          <p:cNvPr id="11" name="Rectangle 10"/>
          <p:cNvSpPr/>
          <p:nvPr/>
        </p:nvSpPr>
        <p:spPr>
          <a:xfrm>
            <a:off x="0" y="905944"/>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60541219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6655" y="-21524"/>
            <a:ext cx="5872018" cy="1143000"/>
          </a:xfrm>
        </p:spPr>
        <p:txBody>
          <a:bodyPr/>
          <a:lstStyle/>
          <a:p>
            <a:pPr algn="r"/>
            <a:r>
              <a:rPr lang="en-US" dirty="0" smtClean="0"/>
              <a:t>for SiO</a:t>
            </a:r>
            <a:r>
              <a:rPr lang="en-US" baseline="-25000" dirty="0" smtClean="0"/>
              <a:t>2</a:t>
            </a:r>
            <a:r>
              <a:rPr lang="en-US" dirty="0" smtClean="0"/>
              <a:t> Growth</a:t>
            </a:r>
            <a:endParaRPr lang="en-US" dirty="0"/>
          </a:p>
        </p:txBody>
      </p:sp>
      <p:sp>
        <p:nvSpPr>
          <p:cNvPr id="10" name="TextBox 9"/>
          <p:cNvSpPr txBox="1"/>
          <p:nvPr/>
        </p:nvSpPr>
        <p:spPr>
          <a:xfrm>
            <a:off x="1651446" y="153151"/>
            <a:ext cx="1523680" cy="769441"/>
          </a:xfrm>
          <a:prstGeom prst="rect">
            <a:avLst/>
          </a:prstGeom>
          <a:noFill/>
        </p:spPr>
        <p:txBody>
          <a:bodyPr wrap="none" rtlCol="0">
            <a:spAutoFit/>
          </a:bodyPr>
          <a:lstStyle/>
          <a:p>
            <a:r>
              <a:rPr lang="en-US" sz="4400" dirty="0" smtClean="0"/>
              <a:t>X -Chart</a:t>
            </a:r>
            <a:endParaRPr lang="en-US" sz="4400" dirty="0"/>
          </a:p>
        </p:txBody>
      </p:sp>
      <p:pic>
        <p:nvPicPr>
          <p:cNvPr id="13" name="Picture 12"/>
          <p:cNvPicPr/>
          <p:nvPr/>
        </p:nvPicPr>
        <p:blipFill rotWithShape="1">
          <a:blip r:embed="rId3">
            <a:extLst>
              <a:ext uri="{28A0092B-C50C-407E-A947-70E740481C1C}">
                <a14:useLocalDpi xmlns:a14="http://schemas.microsoft.com/office/drawing/2010/main" val="0"/>
              </a:ext>
            </a:extLst>
          </a:blip>
          <a:srcRect l="34093" r="17616"/>
          <a:stretch/>
        </p:blipFill>
        <p:spPr>
          <a:xfrm>
            <a:off x="172224" y="1860444"/>
            <a:ext cx="6998054" cy="4854605"/>
          </a:xfrm>
          <a:prstGeom prst="rect">
            <a:avLst/>
          </a:prstGeom>
        </p:spPr>
      </p:pic>
      <p:sp>
        <p:nvSpPr>
          <p:cNvPr id="15" name="TextBox 14"/>
          <p:cNvSpPr txBox="1"/>
          <p:nvPr/>
        </p:nvSpPr>
        <p:spPr>
          <a:xfrm>
            <a:off x="7054975" y="4017323"/>
            <a:ext cx="1900656" cy="400110"/>
          </a:xfrm>
          <a:prstGeom prst="rect">
            <a:avLst/>
          </a:prstGeom>
          <a:solidFill>
            <a:schemeClr val="bg1"/>
          </a:solidFill>
        </p:spPr>
        <p:txBody>
          <a:bodyPr wrap="square" rtlCol="0">
            <a:spAutoFit/>
          </a:bodyPr>
          <a:lstStyle/>
          <a:p>
            <a:r>
              <a:rPr lang="en-US" sz="2000" b="1" dirty="0" smtClean="0">
                <a:solidFill>
                  <a:srgbClr val="800000"/>
                </a:solidFill>
              </a:rPr>
              <a:t>Target = 1004°C </a:t>
            </a:r>
            <a:endParaRPr lang="en-US" sz="2000" b="1" dirty="0">
              <a:solidFill>
                <a:srgbClr val="800000"/>
              </a:solidFill>
            </a:endParaRPr>
          </a:p>
        </p:txBody>
      </p:sp>
      <p:sp>
        <p:nvSpPr>
          <p:cNvPr id="16" name="TextBox 15"/>
          <p:cNvSpPr txBox="1"/>
          <p:nvPr/>
        </p:nvSpPr>
        <p:spPr>
          <a:xfrm>
            <a:off x="7186191" y="1840537"/>
            <a:ext cx="1957809" cy="646331"/>
          </a:xfrm>
          <a:prstGeom prst="rect">
            <a:avLst/>
          </a:prstGeom>
          <a:solidFill>
            <a:schemeClr val="bg1"/>
          </a:solidFill>
        </p:spPr>
        <p:txBody>
          <a:bodyPr wrap="square" rtlCol="0">
            <a:spAutoFit/>
          </a:bodyPr>
          <a:lstStyle/>
          <a:p>
            <a:r>
              <a:rPr lang="en-US" b="1" dirty="0">
                <a:solidFill>
                  <a:srgbClr val="800000"/>
                </a:solidFill>
                <a:latin typeface="Arial"/>
                <a:cs typeface="Arial"/>
              </a:rPr>
              <a:t>UCL</a:t>
            </a:r>
            <a:endParaRPr lang="en-US" b="1" dirty="0" smtClean="0">
              <a:solidFill>
                <a:schemeClr val="tx2"/>
              </a:solidFill>
              <a:latin typeface="Symbol" charset="2"/>
              <a:cs typeface="Symbol" charset="2"/>
            </a:endParaRPr>
          </a:p>
          <a:p>
            <a:r>
              <a:rPr lang="en-US" b="1" dirty="0" smtClean="0">
                <a:solidFill>
                  <a:schemeClr val="tx2"/>
                </a:solidFill>
                <a:latin typeface="Symbol" charset="2"/>
                <a:cs typeface="Symbol" charset="2"/>
              </a:rPr>
              <a:t>m + 3s = </a:t>
            </a:r>
            <a:r>
              <a:rPr lang="en-US" dirty="0">
                <a:solidFill>
                  <a:srgbClr val="800000"/>
                </a:solidFill>
                <a:latin typeface="Arial"/>
                <a:cs typeface="Arial"/>
              </a:rPr>
              <a:t>1015°C</a:t>
            </a:r>
            <a:r>
              <a:rPr lang="en-US" b="1" dirty="0" smtClean="0">
                <a:solidFill>
                  <a:schemeClr val="tx2"/>
                </a:solidFill>
                <a:latin typeface="Symbol" charset="2"/>
                <a:cs typeface="Symbol" charset="2"/>
              </a:rPr>
              <a:t> </a:t>
            </a:r>
          </a:p>
        </p:txBody>
      </p:sp>
      <p:sp>
        <p:nvSpPr>
          <p:cNvPr id="31" name="TextBox 30"/>
          <p:cNvSpPr txBox="1"/>
          <p:nvPr/>
        </p:nvSpPr>
        <p:spPr>
          <a:xfrm>
            <a:off x="0" y="895226"/>
            <a:ext cx="5274350" cy="1200328"/>
          </a:xfrm>
          <a:prstGeom prst="rect">
            <a:avLst/>
          </a:prstGeom>
          <a:solidFill>
            <a:schemeClr val="bg1"/>
          </a:solidFill>
        </p:spPr>
        <p:txBody>
          <a:bodyPr wrap="square" rtlCol="0">
            <a:spAutoFit/>
          </a:bodyPr>
          <a:lstStyle/>
          <a:p>
            <a:r>
              <a:rPr lang="en-US" sz="2400" b="1" dirty="0" smtClean="0">
                <a:solidFill>
                  <a:srgbClr val="1F497D"/>
                </a:solidFill>
                <a:latin typeface="Symbol" charset="2"/>
                <a:cs typeface="Symbol" charset="2"/>
              </a:rPr>
              <a:t>s</a:t>
            </a:r>
            <a:r>
              <a:rPr lang="en-US" sz="2400" b="1" dirty="0" smtClean="0">
                <a:solidFill>
                  <a:srgbClr val="1F497D"/>
                </a:solidFill>
              </a:rPr>
              <a:t> = </a:t>
            </a:r>
            <a:r>
              <a:rPr lang="en-US" sz="2400" b="1" dirty="0">
                <a:solidFill>
                  <a:srgbClr val="1F497D"/>
                </a:solidFill>
              </a:rPr>
              <a:t>3.77 °</a:t>
            </a:r>
            <a:r>
              <a:rPr lang="en-US" sz="2400" b="1" dirty="0" smtClean="0">
                <a:solidFill>
                  <a:srgbClr val="1F497D"/>
                </a:solidFill>
              </a:rPr>
              <a:t>C</a:t>
            </a:r>
            <a:endParaRPr lang="en-US" sz="2400" b="1" dirty="0" smtClean="0">
              <a:solidFill>
                <a:schemeClr val="tx2"/>
              </a:solidFill>
              <a:latin typeface="Symbol" charset="2"/>
              <a:cs typeface="Symbol" charset="2"/>
            </a:endParaRPr>
          </a:p>
          <a:p>
            <a:pPr marL="342900" indent="-342900">
              <a:buFont typeface="Symbol" charset="0"/>
              <a:buChar char="m"/>
            </a:pPr>
            <a:r>
              <a:rPr lang="en-US" sz="2400" b="1" dirty="0" smtClean="0">
                <a:solidFill>
                  <a:schemeClr val="tx2"/>
                </a:solidFill>
                <a:latin typeface="Symbol" charset="2"/>
                <a:cs typeface="Symbol" charset="2"/>
              </a:rPr>
              <a:t>+ 3s = </a:t>
            </a:r>
            <a:r>
              <a:rPr lang="en-US" sz="2400" dirty="0">
                <a:solidFill>
                  <a:schemeClr val="tx2"/>
                </a:solidFill>
                <a:latin typeface="Arial"/>
                <a:cs typeface="Arial"/>
              </a:rPr>
              <a:t>1004 + (3*3.77) = </a:t>
            </a:r>
            <a:r>
              <a:rPr lang="en-US" sz="2400" dirty="0" smtClean="0">
                <a:solidFill>
                  <a:srgbClr val="800000"/>
                </a:solidFill>
                <a:latin typeface="Arial"/>
                <a:cs typeface="Arial"/>
              </a:rPr>
              <a:t>1015°C</a:t>
            </a:r>
          </a:p>
          <a:p>
            <a:pPr marL="342900" indent="-342900">
              <a:buFont typeface="Symbol" charset="0"/>
              <a:buChar char="m"/>
            </a:pPr>
            <a:r>
              <a:rPr lang="en-US" sz="2400" b="1" dirty="0" smtClean="0">
                <a:solidFill>
                  <a:schemeClr val="tx2"/>
                </a:solidFill>
                <a:latin typeface="Symbol" charset="2"/>
                <a:cs typeface="Symbol" charset="2"/>
              </a:rPr>
              <a:t>- </a:t>
            </a:r>
            <a:r>
              <a:rPr lang="en-US" sz="2400" b="1" dirty="0">
                <a:solidFill>
                  <a:schemeClr val="tx2"/>
                </a:solidFill>
                <a:latin typeface="Symbol" charset="2"/>
                <a:cs typeface="Symbol" charset="2"/>
              </a:rPr>
              <a:t>3s = </a:t>
            </a:r>
            <a:r>
              <a:rPr lang="en-US" sz="2400" dirty="0">
                <a:solidFill>
                  <a:schemeClr val="tx2"/>
                </a:solidFill>
                <a:latin typeface="Arial"/>
                <a:cs typeface="Arial"/>
              </a:rPr>
              <a:t>1004 + (3*3.77) = </a:t>
            </a:r>
            <a:r>
              <a:rPr lang="en-US" sz="2400" dirty="0" smtClean="0">
                <a:solidFill>
                  <a:srgbClr val="800000"/>
                </a:solidFill>
                <a:latin typeface="Arial"/>
                <a:cs typeface="Arial"/>
              </a:rPr>
              <a:t>993</a:t>
            </a:r>
            <a:r>
              <a:rPr lang="en-US" sz="2400" dirty="0">
                <a:solidFill>
                  <a:srgbClr val="800000"/>
                </a:solidFill>
                <a:latin typeface="Arial"/>
                <a:cs typeface="Arial"/>
              </a:rPr>
              <a:t>°C</a:t>
            </a:r>
          </a:p>
        </p:txBody>
      </p:sp>
      <p:sp>
        <p:nvSpPr>
          <p:cNvPr id="32" name="TextBox 31"/>
          <p:cNvSpPr txBox="1"/>
          <p:nvPr/>
        </p:nvSpPr>
        <p:spPr>
          <a:xfrm>
            <a:off x="7186191" y="5743173"/>
            <a:ext cx="1957809" cy="646331"/>
          </a:xfrm>
          <a:prstGeom prst="rect">
            <a:avLst/>
          </a:prstGeom>
          <a:solidFill>
            <a:schemeClr val="bg1"/>
          </a:solidFill>
        </p:spPr>
        <p:txBody>
          <a:bodyPr wrap="square" rtlCol="0">
            <a:spAutoFit/>
          </a:bodyPr>
          <a:lstStyle/>
          <a:p>
            <a:r>
              <a:rPr lang="en-US" b="1" dirty="0">
                <a:solidFill>
                  <a:srgbClr val="800000"/>
                </a:solidFill>
                <a:latin typeface="Arial"/>
                <a:cs typeface="Arial"/>
              </a:rPr>
              <a:t>L</a:t>
            </a:r>
            <a:r>
              <a:rPr lang="en-US" b="1" dirty="0" smtClean="0">
                <a:solidFill>
                  <a:srgbClr val="800000"/>
                </a:solidFill>
                <a:latin typeface="Arial"/>
                <a:cs typeface="Arial"/>
              </a:rPr>
              <a:t>CL</a:t>
            </a:r>
            <a:endParaRPr lang="en-US" b="1" dirty="0" smtClean="0">
              <a:solidFill>
                <a:schemeClr val="tx2"/>
              </a:solidFill>
              <a:latin typeface="Symbol" charset="2"/>
              <a:cs typeface="Symbol" charset="2"/>
            </a:endParaRPr>
          </a:p>
          <a:p>
            <a:r>
              <a:rPr lang="en-US" b="1" dirty="0" smtClean="0">
                <a:solidFill>
                  <a:schemeClr val="tx2"/>
                </a:solidFill>
                <a:latin typeface="Symbol" charset="2"/>
                <a:cs typeface="Symbol" charset="2"/>
              </a:rPr>
              <a:t>m - 3s = </a:t>
            </a:r>
            <a:r>
              <a:rPr lang="en-US" dirty="0" smtClean="0">
                <a:solidFill>
                  <a:srgbClr val="800000"/>
                </a:solidFill>
                <a:latin typeface="Arial"/>
                <a:cs typeface="Arial"/>
              </a:rPr>
              <a:t>993°</a:t>
            </a:r>
            <a:r>
              <a:rPr lang="en-US" dirty="0">
                <a:solidFill>
                  <a:srgbClr val="800000"/>
                </a:solidFill>
                <a:latin typeface="Arial"/>
                <a:cs typeface="Arial"/>
              </a:rPr>
              <a:t>C</a:t>
            </a:r>
            <a:r>
              <a:rPr lang="en-US" b="1" dirty="0" smtClean="0">
                <a:solidFill>
                  <a:schemeClr val="tx2"/>
                </a:solidFill>
                <a:latin typeface="Symbol" charset="2"/>
                <a:cs typeface="Symbol" charset="2"/>
              </a:rPr>
              <a:t> </a:t>
            </a:r>
          </a:p>
        </p:txBody>
      </p:sp>
      <p:cxnSp>
        <p:nvCxnSpPr>
          <p:cNvPr id="12" name="Straight Connector 11"/>
          <p:cNvCxnSpPr/>
          <p:nvPr/>
        </p:nvCxnSpPr>
        <p:spPr>
          <a:xfrm>
            <a:off x="1750228" y="347553"/>
            <a:ext cx="254050"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pic>
        <p:nvPicPr>
          <p:cNvPr id="14" name="Pictur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340578849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a:spLocks noGrp="1"/>
          </p:cNvSpPr>
          <p:nvPr>
            <p:ph type="title"/>
          </p:nvPr>
        </p:nvSpPr>
        <p:spPr>
          <a:xfrm>
            <a:off x="1576655" y="-21524"/>
            <a:ext cx="5872018" cy="1143000"/>
          </a:xfrm>
        </p:spPr>
        <p:txBody>
          <a:bodyPr/>
          <a:lstStyle/>
          <a:p>
            <a:pPr algn="r"/>
            <a:r>
              <a:rPr lang="en-US" dirty="0" smtClean="0"/>
              <a:t>for SiO</a:t>
            </a:r>
            <a:r>
              <a:rPr lang="en-US" baseline="-25000" dirty="0" smtClean="0"/>
              <a:t>2</a:t>
            </a:r>
            <a:r>
              <a:rPr lang="en-US" dirty="0" smtClean="0"/>
              <a:t> Growth</a:t>
            </a:r>
            <a:endParaRPr lang="en-US" dirty="0"/>
          </a:p>
        </p:txBody>
      </p:sp>
      <p:sp>
        <p:nvSpPr>
          <p:cNvPr id="11" name="TextBox 10"/>
          <p:cNvSpPr txBox="1"/>
          <p:nvPr/>
        </p:nvSpPr>
        <p:spPr>
          <a:xfrm>
            <a:off x="1651446" y="153151"/>
            <a:ext cx="1523680" cy="769441"/>
          </a:xfrm>
          <a:prstGeom prst="rect">
            <a:avLst/>
          </a:prstGeom>
          <a:noFill/>
        </p:spPr>
        <p:txBody>
          <a:bodyPr wrap="none" rtlCol="0">
            <a:spAutoFit/>
          </a:bodyPr>
          <a:lstStyle/>
          <a:p>
            <a:r>
              <a:rPr lang="en-US" sz="4400" dirty="0" smtClean="0"/>
              <a:t>X -Chart</a:t>
            </a:r>
            <a:endParaRPr lang="en-US" sz="4400" dirty="0"/>
          </a:p>
        </p:txBody>
      </p:sp>
      <p:sp>
        <p:nvSpPr>
          <p:cNvPr id="4" name="TextBox 3"/>
          <p:cNvSpPr txBox="1"/>
          <p:nvPr/>
        </p:nvSpPr>
        <p:spPr>
          <a:xfrm>
            <a:off x="172224" y="1635804"/>
            <a:ext cx="8971775" cy="4893647"/>
          </a:xfrm>
          <a:prstGeom prst="rect">
            <a:avLst/>
          </a:prstGeom>
          <a:noFill/>
        </p:spPr>
        <p:txBody>
          <a:bodyPr wrap="square" rtlCol="0">
            <a:spAutoFit/>
          </a:bodyPr>
          <a:lstStyle/>
          <a:p>
            <a:r>
              <a:rPr lang="en-US" sz="2400" dirty="0" smtClean="0"/>
              <a:t>Management has determined that this process should be monitored for only the following 4 </a:t>
            </a:r>
            <a:r>
              <a:rPr lang="en-US" sz="2400" dirty="0" err="1" smtClean="0"/>
              <a:t>Shewhart</a:t>
            </a:r>
            <a:r>
              <a:rPr lang="en-US" sz="2400" dirty="0" smtClean="0"/>
              <a:t> Rules:</a:t>
            </a:r>
          </a:p>
          <a:p>
            <a:endParaRPr lang="en-US" sz="2400" dirty="0"/>
          </a:p>
          <a:p>
            <a:r>
              <a:rPr lang="en-US" sz="2400" b="1" dirty="0"/>
              <a:t>Rule 1:</a:t>
            </a:r>
            <a:r>
              <a:rPr lang="en-US" sz="2400" dirty="0"/>
              <a:t> A single point outside the </a:t>
            </a:r>
            <a:r>
              <a:rPr lang="en-US" sz="2400" i="1" dirty="0"/>
              <a:t>μ±3σ</a:t>
            </a:r>
            <a:r>
              <a:rPr lang="en-US" sz="2400" dirty="0"/>
              <a:t> zone</a:t>
            </a:r>
            <a:r>
              <a:rPr lang="en-US" sz="2400" dirty="0" smtClean="0"/>
              <a:t>.</a:t>
            </a:r>
          </a:p>
          <a:p>
            <a:r>
              <a:rPr lang="en-US" sz="2400" b="1" dirty="0"/>
              <a:t>Rule 2:</a:t>
            </a:r>
            <a:r>
              <a:rPr lang="en-US" sz="2400" dirty="0"/>
              <a:t> Two out of three successive points outside </a:t>
            </a:r>
            <a:r>
              <a:rPr lang="en-US" sz="2400" i="1" dirty="0"/>
              <a:t>μ±2σ</a:t>
            </a:r>
            <a:r>
              <a:rPr lang="en-US" sz="2400" dirty="0"/>
              <a:t> zone</a:t>
            </a:r>
            <a:r>
              <a:rPr lang="en-US" sz="2400" dirty="0" smtClean="0"/>
              <a:t>.</a:t>
            </a:r>
          </a:p>
          <a:p>
            <a:r>
              <a:rPr lang="en-US" sz="2400" b="1" dirty="0"/>
              <a:t>Rule 4:</a:t>
            </a:r>
            <a:r>
              <a:rPr lang="en-US" sz="2400" dirty="0"/>
              <a:t> 8 or more successive numbers either strictly above or strictly below the mean</a:t>
            </a:r>
            <a:r>
              <a:rPr lang="en-US" sz="2400" dirty="0" smtClean="0"/>
              <a:t>.</a:t>
            </a:r>
          </a:p>
          <a:p>
            <a:r>
              <a:rPr lang="en-US" sz="2400" b="1" dirty="0"/>
              <a:t>Rule 5:</a:t>
            </a:r>
            <a:r>
              <a:rPr lang="en-US" sz="2400" dirty="0"/>
              <a:t> 6 or more successive numbers showing a continuous increase or continuous decrease.</a:t>
            </a:r>
            <a:endParaRPr lang="en-US" sz="2800" dirty="0"/>
          </a:p>
          <a:p>
            <a:endParaRPr lang="en-US" sz="2400" dirty="0"/>
          </a:p>
          <a:p>
            <a:endParaRPr lang="en-US" sz="2400" dirty="0"/>
          </a:p>
          <a:p>
            <a:endParaRPr lang="en-US" sz="2400" dirty="0" smtClean="0"/>
          </a:p>
          <a:p>
            <a:endParaRPr lang="en-US" sz="2400" dirty="0"/>
          </a:p>
        </p:txBody>
      </p:sp>
      <p:cxnSp>
        <p:nvCxnSpPr>
          <p:cNvPr id="12" name="Straight Connector 11"/>
          <p:cNvCxnSpPr/>
          <p:nvPr/>
        </p:nvCxnSpPr>
        <p:spPr>
          <a:xfrm>
            <a:off x="1750228" y="347553"/>
            <a:ext cx="254050"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3405788492"/>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p:cNvPicPr/>
          <p:nvPr/>
        </p:nvPicPr>
        <p:blipFill rotWithShape="1">
          <a:blip r:embed="rId3">
            <a:extLst>
              <a:ext uri="{28A0092B-C50C-407E-A947-70E740481C1C}">
                <a14:useLocalDpi xmlns:a14="http://schemas.microsoft.com/office/drawing/2010/main" val="0"/>
              </a:ext>
            </a:extLst>
          </a:blip>
          <a:srcRect l="34093" r="17616"/>
          <a:stretch/>
        </p:blipFill>
        <p:spPr>
          <a:xfrm>
            <a:off x="172224" y="1860444"/>
            <a:ext cx="6998054" cy="4854605"/>
          </a:xfrm>
          <a:prstGeom prst="rect">
            <a:avLst/>
          </a:prstGeom>
        </p:spPr>
      </p:pic>
      <p:sp>
        <p:nvSpPr>
          <p:cNvPr id="9" name="Title 1"/>
          <p:cNvSpPr>
            <a:spLocks noGrp="1"/>
          </p:cNvSpPr>
          <p:nvPr>
            <p:ph type="title"/>
          </p:nvPr>
        </p:nvSpPr>
        <p:spPr>
          <a:xfrm>
            <a:off x="3753134" y="-9465"/>
            <a:ext cx="4376266" cy="1143000"/>
          </a:xfrm>
        </p:spPr>
        <p:txBody>
          <a:bodyPr/>
          <a:lstStyle/>
          <a:p>
            <a:pPr algn="r"/>
            <a:r>
              <a:rPr lang="en-US" dirty="0" smtClean="0"/>
              <a:t>for SiO</a:t>
            </a:r>
            <a:r>
              <a:rPr lang="en-US" baseline="-25000" dirty="0" smtClean="0"/>
              <a:t>2</a:t>
            </a:r>
            <a:r>
              <a:rPr lang="en-US" dirty="0" smtClean="0"/>
              <a:t> Growth</a:t>
            </a:r>
            <a:endParaRPr lang="en-US" dirty="0"/>
          </a:p>
        </p:txBody>
      </p:sp>
      <p:sp>
        <p:nvSpPr>
          <p:cNvPr id="11" name="TextBox 10"/>
          <p:cNvSpPr txBox="1"/>
          <p:nvPr/>
        </p:nvSpPr>
        <p:spPr>
          <a:xfrm>
            <a:off x="2331716" y="167731"/>
            <a:ext cx="1523680" cy="769441"/>
          </a:xfrm>
          <a:prstGeom prst="rect">
            <a:avLst/>
          </a:prstGeom>
          <a:noFill/>
        </p:spPr>
        <p:txBody>
          <a:bodyPr wrap="none" rtlCol="0">
            <a:spAutoFit/>
          </a:bodyPr>
          <a:lstStyle/>
          <a:p>
            <a:r>
              <a:rPr lang="en-US" sz="4400" dirty="0" smtClean="0"/>
              <a:t>X -Chart</a:t>
            </a:r>
            <a:endParaRPr lang="en-US" sz="4400" dirty="0"/>
          </a:p>
        </p:txBody>
      </p:sp>
      <p:sp>
        <p:nvSpPr>
          <p:cNvPr id="6" name="Oval 5"/>
          <p:cNvSpPr>
            <a:spLocks noChangeAspect="1"/>
          </p:cNvSpPr>
          <p:nvPr/>
        </p:nvSpPr>
        <p:spPr>
          <a:xfrm>
            <a:off x="1051002" y="4009859"/>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a:spLocks noChangeAspect="1"/>
          </p:cNvSpPr>
          <p:nvPr/>
        </p:nvSpPr>
        <p:spPr>
          <a:xfrm>
            <a:off x="2288006" y="3514689"/>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a:spLocks noChangeAspect="1"/>
          </p:cNvSpPr>
          <p:nvPr/>
        </p:nvSpPr>
        <p:spPr>
          <a:xfrm>
            <a:off x="2906508" y="3872502"/>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a:spLocks noChangeAspect="1"/>
          </p:cNvSpPr>
          <p:nvPr/>
        </p:nvSpPr>
        <p:spPr>
          <a:xfrm>
            <a:off x="3525010" y="3576727"/>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a:spLocks noChangeAspect="1"/>
          </p:cNvSpPr>
          <p:nvPr/>
        </p:nvSpPr>
        <p:spPr>
          <a:xfrm>
            <a:off x="4143512" y="5260390"/>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a:spLocks noChangeAspect="1"/>
          </p:cNvSpPr>
          <p:nvPr/>
        </p:nvSpPr>
        <p:spPr>
          <a:xfrm>
            <a:off x="5380516" y="466754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a:spLocks noChangeAspect="1"/>
          </p:cNvSpPr>
          <p:nvPr/>
        </p:nvSpPr>
        <p:spPr>
          <a:xfrm>
            <a:off x="4762014" y="2726589"/>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a:spLocks noChangeAspect="1"/>
          </p:cNvSpPr>
          <p:nvPr/>
        </p:nvSpPr>
        <p:spPr>
          <a:xfrm>
            <a:off x="1669504" y="545978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TextBox 32"/>
          <p:cNvSpPr txBox="1"/>
          <p:nvPr/>
        </p:nvSpPr>
        <p:spPr>
          <a:xfrm>
            <a:off x="7054975" y="4017323"/>
            <a:ext cx="1900656" cy="400110"/>
          </a:xfrm>
          <a:prstGeom prst="rect">
            <a:avLst/>
          </a:prstGeom>
          <a:solidFill>
            <a:schemeClr val="bg1"/>
          </a:solidFill>
        </p:spPr>
        <p:txBody>
          <a:bodyPr wrap="square" rtlCol="0">
            <a:spAutoFit/>
          </a:bodyPr>
          <a:lstStyle/>
          <a:p>
            <a:r>
              <a:rPr lang="en-US" sz="2000" b="1" dirty="0" smtClean="0">
                <a:solidFill>
                  <a:srgbClr val="800000"/>
                </a:solidFill>
              </a:rPr>
              <a:t>Target = 1004°C </a:t>
            </a:r>
            <a:endParaRPr lang="en-US" sz="2000" b="1" dirty="0">
              <a:solidFill>
                <a:srgbClr val="800000"/>
              </a:solidFill>
            </a:endParaRPr>
          </a:p>
        </p:txBody>
      </p:sp>
      <p:sp>
        <p:nvSpPr>
          <p:cNvPr id="34" name="TextBox 33"/>
          <p:cNvSpPr txBox="1"/>
          <p:nvPr/>
        </p:nvSpPr>
        <p:spPr>
          <a:xfrm>
            <a:off x="7186191" y="1840537"/>
            <a:ext cx="1957809" cy="646331"/>
          </a:xfrm>
          <a:prstGeom prst="rect">
            <a:avLst/>
          </a:prstGeom>
          <a:solidFill>
            <a:schemeClr val="bg1"/>
          </a:solidFill>
        </p:spPr>
        <p:txBody>
          <a:bodyPr wrap="square" rtlCol="0">
            <a:spAutoFit/>
          </a:bodyPr>
          <a:lstStyle/>
          <a:p>
            <a:r>
              <a:rPr lang="en-US" b="1" dirty="0">
                <a:solidFill>
                  <a:srgbClr val="800000"/>
                </a:solidFill>
                <a:latin typeface="Arial"/>
                <a:cs typeface="Arial"/>
              </a:rPr>
              <a:t>UCL</a:t>
            </a:r>
            <a:endParaRPr lang="en-US" b="1" dirty="0" smtClean="0">
              <a:solidFill>
                <a:schemeClr val="tx2"/>
              </a:solidFill>
              <a:latin typeface="Symbol" charset="2"/>
              <a:cs typeface="Symbol" charset="2"/>
            </a:endParaRPr>
          </a:p>
          <a:p>
            <a:r>
              <a:rPr lang="en-US" b="1" dirty="0" smtClean="0">
                <a:solidFill>
                  <a:schemeClr val="tx2"/>
                </a:solidFill>
                <a:latin typeface="Symbol" charset="2"/>
                <a:cs typeface="Symbol" charset="2"/>
              </a:rPr>
              <a:t>m + 3s = </a:t>
            </a:r>
            <a:r>
              <a:rPr lang="en-US" dirty="0">
                <a:solidFill>
                  <a:srgbClr val="800000"/>
                </a:solidFill>
                <a:latin typeface="Arial"/>
                <a:cs typeface="Arial"/>
              </a:rPr>
              <a:t>1015°C</a:t>
            </a:r>
            <a:r>
              <a:rPr lang="en-US" b="1" dirty="0" smtClean="0">
                <a:solidFill>
                  <a:schemeClr val="tx2"/>
                </a:solidFill>
                <a:latin typeface="Symbol" charset="2"/>
                <a:cs typeface="Symbol" charset="2"/>
              </a:rPr>
              <a:t> </a:t>
            </a:r>
          </a:p>
        </p:txBody>
      </p:sp>
      <p:sp>
        <p:nvSpPr>
          <p:cNvPr id="36" name="TextBox 35"/>
          <p:cNvSpPr txBox="1"/>
          <p:nvPr/>
        </p:nvSpPr>
        <p:spPr>
          <a:xfrm>
            <a:off x="7186191" y="5743173"/>
            <a:ext cx="1957809" cy="646331"/>
          </a:xfrm>
          <a:prstGeom prst="rect">
            <a:avLst/>
          </a:prstGeom>
          <a:solidFill>
            <a:schemeClr val="bg1"/>
          </a:solidFill>
        </p:spPr>
        <p:txBody>
          <a:bodyPr wrap="square" rtlCol="0">
            <a:spAutoFit/>
          </a:bodyPr>
          <a:lstStyle/>
          <a:p>
            <a:r>
              <a:rPr lang="en-US" b="1" dirty="0">
                <a:solidFill>
                  <a:srgbClr val="800000"/>
                </a:solidFill>
                <a:latin typeface="Arial"/>
                <a:cs typeface="Arial"/>
              </a:rPr>
              <a:t>L</a:t>
            </a:r>
            <a:r>
              <a:rPr lang="en-US" b="1" dirty="0" smtClean="0">
                <a:solidFill>
                  <a:srgbClr val="800000"/>
                </a:solidFill>
                <a:latin typeface="Arial"/>
                <a:cs typeface="Arial"/>
              </a:rPr>
              <a:t>CL</a:t>
            </a:r>
            <a:endParaRPr lang="en-US" b="1" dirty="0" smtClean="0">
              <a:solidFill>
                <a:schemeClr val="tx2"/>
              </a:solidFill>
              <a:latin typeface="Symbol" charset="2"/>
              <a:cs typeface="Symbol" charset="2"/>
            </a:endParaRPr>
          </a:p>
          <a:p>
            <a:r>
              <a:rPr lang="en-US" b="1" dirty="0" smtClean="0">
                <a:solidFill>
                  <a:schemeClr val="tx2"/>
                </a:solidFill>
                <a:latin typeface="Symbol" charset="2"/>
                <a:cs typeface="Symbol" charset="2"/>
              </a:rPr>
              <a:t>m - 3s = </a:t>
            </a:r>
            <a:r>
              <a:rPr lang="en-US" dirty="0" smtClean="0">
                <a:solidFill>
                  <a:srgbClr val="800000"/>
                </a:solidFill>
                <a:latin typeface="Arial"/>
                <a:cs typeface="Arial"/>
              </a:rPr>
              <a:t>993°</a:t>
            </a:r>
            <a:r>
              <a:rPr lang="en-US" dirty="0">
                <a:solidFill>
                  <a:srgbClr val="800000"/>
                </a:solidFill>
                <a:latin typeface="Arial"/>
                <a:cs typeface="Arial"/>
              </a:rPr>
              <a:t>C</a:t>
            </a:r>
            <a:r>
              <a:rPr lang="en-US" b="1" dirty="0" smtClean="0">
                <a:solidFill>
                  <a:schemeClr val="tx2"/>
                </a:solidFill>
                <a:latin typeface="Symbol" charset="2"/>
                <a:cs typeface="Symbol" charset="2"/>
              </a:rPr>
              <a:t> </a:t>
            </a:r>
          </a:p>
        </p:txBody>
      </p:sp>
      <p:cxnSp>
        <p:nvCxnSpPr>
          <p:cNvPr id="3" name="Straight Connector 2"/>
          <p:cNvCxnSpPr>
            <a:stCxn id="6" idx="4"/>
            <a:endCxn id="20" idx="1"/>
          </p:cNvCxnSpPr>
          <p:nvPr/>
        </p:nvCxnSpPr>
        <p:spPr>
          <a:xfrm>
            <a:off x="1106568" y="4128922"/>
            <a:ext cx="579211" cy="1348300"/>
          </a:xfrm>
          <a:prstGeom prst="line">
            <a:avLst/>
          </a:prstGeom>
        </p:spPr>
        <p:style>
          <a:lnRef idx="2">
            <a:schemeClr val="accent1"/>
          </a:lnRef>
          <a:fillRef idx="0">
            <a:schemeClr val="accent1"/>
          </a:fillRef>
          <a:effectRef idx="1">
            <a:schemeClr val="accent1"/>
          </a:effectRef>
          <a:fontRef idx="minor">
            <a:schemeClr val="tx1"/>
          </a:fontRef>
        </p:style>
      </p:cxnSp>
      <p:cxnSp>
        <p:nvCxnSpPr>
          <p:cNvPr id="37" name="Straight Connector 36"/>
          <p:cNvCxnSpPr>
            <a:endCxn id="20" idx="7"/>
          </p:cNvCxnSpPr>
          <p:nvPr/>
        </p:nvCxnSpPr>
        <p:spPr>
          <a:xfrm flipH="1">
            <a:off x="1764361" y="3618694"/>
            <a:ext cx="567355" cy="1858528"/>
          </a:xfrm>
          <a:prstGeom prst="line">
            <a:avLst/>
          </a:prstGeom>
        </p:spPr>
        <p:style>
          <a:lnRef idx="2">
            <a:schemeClr val="accent1"/>
          </a:lnRef>
          <a:fillRef idx="0">
            <a:schemeClr val="accent1"/>
          </a:fillRef>
          <a:effectRef idx="1">
            <a:schemeClr val="accent1"/>
          </a:effectRef>
          <a:fontRef idx="minor">
            <a:schemeClr val="tx1"/>
          </a:fontRef>
        </p:style>
      </p:cxnSp>
      <p:cxnSp>
        <p:nvCxnSpPr>
          <p:cNvPr id="39" name="Straight Connector 38"/>
          <p:cNvCxnSpPr>
            <a:endCxn id="8" idx="2"/>
          </p:cNvCxnSpPr>
          <p:nvPr/>
        </p:nvCxnSpPr>
        <p:spPr>
          <a:xfrm>
            <a:off x="2381575" y="3613325"/>
            <a:ext cx="524933" cy="318709"/>
          </a:xfrm>
          <a:prstGeom prst="line">
            <a:avLst/>
          </a:prstGeom>
        </p:spPr>
        <p:style>
          <a:lnRef idx="2">
            <a:schemeClr val="accent1"/>
          </a:lnRef>
          <a:fillRef idx="0">
            <a:schemeClr val="accent1"/>
          </a:fillRef>
          <a:effectRef idx="1">
            <a:schemeClr val="accent1"/>
          </a:effectRef>
          <a:fontRef idx="minor">
            <a:schemeClr val="tx1"/>
          </a:fontRef>
        </p:style>
      </p:cxnSp>
      <p:cxnSp>
        <p:nvCxnSpPr>
          <p:cNvPr id="41" name="Straight Connector 40"/>
          <p:cNvCxnSpPr>
            <a:endCxn id="8" idx="6"/>
          </p:cNvCxnSpPr>
          <p:nvPr/>
        </p:nvCxnSpPr>
        <p:spPr>
          <a:xfrm flipH="1">
            <a:off x="3017640" y="3660656"/>
            <a:ext cx="523451" cy="271378"/>
          </a:xfrm>
          <a:prstGeom prst="line">
            <a:avLst/>
          </a:prstGeom>
        </p:spPr>
        <p:style>
          <a:lnRef idx="2">
            <a:schemeClr val="accent1"/>
          </a:lnRef>
          <a:fillRef idx="0">
            <a:schemeClr val="accent1"/>
          </a:fillRef>
          <a:effectRef idx="1">
            <a:schemeClr val="accent1"/>
          </a:effectRef>
          <a:fontRef idx="minor">
            <a:schemeClr val="tx1"/>
          </a:fontRef>
        </p:style>
      </p:cxnSp>
      <p:cxnSp>
        <p:nvCxnSpPr>
          <p:cNvPr id="44" name="Straight Connector 43"/>
          <p:cNvCxnSpPr>
            <a:endCxn id="14" idx="1"/>
          </p:cNvCxnSpPr>
          <p:nvPr/>
        </p:nvCxnSpPr>
        <p:spPr>
          <a:xfrm>
            <a:off x="3596305" y="3692209"/>
            <a:ext cx="563482" cy="1585617"/>
          </a:xfrm>
          <a:prstGeom prst="line">
            <a:avLst/>
          </a:prstGeom>
        </p:spPr>
        <p:style>
          <a:lnRef idx="2">
            <a:schemeClr val="accent1"/>
          </a:lnRef>
          <a:fillRef idx="0">
            <a:schemeClr val="accent1"/>
          </a:fillRef>
          <a:effectRef idx="1">
            <a:schemeClr val="accent1"/>
          </a:effectRef>
          <a:fontRef idx="minor">
            <a:schemeClr val="tx1"/>
          </a:fontRef>
        </p:style>
      </p:cxnSp>
      <p:cxnSp>
        <p:nvCxnSpPr>
          <p:cNvPr id="46" name="Straight Connector 45"/>
          <p:cNvCxnSpPr>
            <a:stCxn id="16" idx="3"/>
            <a:endCxn id="14" idx="7"/>
          </p:cNvCxnSpPr>
          <p:nvPr/>
        </p:nvCxnSpPr>
        <p:spPr>
          <a:xfrm flipH="1">
            <a:off x="4238369" y="2828216"/>
            <a:ext cx="539920" cy="2449610"/>
          </a:xfrm>
          <a:prstGeom prst="line">
            <a:avLst/>
          </a:prstGeom>
        </p:spPr>
        <p:style>
          <a:lnRef idx="2">
            <a:schemeClr val="accent1"/>
          </a:lnRef>
          <a:fillRef idx="0">
            <a:schemeClr val="accent1"/>
          </a:fillRef>
          <a:effectRef idx="1">
            <a:schemeClr val="accent1"/>
          </a:effectRef>
          <a:fontRef idx="minor">
            <a:schemeClr val="tx1"/>
          </a:fontRef>
        </p:style>
      </p:cxnSp>
      <p:cxnSp>
        <p:nvCxnSpPr>
          <p:cNvPr id="50" name="Straight Connector 49"/>
          <p:cNvCxnSpPr>
            <a:endCxn id="15" idx="1"/>
          </p:cNvCxnSpPr>
          <p:nvPr/>
        </p:nvCxnSpPr>
        <p:spPr>
          <a:xfrm>
            <a:off x="4850474" y="2832372"/>
            <a:ext cx="546317" cy="1852612"/>
          </a:xfrm>
          <a:prstGeom prst="line">
            <a:avLst/>
          </a:prstGeom>
        </p:spPr>
        <p:style>
          <a:lnRef idx="2">
            <a:schemeClr val="accent1"/>
          </a:lnRef>
          <a:fillRef idx="0">
            <a:schemeClr val="accent1"/>
          </a:fillRef>
          <a:effectRef idx="1">
            <a:schemeClr val="accent1"/>
          </a:effectRef>
          <a:fontRef idx="minor">
            <a:schemeClr val="tx1"/>
          </a:fontRef>
        </p:style>
      </p:cxnSp>
      <p:pic>
        <p:nvPicPr>
          <p:cNvPr id="53" name="Picture 52"/>
          <p:cNvPicPr>
            <a:picLocks noChangeAspect="1"/>
          </p:cNvPicPr>
          <p:nvPr/>
        </p:nvPicPr>
        <p:blipFill rotWithShape="1">
          <a:blip r:embed="rId4"/>
          <a:srcRect r="49823"/>
          <a:stretch/>
        </p:blipFill>
        <p:spPr>
          <a:xfrm>
            <a:off x="728533" y="1072327"/>
            <a:ext cx="960365" cy="1329548"/>
          </a:xfrm>
          <a:prstGeom prst="rect">
            <a:avLst/>
          </a:prstGeom>
        </p:spPr>
      </p:pic>
      <p:cxnSp>
        <p:nvCxnSpPr>
          <p:cNvPr id="26" name="Straight Connector 25"/>
          <p:cNvCxnSpPr/>
          <p:nvPr/>
        </p:nvCxnSpPr>
        <p:spPr>
          <a:xfrm>
            <a:off x="2412786" y="331323"/>
            <a:ext cx="254050"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pic>
        <p:nvPicPr>
          <p:cNvPr id="27" name="Picture 2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187966710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p:cNvPicPr/>
          <p:nvPr/>
        </p:nvPicPr>
        <p:blipFill rotWithShape="1">
          <a:blip r:embed="rId3">
            <a:extLst>
              <a:ext uri="{28A0092B-C50C-407E-A947-70E740481C1C}">
                <a14:useLocalDpi xmlns:a14="http://schemas.microsoft.com/office/drawing/2010/main" val="0"/>
              </a:ext>
            </a:extLst>
          </a:blip>
          <a:srcRect l="34093" r="17616"/>
          <a:stretch/>
        </p:blipFill>
        <p:spPr>
          <a:xfrm>
            <a:off x="172224" y="1860444"/>
            <a:ext cx="6998054" cy="4854605"/>
          </a:xfrm>
          <a:prstGeom prst="rect">
            <a:avLst/>
          </a:prstGeom>
        </p:spPr>
      </p:pic>
      <p:sp>
        <p:nvSpPr>
          <p:cNvPr id="6" name="Oval 5"/>
          <p:cNvSpPr>
            <a:spLocks noChangeAspect="1"/>
          </p:cNvSpPr>
          <p:nvPr/>
        </p:nvSpPr>
        <p:spPr>
          <a:xfrm>
            <a:off x="1051002" y="4009859"/>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a:spLocks noChangeAspect="1"/>
          </p:cNvSpPr>
          <p:nvPr/>
        </p:nvSpPr>
        <p:spPr>
          <a:xfrm>
            <a:off x="2288006" y="3514689"/>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a:spLocks noChangeAspect="1"/>
          </p:cNvSpPr>
          <p:nvPr/>
        </p:nvSpPr>
        <p:spPr>
          <a:xfrm>
            <a:off x="2906508" y="3872502"/>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a:spLocks noChangeAspect="1"/>
          </p:cNvSpPr>
          <p:nvPr/>
        </p:nvSpPr>
        <p:spPr>
          <a:xfrm>
            <a:off x="3525010" y="3576727"/>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a:spLocks noChangeAspect="1"/>
          </p:cNvSpPr>
          <p:nvPr/>
        </p:nvSpPr>
        <p:spPr>
          <a:xfrm>
            <a:off x="4143512" y="5260390"/>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a:spLocks noChangeAspect="1"/>
          </p:cNvSpPr>
          <p:nvPr/>
        </p:nvSpPr>
        <p:spPr>
          <a:xfrm>
            <a:off x="5380516" y="466754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a:spLocks noChangeAspect="1"/>
          </p:cNvSpPr>
          <p:nvPr/>
        </p:nvSpPr>
        <p:spPr>
          <a:xfrm>
            <a:off x="4762014" y="2726589"/>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Oval 16"/>
          <p:cNvSpPr>
            <a:spLocks noChangeAspect="1"/>
          </p:cNvSpPr>
          <p:nvPr/>
        </p:nvSpPr>
        <p:spPr>
          <a:xfrm>
            <a:off x="5999018" y="6261481"/>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a:spLocks noChangeAspect="1"/>
          </p:cNvSpPr>
          <p:nvPr/>
        </p:nvSpPr>
        <p:spPr>
          <a:xfrm>
            <a:off x="1669504" y="545978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TextBox 32"/>
          <p:cNvSpPr txBox="1"/>
          <p:nvPr/>
        </p:nvSpPr>
        <p:spPr>
          <a:xfrm>
            <a:off x="7054975" y="4017323"/>
            <a:ext cx="1900656" cy="400110"/>
          </a:xfrm>
          <a:prstGeom prst="rect">
            <a:avLst/>
          </a:prstGeom>
          <a:solidFill>
            <a:schemeClr val="bg1"/>
          </a:solidFill>
        </p:spPr>
        <p:txBody>
          <a:bodyPr wrap="square" rtlCol="0">
            <a:spAutoFit/>
          </a:bodyPr>
          <a:lstStyle/>
          <a:p>
            <a:r>
              <a:rPr lang="en-US" sz="2000" b="1" dirty="0" smtClean="0">
                <a:solidFill>
                  <a:srgbClr val="800000"/>
                </a:solidFill>
              </a:rPr>
              <a:t>Target = 1004°C </a:t>
            </a:r>
            <a:endParaRPr lang="en-US" sz="2000" b="1" dirty="0">
              <a:solidFill>
                <a:srgbClr val="800000"/>
              </a:solidFill>
            </a:endParaRPr>
          </a:p>
        </p:txBody>
      </p:sp>
      <p:sp>
        <p:nvSpPr>
          <p:cNvPr id="34" name="TextBox 33"/>
          <p:cNvSpPr txBox="1"/>
          <p:nvPr/>
        </p:nvSpPr>
        <p:spPr>
          <a:xfrm>
            <a:off x="7186191" y="1840537"/>
            <a:ext cx="1957809" cy="646331"/>
          </a:xfrm>
          <a:prstGeom prst="rect">
            <a:avLst/>
          </a:prstGeom>
          <a:solidFill>
            <a:schemeClr val="bg1"/>
          </a:solidFill>
        </p:spPr>
        <p:txBody>
          <a:bodyPr wrap="square" rtlCol="0">
            <a:spAutoFit/>
          </a:bodyPr>
          <a:lstStyle/>
          <a:p>
            <a:r>
              <a:rPr lang="en-US" b="1" dirty="0">
                <a:solidFill>
                  <a:srgbClr val="800000"/>
                </a:solidFill>
                <a:latin typeface="Arial"/>
                <a:cs typeface="Arial"/>
              </a:rPr>
              <a:t>UCL</a:t>
            </a:r>
            <a:endParaRPr lang="en-US" b="1" dirty="0" smtClean="0">
              <a:solidFill>
                <a:schemeClr val="tx2"/>
              </a:solidFill>
              <a:latin typeface="Symbol" charset="2"/>
              <a:cs typeface="Symbol" charset="2"/>
            </a:endParaRPr>
          </a:p>
          <a:p>
            <a:r>
              <a:rPr lang="en-US" b="1" dirty="0" smtClean="0">
                <a:solidFill>
                  <a:schemeClr val="tx2"/>
                </a:solidFill>
                <a:latin typeface="Symbol" charset="2"/>
                <a:cs typeface="Symbol" charset="2"/>
              </a:rPr>
              <a:t>m + 3s = </a:t>
            </a:r>
            <a:r>
              <a:rPr lang="en-US" dirty="0">
                <a:solidFill>
                  <a:srgbClr val="800000"/>
                </a:solidFill>
                <a:latin typeface="Arial"/>
                <a:cs typeface="Arial"/>
              </a:rPr>
              <a:t>1015°C</a:t>
            </a:r>
            <a:r>
              <a:rPr lang="en-US" b="1" dirty="0" smtClean="0">
                <a:solidFill>
                  <a:schemeClr val="tx2"/>
                </a:solidFill>
                <a:latin typeface="Symbol" charset="2"/>
                <a:cs typeface="Symbol" charset="2"/>
              </a:rPr>
              <a:t> </a:t>
            </a:r>
          </a:p>
        </p:txBody>
      </p:sp>
      <p:sp>
        <p:nvSpPr>
          <p:cNvPr id="36" name="TextBox 35"/>
          <p:cNvSpPr txBox="1"/>
          <p:nvPr/>
        </p:nvSpPr>
        <p:spPr>
          <a:xfrm>
            <a:off x="7186191" y="5743173"/>
            <a:ext cx="1957809" cy="646331"/>
          </a:xfrm>
          <a:prstGeom prst="rect">
            <a:avLst/>
          </a:prstGeom>
          <a:solidFill>
            <a:schemeClr val="bg1"/>
          </a:solidFill>
        </p:spPr>
        <p:txBody>
          <a:bodyPr wrap="square" rtlCol="0">
            <a:spAutoFit/>
          </a:bodyPr>
          <a:lstStyle/>
          <a:p>
            <a:r>
              <a:rPr lang="en-US" b="1" dirty="0">
                <a:solidFill>
                  <a:srgbClr val="800000"/>
                </a:solidFill>
                <a:latin typeface="Arial"/>
                <a:cs typeface="Arial"/>
              </a:rPr>
              <a:t>L</a:t>
            </a:r>
            <a:r>
              <a:rPr lang="en-US" b="1" dirty="0" smtClean="0">
                <a:solidFill>
                  <a:srgbClr val="800000"/>
                </a:solidFill>
                <a:latin typeface="Arial"/>
                <a:cs typeface="Arial"/>
              </a:rPr>
              <a:t>CL</a:t>
            </a:r>
            <a:endParaRPr lang="en-US" b="1" dirty="0" smtClean="0">
              <a:solidFill>
                <a:schemeClr val="tx2"/>
              </a:solidFill>
              <a:latin typeface="Symbol" charset="2"/>
              <a:cs typeface="Symbol" charset="2"/>
            </a:endParaRPr>
          </a:p>
          <a:p>
            <a:r>
              <a:rPr lang="en-US" b="1" dirty="0" smtClean="0">
                <a:solidFill>
                  <a:schemeClr val="tx2"/>
                </a:solidFill>
                <a:latin typeface="Symbol" charset="2"/>
                <a:cs typeface="Symbol" charset="2"/>
              </a:rPr>
              <a:t>m - 3s = </a:t>
            </a:r>
            <a:r>
              <a:rPr lang="en-US" dirty="0" smtClean="0">
                <a:solidFill>
                  <a:srgbClr val="800000"/>
                </a:solidFill>
                <a:latin typeface="Arial"/>
                <a:cs typeface="Arial"/>
              </a:rPr>
              <a:t>993°</a:t>
            </a:r>
            <a:r>
              <a:rPr lang="en-US" dirty="0">
                <a:solidFill>
                  <a:srgbClr val="800000"/>
                </a:solidFill>
                <a:latin typeface="Arial"/>
                <a:cs typeface="Arial"/>
              </a:rPr>
              <a:t>C</a:t>
            </a:r>
            <a:r>
              <a:rPr lang="en-US" b="1" dirty="0" smtClean="0">
                <a:solidFill>
                  <a:schemeClr val="tx2"/>
                </a:solidFill>
                <a:latin typeface="Symbol" charset="2"/>
                <a:cs typeface="Symbol" charset="2"/>
              </a:rPr>
              <a:t> </a:t>
            </a:r>
          </a:p>
        </p:txBody>
      </p:sp>
      <p:cxnSp>
        <p:nvCxnSpPr>
          <p:cNvPr id="3" name="Straight Connector 2"/>
          <p:cNvCxnSpPr>
            <a:stCxn id="6" idx="4"/>
            <a:endCxn id="20" idx="1"/>
          </p:cNvCxnSpPr>
          <p:nvPr/>
        </p:nvCxnSpPr>
        <p:spPr>
          <a:xfrm>
            <a:off x="1106568" y="4128922"/>
            <a:ext cx="579211" cy="1348300"/>
          </a:xfrm>
          <a:prstGeom prst="line">
            <a:avLst/>
          </a:prstGeom>
        </p:spPr>
        <p:style>
          <a:lnRef idx="2">
            <a:schemeClr val="accent1"/>
          </a:lnRef>
          <a:fillRef idx="0">
            <a:schemeClr val="accent1"/>
          </a:fillRef>
          <a:effectRef idx="1">
            <a:schemeClr val="accent1"/>
          </a:effectRef>
          <a:fontRef idx="minor">
            <a:schemeClr val="tx1"/>
          </a:fontRef>
        </p:style>
      </p:cxnSp>
      <p:cxnSp>
        <p:nvCxnSpPr>
          <p:cNvPr id="37" name="Straight Connector 36"/>
          <p:cNvCxnSpPr>
            <a:endCxn id="20" idx="7"/>
          </p:cNvCxnSpPr>
          <p:nvPr/>
        </p:nvCxnSpPr>
        <p:spPr>
          <a:xfrm flipH="1">
            <a:off x="1764361" y="3618694"/>
            <a:ext cx="567355" cy="1858528"/>
          </a:xfrm>
          <a:prstGeom prst="line">
            <a:avLst/>
          </a:prstGeom>
        </p:spPr>
        <p:style>
          <a:lnRef idx="2">
            <a:schemeClr val="accent1"/>
          </a:lnRef>
          <a:fillRef idx="0">
            <a:schemeClr val="accent1"/>
          </a:fillRef>
          <a:effectRef idx="1">
            <a:schemeClr val="accent1"/>
          </a:effectRef>
          <a:fontRef idx="minor">
            <a:schemeClr val="tx1"/>
          </a:fontRef>
        </p:style>
      </p:cxnSp>
      <p:cxnSp>
        <p:nvCxnSpPr>
          <p:cNvPr id="39" name="Straight Connector 38"/>
          <p:cNvCxnSpPr>
            <a:endCxn id="8" idx="2"/>
          </p:cNvCxnSpPr>
          <p:nvPr/>
        </p:nvCxnSpPr>
        <p:spPr>
          <a:xfrm>
            <a:off x="2381575" y="3613325"/>
            <a:ext cx="524933" cy="318709"/>
          </a:xfrm>
          <a:prstGeom prst="line">
            <a:avLst/>
          </a:prstGeom>
        </p:spPr>
        <p:style>
          <a:lnRef idx="2">
            <a:schemeClr val="accent1"/>
          </a:lnRef>
          <a:fillRef idx="0">
            <a:schemeClr val="accent1"/>
          </a:fillRef>
          <a:effectRef idx="1">
            <a:schemeClr val="accent1"/>
          </a:effectRef>
          <a:fontRef idx="minor">
            <a:schemeClr val="tx1"/>
          </a:fontRef>
        </p:style>
      </p:cxnSp>
      <p:cxnSp>
        <p:nvCxnSpPr>
          <p:cNvPr id="41" name="Straight Connector 40"/>
          <p:cNvCxnSpPr>
            <a:endCxn id="8" idx="6"/>
          </p:cNvCxnSpPr>
          <p:nvPr/>
        </p:nvCxnSpPr>
        <p:spPr>
          <a:xfrm flipH="1">
            <a:off x="3017640" y="3660656"/>
            <a:ext cx="523451" cy="271378"/>
          </a:xfrm>
          <a:prstGeom prst="line">
            <a:avLst/>
          </a:prstGeom>
        </p:spPr>
        <p:style>
          <a:lnRef idx="2">
            <a:schemeClr val="accent1"/>
          </a:lnRef>
          <a:fillRef idx="0">
            <a:schemeClr val="accent1"/>
          </a:fillRef>
          <a:effectRef idx="1">
            <a:schemeClr val="accent1"/>
          </a:effectRef>
          <a:fontRef idx="minor">
            <a:schemeClr val="tx1"/>
          </a:fontRef>
        </p:style>
      </p:cxnSp>
      <p:cxnSp>
        <p:nvCxnSpPr>
          <p:cNvPr id="44" name="Straight Connector 43"/>
          <p:cNvCxnSpPr>
            <a:endCxn id="14" idx="1"/>
          </p:cNvCxnSpPr>
          <p:nvPr/>
        </p:nvCxnSpPr>
        <p:spPr>
          <a:xfrm>
            <a:off x="3596305" y="3692209"/>
            <a:ext cx="563482" cy="1585617"/>
          </a:xfrm>
          <a:prstGeom prst="line">
            <a:avLst/>
          </a:prstGeom>
        </p:spPr>
        <p:style>
          <a:lnRef idx="2">
            <a:schemeClr val="accent1"/>
          </a:lnRef>
          <a:fillRef idx="0">
            <a:schemeClr val="accent1"/>
          </a:fillRef>
          <a:effectRef idx="1">
            <a:schemeClr val="accent1"/>
          </a:effectRef>
          <a:fontRef idx="minor">
            <a:schemeClr val="tx1"/>
          </a:fontRef>
        </p:style>
      </p:cxnSp>
      <p:cxnSp>
        <p:nvCxnSpPr>
          <p:cNvPr id="46" name="Straight Connector 45"/>
          <p:cNvCxnSpPr>
            <a:stCxn id="16" idx="3"/>
            <a:endCxn id="14" idx="7"/>
          </p:cNvCxnSpPr>
          <p:nvPr/>
        </p:nvCxnSpPr>
        <p:spPr>
          <a:xfrm flipH="1">
            <a:off x="4238369" y="2828216"/>
            <a:ext cx="539920" cy="2449610"/>
          </a:xfrm>
          <a:prstGeom prst="line">
            <a:avLst/>
          </a:prstGeom>
        </p:spPr>
        <p:style>
          <a:lnRef idx="2">
            <a:schemeClr val="accent1"/>
          </a:lnRef>
          <a:fillRef idx="0">
            <a:schemeClr val="accent1"/>
          </a:fillRef>
          <a:effectRef idx="1">
            <a:schemeClr val="accent1"/>
          </a:effectRef>
          <a:fontRef idx="minor">
            <a:schemeClr val="tx1"/>
          </a:fontRef>
        </p:style>
      </p:cxnSp>
      <p:cxnSp>
        <p:nvCxnSpPr>
          <p:cNvPr id="50" name="Straight Connector 49"/>
          <p:cNvCxnSpPr>
            <a:endCxn id="15" idx="1"/>
          </p:cNvCxnSpPr>
          <p:nvPr/>
        </p:nvCxnSpPr>
        <p:spPr>
          <a:xfrm>
            <a:off x="4850474" y="2832372"/>
            <a:ext cx="546317" cy="1852612"/>
          </a:xfrm>
          <a:prstGeom prst="line">
            <a:avLst/>
          </a:prstGeom>
        </p:spPr>
        <p:style>
          <a:lnRef idx="2">
            <a:schemeClr val="accent1"/>
          </a:lnRef>
          <a:fillRef idx="0">
            <a:schemeClr val="accent1"/>
          </a:fillRef>
          <a:effectRef idx="1">
            <a:schemeClr val="accent1"/>
          </a:effectRef>
          <a:fontRef idx="minor">
            <a:schemeClr val="tx1"/>
          </a:fontRef>
        </p:style>
      </p:cxnSp>
      <p:sp>
        <p:nvSpPr>
          <p:cNvPr id="2" name="TextBox 1"/>
          <p:cNvSpPr txBox="1"/>
          <p:nvPr/>
        </p:nvSpPr>
        <p:spPr>
          <a:xfrm>
            <a:off x="202481" y="903934"/>
            <a:ext cx="7993194" cy="1077218"/>
          </a:xfrm>
          <a:prstGeom prst="rect">
            <a:avLst/>
          </a:prstGeom>
          <a:noFill/>
        </p:spPr>
        <p:txBody>
          <a:bodyPr wrap="none" rtlCol="0">
            <a:spAutoFit/>
          </a:bodyPr>
          <a:lstStyle/>
          <a:p>
            <a:r>
              <a:rPr lang="en-US" sz="1600" b="1" dirty="0"/>
              <a:t>Rule 1:</a:t>
            </a:r>
            <a:r>
              <a:rPr lang="en-US" sz="1600" dirty="0"/>
              <a:t> A single point outside the </a:t>
            </a:r>
            <a:r>
              <a:rPr lang="en-US" sz="1600" i="1" dirty="0"/>
              <a:t>μ±3σ</a:t>
            </a:r>
            <a:r>
              <a:rPr lang="en-US" sz="1600" dirty="0"/>
              <a:t> zone.</a:t>
            </a:r>
          </a:p>
          <a:p>
            <a:r>
              <a:rPr lang="en-US" sz="1600" b="1" dirty="0"/>
              <a:t>Rule 2:</a:t>
            </a:r>
            <a:r>
              <a:rPr lang="en-US" sz="1600" dirty="0"/>
              <a:t> Two out of three successive points outside </a:t>
            </a:r>
            <a:r>
              <a:rPr lang="en-US" sz="1600" i="1" dirty="0"/>
              <a:t>μ±2σ</a:t>
            </a:r>
            <a:r>
              <a:rPr lang="en-US" sz="1600" dirty="0"/>
              <a:t> zone.</a:t>
            </a:r>
          </a:p>
          <a:p>
            <a:r>
              <a:rPr lang="en-US" sz="1600" b="1" dirty="0"/>
              <a:t>Rule 4:</a:t>
            </a:r>
            <a:r>
              <a:rPr lang="en-US" sz="1600" dirty="0"/>
              <a:t> 8 or more successive numbers either strictly above or strictly below the mean.</a:t>
            </a:r>
          </a:p>
          <a:p>
            <a:r>
              <a:rPr lang="en-US" sz="1600" b="1" dirty="0"/>
              <a:t>Rule 5:</a:t>
            </a:r>
            <a:r>
              <a:rPr lang="en-US" sz="1600" dirty="0"/>
              <a:t> 6 or more successive numbers showing a continuous increase or continuous decrease</a:t>
            </a:r>
            <a:r>
              <a:rPr lang="en-US" sz="1600" dirty="0" smtClean="0"/>
              <a:t>.</a:t>
            </a:r>
            <a:endParaRPr lang="en-US" sz="1600" dirty="0"/>
          </a:p>
        </p:txBody>
      </p:sp>
      <p:sp>
        <p:nvSpPr>
          <p:cNvPr id="31" name="TextBox 30"/>
          <p:cNvSpPr txBox="1"/>
          <p:nvPr/>
        </p:nvSpPr>
        <p:spPr>
          <a:xfrm>
            <a:off x="5752353" y="6409764"/>
            <a:ext cx="736951" cy="369332"/>
          </a:xfrm>
          <a:prstGeom prst="rect">
            <a:avLst/>
          </a:prstGeom>
          <a:noFill/>
        </p:spPr>
        <p:txBody>
          <a:bodyPr wrap="none" rtlCol="0">
            <a:spAutoFit/>
          </a:bodyPr>
          <a:lstStyle/>
          <a:p>
            <a:r>
              <a:rPr lang="en-US" dirty="0" smtClean="0">
                <a:solidFill>
                  <a:srgbClr val="800000"/>
                </a:solidFill>
              </a:rPr>
              <a:t>990°C</a:t>
            </a:r>
            <a:endParaRPr lang="en-US" dirty="0">
              <a:solidFill>
                <a:srgbClr val="800000"/>
              </a:solidFill>
            </a:endParaRPr>
          </a:p>
        </p:txBody>
      </p:sp>
      <p:sp>
        <p:nvSpPr>
          <p:cNvPr id="30" name="Title 1"/>
          <p:cNvSpPr>
            <a:spLocks noGrp="1"/>
          </p:cNvSpPr>
          <p:nvPr>
            <p:ph type="title"/>
          </p:nvPr>
        </p:nvSpPr>
        <p:spPr>
          <a:xfrm>
            <a:off x="3753134" y="-9465"/>
            <a:ext cx="4376266" cy="1143000"/>
          </a:xfrm>
        </p:spPr>
        <p:txBody>
          <a:bodyPr/>
          <a:lstStyle/>
          <a:p>
            <a:pPr algn="r"/>
            <a:r>
              <a:rPr lang="en-US" dirty="0" smtClean="0"/>
              <a:t>for SiO</a:t>
            </a:r>
            <a:r>
              <a:rPr lang="en-US" baseline="-25000" dirty="0" smtClean="0"/>
              <a:t>2</a:t>
            </a:r>
            <a:r>
              <a:rPr lang="en-US" dirty="0" smtClean="0"/>
              <a:t> Growth</a:t>
            </a:r>
            <a:endParaRPr lang="en-US" dirty="0"/>
          </a:p>
        </p:txBody>
      </p:sp>
      <p:sp>
        <p:nvSpPr>
          <p:cNvPr id="38" name="TextBox 37"/>
          <p:cNvSpPr txBox="1"/>
          <p:nvPr/>
        </p:nvSpPr>
        <p:spPr>
          <a:xfrm>
            <a:off x="2331716" y="167731"/>
            <a:ext cx="1523680" cy="769441"/>
          </a:xfrm>
          <a:prstGeom prst="rect">
            <a:avLst/>
          </a:prstGeom>
          <a:noFill/>
        </p:spPr>
        <p:txBody>
          <a:bodyPr wrap="none" rtlCol="0">
            <a:spAutoFit/>
          </a:bodyPr>
          <a:lstStyle/>
          <a:p>
            <a:r>
              <a:rPr lang="en-US" sz="4400" dirty="0" smtClean="0"/>
              <a:t>X -Chart</a:t>
            </a:r>
            <a:endParaRPr lang="en-US" sz="4400" dirty="0"/>
          </a:p>
        </p:txBody>
      </p:sp>
      <p:cxnSp>
        <p:nvCxnSpPr>
          <p:cNvPr id="40" name="Straight Connector 39"/>
          <p:cNvCxnSpPr/>
          <p:nvPr/>
        </p:nvCxnSpPr>
        <p:spPr>
          <a:xfrm>
            <a:off x="2412786" y="331323"/>
            <a:ext cx="254050"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pic>
        <p:nvPicPr>
          <p:cNvPr id="43" name="Picture 4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269166081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p:cNvPicPr/>
          <p:nvPr/>
        </p:nvPicPr>
        <p:blipFill rotWithShape="1">
          <a:blip r:embed="rId3">
            <a:extLst>
              <a:ext uri="{28A0092B-C50C-407E-A947-70E740481C1C}">
                <a14:useLocalDpi xmlns:a14="http://schemas.microsoft.com/office/drawing/2010/main" val="0"/>
              </a:ext>
            </a:extLst>
          </a:blip>
          <a:srcRect l="34093" r="17616"/>
          <a:stretch/>
        </p:blipFill>
        <p:spPr>
          <a:xfrm>
            <a:off x="172224" y="1860444"/>
            <a:ext cx="6998054" cy="4854605"/>
          </a:xfrm>
          <a:prstGeom prst="rect">
            <a:avLst/>
          </a:prstGeom>
        </p:spPr>
      </p:pic>
      <p:sp>
        <p:nvSpPr>
          <p:cNvPr id="9" name="Title 1"/>
          <p:cNvSpPr>
            <a:spLocks noGrp="1"/>
          </p:cNvSpPr>
          <p:nvPr>
            <p:ph type="title"/>
          </p:nvPr>
        </p:nvSpPr>
        <p:spPr>
          <a:xfrm>
            <a:off x="1576655" y="-21524"/>
            <a:ext cx="5872018" cy="1143000"/>
          </a:xfrm>
        </p:spPr>
        <p:txBody>
          <a:bodyPr/>
          <a:lstStyle/>
          <a:p>
            <a:pPr algn="r"/>
            <a:r>
              <a:rPr lang="en-US" dirty="0" smtClean="0"/>
              <a:t>for SiO</a:t>
            </a:r>
            <a:r>
              <a:rPr lang="en-US" baseline="-25000" dirty="0" smtClean="0"/>
              <a:t>2</a:t>
            </a:r>
            <a:r>
              <a:rPr lang="en-US" dirty="0" smtClean="0"/>
              <a:t> Growth</a:t>
            </a:r>
            <a:endParaRPr lang="en-US" dirty="0"/>
          </a:p>
        </p:txBody>
      </p:sp>
      <p:sp>
        <p:nvSpPr>
          <p:cNvPr id="11" name="TextBox 10"/>
          <p:cNvSpPr txBox="1"/>
          <p:nvPr/>
        </p:nvSpPr>
        <p:spPr>
          <a:xfrm>
            <a:off x="1651446" y="153151"/>
            <a:ext cx="1523680" cy="769441"/>
          </a:xfrm>
          <a:prstGeom prst="rect">
            <a:avLst/>
          </a:prstGeom>
          <a:noFill/>
        </p:spPr>
        <p:txBody>
          <a:bodyPr wrap="none" rtlCol="0">
            <a:spAutoFit/>
          </a:bodyPr>
          <a:lstStyle/>
          <a:p>
            <a:r>
              <a:rPr lang="en-US" sz="4400" dirty="0" smtClean="0"/>
              <a:t>X -Chart</a:t>
            </a:r>
            <a:endParaRPr lang="en-US" sz="4400" dirty="0"/>
          </a:p>
        </p:txBody>
      </p:sp>
      <p:sp>
        <p:nvSpPr>
          <p:cNvPr id="6" name="Oval 5"/>
          <p:cNvSpPr>
            <a:spLocks noChangeAspect="1"/>
          </p:cNvSpPr>
          <p:nvPr/>
        </p:nvSpPr>
        <p:spPr>
          <a:xfrm>
            <a:off x="1051002" y="4009859"/>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Oval 6"/>
          <p:cNvSpPr>
            <a:spLocks noChangeAspect="1"/>
          </p:cNvSpPr>
          <p:nvPr/>
        </p:nvSpPr>
        <p:spPr>
          <a:xfrm>
            <a:off x="2288006" y="3514689"/>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Oval 7"/>
          <p:cNvSpPr>
            <a:spLocks noChangeAspect="1"/>
          </p:cNvSpPr>
          <p:nvPr/>
        </p:nvSpPr>
        <p:spPr>
          <a:xfrm>
            <a:off x="2906508" y="3872502"/>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Oval 11"/>
          <p:cNvSpPr>
            <a:spLocks noChangeAspect="1"/>
          </p:cNvSpPr>
          <p:nvPr/>
        </p:nvSpPr>
        <p:spPr>
          <a:xfrm>
            <a:off x="3525010" y="3576727"/>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Oval 13"/>
          <p:cNvSpPr>
            <a:spLocks noChangeAspect="1"/>
          </p:cNvSpPr>
          <p:nvPr/>
        </p:nvSpPr>
        <p:spPr>
          <a:xfrm>
            <a:off x="4143512" y="5260390"/>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Oval 14"/>
          <p:cNvSpPr>
            <a:spLocks noChangeAspect="1"/>
          </p:cNvSpPr>
          <p:nvPr/>
        </p:nvSpPr>
        <p:spPr>
          <a:xfrm>
            <a:off x="5380516" y="466754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6" name="Oval 15"/>
          <p:cNvSpPr>
            <a:spLocks noChangeAspect="1"/>
          </p:cNvSpPr>
          <p:nvPr/>
        </p:nvSpPr>
        <p:spPr>
          <a:xfrm>
            <a:off x="4762014" y="2726589"/>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Oval 16"/>
          <p:cNvSpPr>
            <a:spLocks noChangeAspect="1"/>
          </p:cNvSpPr>
          <p:nvPr/>
        </p:nvSpPr>
        <p:spPr>
          <a:xfrm>
            <a:off x="5999018" y="6261481"/>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0" name="Oval 19"/>
          <p:cNvSpPr>
            <a:spLocks noChangeAspect="1"/>
          </p:cNvSpPr>
          <p:nvPr/>
        </p:nvSpPr>
        <p:spPr>
          <a:xfrm>
            <a:off x="1669504" y="5459786"/>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3" name="TextBox 32"/>
          <p:cNvSpPr txBox="1"/>
          <p:nvPr/>
        </p:nvSpPr>
        <p:spPr>
          <a:xfrm>
            <a:off x="7054975" y="4017323"/>
            <a:ext cx="1900656" cy="400110"/>
          </a:xfrm>
          <a:prstGeom prst="rect">
            <a:avLst/>
          </a:prstGeom>
          <a:solidFill>
            <a:schemeClr val="bg1"/>
          </a:solidFill>
        </p:spPr>
        <p:txBody>
          <a:bodyPr wrap="square" rtlCol="0">
            <a:spAutoFit/>
          </a:bodyPr>
          <a:lstStyle/>
          <a:p>
            <a:r>
              <a:rPr lang="en-US" sz="2000" b="1" dirty="0" smtClean="0">
                <a:solidFill>
                  <a:srgbClr val="800000"/>
                </a:solidFill>
              </a:rPr>
              <a:t>Target = 1004°C </a:t>
            </a:r>
            <a:endParaRPr lang="en-US" sz="2000" b="1" dirty="0">
              <a:solidFill>
                <a:srgbClr val="800000"/>
              </a:solidFill>
            </a:endParaRPr>
          </a:p>
        </p:txBody>
      </p:sp>
      <p:sp>
        <p:nvSpPr>
          <p:cNvPr id="34" name="TextBox 33"/>
          <p:cNvSpPr txBox="1"/>
          <p:nvPr/>
        </p:nvSpPr>
        <p:spPr>
          <a:xfrm>
            <a:off x="7186191" y="1840537"/>
            <a:ext cx="1957809" cy="646331"/>
          </a:xfrm>
          <a:prstGeom prst="rect">
            <a:avLst/>
          </a:prstGeom>
          <a:solidFill>
            <a:schemeClr val="bg1"/>
          </a:solidFill>
        </p:spPr>
        <p:txBody>
          <a:bodyPr wrap="square" rtlCol="0">
            <a:spAutoFit/>
          </a:bodyPr>
          <a:lstStyle/>
          <a:p>
            <a:r>
              <a:rPr lang="en-US" b="1" dirty="0">
                <a:solidFill>
                  <a:srgbClr val="800000"/>
                </a:solidFill>
                <a:latin typeface="Arial"/>
                <a:cs typeface="Arial"/>
              </a:rPr>
              <a:t>UCL</a:t>
            </a:r>
            <a:endParaRPr lang="en-US" b="1" dirty="0" smtClean="0">
              <a:solidFill>
                <a:schemeClr val="tx2"/>
              </a:solidFill>
              <a:latin typeface="Symbol" charset="2"/>
              <a:cs typeface="Symbol" charset="2"/>
            </a:endParaRPr>
          </a:p>
          <a:p>
            <a:r>
              <a:rPr lang="en-US" b="1" dirty="0" smtClean="0">
                <a:solidFill>
                  <a:schemeClr val="tx2"/>
                </a:solidFill>
                <a:latin typeface="Symbol" charset="2"/>
                <a:cs typeface="Symbol" charset="2"/>
              </a:rPr>
              <a:t>m + 3s = </a:t>
            </a:r>
            <a:r>
              <a:rPr lang="en-US" dirty="0">
                <a:solidFill>
                  <a:srgbClr val="800000"/>
                </a:solidFill>
                <a:latin typeface="Arial"/>
                <a:cs typeface="Arial"/>
              </a:rPr>
              <a:t>1015°C</a:t>
            </a:r>
            <a:r>
              <a:rPr lang="en-US" b="1" dirty="0" smtClean="0">
                <a:solidFill>
                  <a:schemeClr val="tx2"/>
                </a:solidFill>
                <a:latin typeface="Symbol" charset="2"/>
                <a:cs typeface="Symbol" charset="2"/>
              </a:rPr>
              <a:t> </a:t>
            </a:r>
          </a:p>
        </p:txBody>
      </p:sp>
      <p:sp>
        <p:nvSpPr>
          <p:cNvPr id="36" name="TextBox 35"/>
          <p:cNvSpPr txBox="1"/>
          <p:nvPr/>
        </p:nvSpPr>
        <p:spPr>
          <a:xfrm>
            <a:off x="7186191" y="5743173"/>
            <a:ext cx="1957809" cy="646331"/>
          </a:xfrm>
          <a:prstGeom prst="rect">
            <a:avLst/>
          </a:prstGeom>
          <a:solidFill>
            <a:schemeClr val="bg1"/>
          </a:solidFill>
        </p:spPr>
        <p:txBody>
          <a:bodyPr wrap="square" rtlCol="0">
            <a:spAutoFit/>
          </a:bodyPr>
          <a:lstStyle/>
          <a:p>
            <a:r>
              <a:rPr lang="en-US" b="1" dirty="0">
                <a:solidFill>
                  <a:srgbClr val="800000"/>
                </a:solidFill>
                <a:latin typeface="Arial"/>
                <a:cs typeface="Arial"/>
              </a:rPr>
              <a:t>L</a:t>
            </a:r>
            <a:r>
              <a:rPr lang="en-US" b="1" dirty="0" smtClean="0">
                <a:solidFill>
                  <a:srgbClr val="800000"/>
                </a:solidFill>
                <a:latin typeface="Arial"/>
                <a:cs typeface="Arial"/>
              </a:rPr>
              <a:t>CL</a:t>
            </a:r>
            <a:endParaRPr lang="en-US" b="1" dirty="0" smtClean="0">
              <a:solidFill>
                <a:schemeClr val="tx2"/>
              </a:solidFill>
              <a:latin typeface="Symbol" charset="2"/>
              <a:cs typeface="Symbol" charset="2"/>
            </a:endParaRPr>
          </a:p>
          <a:p>
            <a:r>
              <a:rPr lang="en-US" b="1" dirty="0" smtClean="0">
                <a:solidFill>
                  <a:schemeClr val="tx2"/>
                </a:solidFill>
                <a:latin typeface="Symbol" charset="2"/>
                <a:cs typeface="Symbol" charset="2"/>
              </a:rPr>
              <a:t>m - 3s = </a:t>
            </a:r>
            <a:r>
              <a:rPr lang="en-US" dirty="0" smtClean="0">
                <a:solidFill>
                  <a:srgbClr val="800000"/>
                </a:solidFill>
                <a:latin typeface="Arial"/>
                <a:cs typeface="Arial"/>
              </a:rPr>
              <a:t>993°</a:t>
            </a:r>
            <a:r>
              <a:rPr lang="en-US" dirty="0">
                <a:solidFill>
                  <a:srgbClr val="800000"/>
                </a:solidFill>
                <a:latin typeface="Arial"/>
                <a:cs typeface="Arial"/>
              </a:rPr>
              <a:t>C</a:t>
            </a:r>
            <a:r>
              <a:rPr lang="en-US" b="1" dirty="0" smtClean="0">
                <a:solidFill>
                  <a:schemeClr val="tx2"/>
                </a:solidFill>
                <a:latin typeface="Symbol" charset="2"/>
                <a:cs typeface="Symbol" charset="2"/>
              </a:rPr>
              <a:t> </a:t>
            </a:r>
          </a:p>
        </p:txBody>
      </p:sp>
      <p:cxnSp>
        <p:nvCxnSpPr>
          <p:cNvPr id="3" name="Straight Connector 2"/>
          <p:cNvCxnSpPr>
            <a:stCxn id="6" idx="4"/>
            <a:endCxn id="20" idx="1"/>
          </p:cNvCxnSpPr>
          <p:nvPr/>
        </p:nvCxnSpPr>
        <p:spPr>
          <a:xfrm>
            <a:off x="1106568" y="4128922"/>
            <a:ext cx="579211" cy="1348300"/>
          </a:xfrm>
          <a:prstGeom prst="line">
            <a:avLst/>
          </a:prstGeom>
        </p:spPr>
        <p:style>
          <a:lnRef idx="2">
            <a:schemeClr val="accent1"/>
          </a:lnRef>
          <a:fillRef idx="0">
            <a:schemeClr val="accent1"/>
          </a:fillRef>
          <a:effectRef idx="1">
            <a:schemeClr val="accent1"/>
          </a:effectRef>
          <a:fontRef idx="minor">
            <a:schemeClr val="tx1"/>
          </a:fontRef>
        </p:style>
      </p:cxnSp>
      <p:cxnSp>
        <p:nvCxnSpPr>
          <p:cNvPr id="37" name="Straight Connector 36"/>
          <p:cNvCxnSpPr>
            <a:endCxn id="20" idx="7"/>
          </p:cNvCxnSpPr>
          <p:nvPr/>
        </p:nvCxnSpPr>
        <p:spPr>
          <a:xfrm flipH="1">
            <a:off x="1764361" y="3618694"/>
            <a:ext cx="567355" cy="1858528"/>
          </a:xfrm>
          <a:prstGeom prst="line">
            <a:avLst/>
          </a:prstGeom>
        </p:spPr>
        <p:style>
          <a:lnRef idx="2">
            <a:schemeClr val="accent1"/>
          </a:lnRef>
          <a:fillRef idx="0">
            <a:schemeClr val="accent1"/>
          </a:fillRef>
          <a:effectRef idx="1">
            <a:schemeClr val="accent1"/>
          </a:effectRef>
          <a:fontRef idx="minor">
            <a:schemeClr val="tx1"/>
          </a:fontRef>
        </p:style>
      </p:cxnSp>
      <p:cxnSp>
        <p:nvCxnSpPr>
          <p:cNvPr id="39" name="Straight Connector 38"/>
          <p:cNvCxnSpPr>
            <a:endCxn id="8" idx="2"/>
          </p:cNvCxnSpPr>
          <p:nvPr/>
        </p:nvCxnSpPr>
        <p:spPr>
          <a:xfrm>
            <a:off x="2381575" y="3613325"/>
            <a:ext cx="524933" cy="318709"/>
          </a:xfrm>
          <a:prstGeom prst="line">
            <a:avLst/>
          </a:prstGeom>
        </p:spPr>
        <p:style>
          <a:lnRef idx="2">
            <a:schemeClr val="accent1"/>
          </a:lnRef>
          <a:fillRef idx="0">
            <a:schemeClr val="accent1"/>
          </a:fillRef>
          <a:effectRef idx="1">
            <a:schemeClr val="accent1"/>
          </a:effectRef>
          <a:fontRef idx="minor">
            <a:schemeClr val="tx1"/>
          </a:fontRef>
        </p:style>
      </p:cxnSp>
      <p:cxnSp>
        <p:nvCxnSpPr>
          <p:cNvPr id="41" name="Straight Connector 40"/>
          <p:cNvCxnSpPr>
            <a:endCxn id="8" idx="6"/>
          </p:cNvCxnSpPr>
          <p:nvPr/>
        </p:nvCxnSpPr>
        <p:spPr>
          <a:xfrm flipH="1">
            <a:off x="3017640" y="3660656"/>
            <a:ext cx="523451" cy="271378"/>
          </a:xfrm>
          <a:prstGeom prst="line">
            <a:avLst/>
          </a:prstGeom>
        </p:spPr>
        <p:style>
          <a:lnRef idx="2">
            <a:schemeClr val="accent1"/>
          </a:lnRef>
          <a:fillRef idx="0">
            <a:schemeClr val="accent1"/>
          </a:fillRef>
          <a:effectRef idx="1">
            <a:schemeClr val="accent1"/>
          </a:effectRef>
          <a:fontRef idx="minor">
            <a:schemeClr val="tx1"/>
          </a:fontRef>
        </p:style>
      </p:cxnSp>
      <p:cxnSp>
        <p:nvCxnSpPr>
          <p:cNvPr id="44" name="Straight Connector 43"/>
          <p:cNvCxnSpPr>
            <a:endCxn id="14" idx="1"/>
          </p:cNvCxnSpPr>
          <p:nvPr/>
        </p:nvCxnSpPr>
        <p:spPr>
          <a:xfrm>
            <a:off x="3596305" y="3692209"/>
            <a:ext cx="563482" cy="1585617"/>
          </a:xfrm>
          <a:prstGeom prst="line">
            <a:avLst/>
          </a:prstGeom>
        </p:spPr>
        <p:style>
          <a:lnRef idx="2">
            <a:schemeClr val="accent1"/>
          </a:lnRef>
          <a:fillRef idx="0">
            <a:schemeClr val="accent1"/>
          </a:fillRef>
          <a:effectRef idx="1">
            <a:schemeClr val="accent1"/>
          </a:effectRef>
          <a:fontRef idx="minor">
            <a:schemeClr val="tx1"/>
          </a:fontRef>
        </p:style>
      </p:cxnSp>
      <p:cxnSp>
        <p:nvCxnSpPr>
          <p:cNvPr id="46" name="Straight Connector 45"/>
          <p:cNvCxnSpPr>
            <a:stCxn id="16" idx="3"/>
            <a:endCxn id="14" idx="7"/>
          </p:cNvCxnSpPr>
          <p:nvPr/>
        </p:nvCxnSpPr>
        <p:spPr>
          <a:xfrm flipH="1">
            <a:off x="4238369" y="2828216"/>
            <a:ext cx="539920" cy="2449610"/>
          </a:xfrm>
          <a:prstGeom prst="line">
            <a:avLst/>
          </a:prstGeom>
        </p:spPr>
        <p:style>
          <a:lnRef idx="2">
            <a:schemeClr val="accent1"/>
          </a:lnRef>
          <a:fillRef idx="0">
            <a:schemeClr val="accent1"/>
          </a:fillRef>
          <a:effectRef idx="1">
            <a:schemeClr val="accent1"/>
          </a:effectRef>
          <a:fontRef idx="minor">
            <a:schemeClr val="tx1"/>
          </a:fontRef>
        </p:style>
      </p:cxnSp>
      <p:cxnSp>
        <p:nvCxnSpPr>
          <p:cNvPr id="50" name="Straight Connector 49"/>
          <p:cNvCxnSpPr>
            <a:endCxn id="15" idx="1"/>
          </p:cNvCxnSpPr>
          <p:nvPr/>
        </p:nvCxnSpPr>
        <p:spPr>
          <a:xfrm>
            <a:off x="4850474" y="2832372"/>
            <a:ext cx="546317" cy="1852612"/>
          </a:xfrm>
          <a:prstGeom prst="line">
            <a:avLst/>
          </a:prstGeom>
        </p:spPr>
        <p:style>
          <a:lnRef idx="2">
            <a:schemeClr val="accent1"/>
          </a:lnRef>
          <a:fillRef idx="0">
            <a:schemeClr val="accent1"/>
          </a:fillRef>
          <a:effectRef idx="1">
            <a:schemeClr val="accent1"/>
          </a:effectRef>
          <a:fontRef idx="minor">
            <a:schemeClr val="tx1"/>
          </a:fontRef>
        </p:style>
      </p:cxnSp>
      <p:sp>
        <p:nvSpPr>
          <p:cNvPr id="2" name="TextBox 1"/>
          <p:cNvSpPr txBox="1"/>
          <p:nvPr/>
        </p:nvSpPr>
        <p:spPr>
          <a:xfrm>
            <a:off x="209177" y="836709"/>
            <a:ext cx="7993194" cy="1077218"/>
          </a:xfrm>
          <a:prstGeom prst="rect">
            <a:avLst/>
          </a:prstGeom>
          <a:noFill/>
        </p:spPr>
        <p:txBody>
          <a:bodyPr wrap="none" rtlCol="0">
            <a:spAutoFit/>
          </a:bodyPr>
          <a:lstStyle/>
          <a:p>
            <a:r>
              <a:rPr lang="en-US" sz="1600" b="1" dirty="0"/>
              <a:t>Rule 1:</a:t>
            </a:r>
            <a:r>
              <a:rPr lang="en-US" sz="1600" dirty="0"/>
              <a:t> A single point outside the </a:t>
            </a:r>
            <a:r>
              <a:rPr lang="en-US" sz="1600" i="1" dirty="0"/>
              <a:t>μ±3σ</a:t>
            </a:r>
            <a:r>
              <a:rPr lang="en-US" sz="1600" dirty="0"/>
              <a:t> zone.</a:t>
            </a:r>
          </a:p>
          <a:p>
            <a:r>
              <a:rPr lang="en-US" sz="1600" b="1" dirty="0"/>
              <a:t>Rule 2:</a:t>
            </a:r>
            <a:r>
              <a:rPr lang="en-US" sz="1600" dirty="0"/>
              <a:t> Two out of three successive points outside </a:t>
            </a:r>
            <a:r>
              <a:rPr lang="en-US" sz="1600" i="1" dirty="0"/>
              <a:t>μ±2σ</a:t>
            </a:r>
            <a:r>
              <a:rPr lang="en-US" sz="1600" dirty="0"/>
              <a:t> zone.</a:t>
            </a:r>
          </a:p>
          <a:p>
            <a:r>
              <a:rPr lang="en-US" sz="1600" b="1" dirty="0"/>
              <a:t>Rule 4:</a:t>
            </a:r>
            <a:r>
              <a:rPr lang="en-US" sz="1600" dirty="0"/>
              <a:t> 8 or more successive numbers either strictly above or strictly below the mean.</a:t>
            </a:r>
          </a:p>
          <a:p>
            <a:r>
              <a:rPr lang="en-US" sz="1600" b="1" dirty="0"/>
              <a:t>Rule 5:</a:t>
            </a:r>
            <a:r>
              <a:rPr lang="en-US" sz="1600" dirty="0"/>
              <a:t> 6 or more successive numbers showing a continuous increase or continuous decrease</a:t>
            </a:r>
            <a:r>
              <a:rPr lang="en-US" sz="1600" dirty="0" smtClean="0"/>
              <a:t>.</a:t>
            </a:r>
            <a:endParaRPr lang="en-US" sz="1600" dirty="0"/>
          </a:p>
        </p:txBody>
      </p:sp>
      <p:sp>
        <p:nvSpPr>
          <p:cNvPr id="4" name="TextBox 3"/>
          <p:cNvSpPr txBox="1"/>
          <p:nvPr/>
        </p:nvSpPr>
        <p:spPr>
          <a:xfrm>
            <a:off x="5752353" y="6409764"/>
            <a:ext cx="736951" cy="369332"/>
          </a:xfrm>
          <a:prstGeom prst="rect">
            <a:avLst/>
          </a:prstGeom>
          <a:noFill/>
        </p:spPr>
        <p:txBody>
          <a:bodyPr wrap="none" rtlCol="0">
            <a:spAutoFit/>
          </a:bodyPr>
          <a:lstStyle/>
          <a:p>
            <a:r>
              <a:rPr lang="en-US" dirty="0" smtClean="0">
                <a:solidFill>
                  <a:srgbClr val="800000"/>
                </a:solidFill>
              </a:rPr>
              <a:t>990°C</a:t>
            </a:r>
            <a:endParaRPr lang="en-US" dirty="0">
              <a:solidFill>
                <a:srgbClr val="800000"/>
              </a:solidFill>
            </a:endParaRPr>
          </a:p>
        </p:txBody>
      </p:sp>
      <p:sp>
        <p:nvSpPr>
          <p:cNvPr id="31" name="Oval 30"/>
          <p:cNvSpPr/>
          <p:nvPr/>
        </p:nvSpPr>
        <p:spPr>
          <a:xfrm>
            <a:off x="5934369" y="6187768"/>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30" name="Straight Connector 29"/>
          <p:cNvCxnSpPr/>
          <p:nvPr/>
        </p:nvCxnSpPr>
        <p:spPr>
          <a:xfrm>
            <a:off x="1750228" y="347553"/>
            <a:ext cx="254050"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pic>
        <p:nvPicPr>
          <p:cNvPr id="28" name="Picture 2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18824526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p:cNvPicPr/>
          <p:nvPr/>
        </p:nvPicPr>
        <p:blipFill rotWithShape="1">
          <a:blip r:embed="rId3">
            <a:extLst>
              <a:ext uri="{28A0092B-C50C-407E-A947-70E740481C1C}">
                <a14:useLocalDpi xmlns:a14="http://schemas.microsoft.com/office/drawing/2010/main" val="0"/>
              </a:ext>
            </a:extLst>
          </a:blip>
          <a:srcRect l="34093" r="17616"/>
          <a:stretch/>
        </p:blipFill>
        <p:spPr>
          <a:xfrm>
            <a:off x="172224" y="1860444"/>
            <a:ext cx="6998054" cy="4854605"/>
          </a:xfrm>
          <a:prstGeom prst="rect">
            <a:avLst/>
          </a:prstGeom>
        </p:spPr>
      </p:pic>
      <p:sp>
        <p:nvSpPr>
          <p:cNvPr id="9" name="Title 1"/>
          <p:cNvSpPr>
            <a:spLocks noGrp="1"/>
          </p:cNvSpPr>
          <p:nvPr>
            <p:ph type="title"/>
          </p:nvPr>
        </p:nvSpPr>
        <p:spPr>
          <a:xfrm>
            <a:off x="1576655" y="-21524"/>
            <a:ext cx="5872018" cy="1143000"/>
          </a:xfrm>
        </p:spPr>
        <p:txBody>
          <a:bodyPr/>
          <a:lstStyle/>
          <a:p>
            <a:pPr algn="r"/>
            <a:r>
              <a:rPr lang="en-US" dirty="0" smtClean="0"/>
              <a:t>for SiO</a:t>
            </a:r>
            <a:r>
              <a:rPr lang="en-US" baseline="-25000" dirty="0" smtClean="0"/>
              <a:t>2</a:t>
            </a:r>
            <a:r>
              <a:rPr lang="en-US" dirty="0" smtClean="0"/>
              <a:t> Growth</a:t>
            </a:r>
            <a:endParaRPr lang="en-US" dirty="0"/>
          </a:p>
        </p:txBody>
      </p:sp>
      <p:sp>
        <p:nvSpPr>
          <p:cNvPr id="11" name="TextBox 10"/>
          <p:cNvSpPr txBox="1"/>
          <p:nvPr/>
        </p:nvSpPr>
        <p:spPr>
          <a:xfrm>
            <a:off x="1651446" y="153151"/>
            <a:ext cx="1523680" cy="769441"/>
          </a:xfrm>
          <a:prstGeom prst="rect">
            <a:avLst/>
          </a:prstGeom>
          <a:noFill/>
        </p:spPr>
        <p:txBody>
          <a:bodyPr wrap="none" rtlCol="0">
            <a:spAutoFit/>
          </a:bodyPr>
          <a:lstStyle/>
          <a:p>
            <a:r>
              <a:rPr lang="en-US" sz="4400" dirty="0" smtClean="0"/>
              <a:t>X -Chart</a:t>
            </a:r>
            <a:endParaRPr lang="en-US" sz="4400" dirty="0"/>
          </a:p>
        </p:txBody>
      </p:sp>
      <p:sp>
        <p:nvSpPr>
          <p:cNvPr id="33" name="TextBox 32"/>
          <p:cNvSpPr txBox="1"/>
          <p:nvPr/>
        </p:nvSpPr>
        <p:spPr>
          <a:xfrm>
            <a:off x="7054975" y="4017323"/>
            <a:ext cx="1900656" cy="400110"/>
          </a:xfrm>
          <a:prstGeom prst="rect">
            <a:avLst/>
          </a:prstGeom>
          <a:solidFill>
            <a:schemeClr val="bg1"/>
          </a:solidFill>
        </p:spPr>
        <p:txBody>
          <a:bodyPr wrap="square" rtlCol="0">
            <a:spAutoFit/>
          </a:bodyPr>
          <a:lstStyle/>
          <a:p>
            <a:r>
              <a:rPr lang="en-US" sz="2000" b="1" dirty="0" smtClean="0">
                <a:solidFill>
                  <a:srgbClr val="800000"/>
                </a:solidFill>
              </a:rPr>
              <a:t>Target = 1004°C </a:t>
            </a:r>
            <a:endParaRPr lang="en-US" sz="2000" b="1" dirty="0">
              <a:solidFill>
                <a:srgbClr val="800000"/>
              </a:solidFill>
            </a:endParaRPr>
          </a:p>
        </p:txBody>
      </p:sp>
      <p:sp>
        <p:nvSpPr>
          <p:cNvPr id="34" name="TextBox 33"/>
          <p:cNvSpPr txBox="1"/>
          <p:nvPr/>
        </p:nvSpPr>
        <p:spPr>
          <a:xfrm>
            <a:off x="7186191" y="1840537"/>
            <a:ext cx="1957809" cy="646331"/>
          </a:xfrm>
          <a:prstGeom prst="rect">
            <a:avLst/>
          </a:prstGeom>
          <a:solidFill>
            <a:schemeClr val="bg1"/>
          </a:solidFill>
        </p:spPr>
        <p:txBody>
          <a:bodyPr wrap="square" rtlCol="0">
            <a:spAutoFit/>
          </a:bodyPr>
          <a:lstStyle/>
          <a:p>
            <a:r>
              <a:rPr lang="en-US" b="1" dirty="0">
                <a:solidFill>
                  <a:srgbClr val="800000"/>
                </a:solidFill>
                <a:latin typeface="Arial"/>
                <a:cs typeface="Arial"/>
              </a:rPr>
              <a:t>UCL</a:t>
            </a:r>
            <a:endParaRPr lang="en-US" b="1" dirty="0" smtClean="0">
              <a:solidFill>
                <a:schemeClr val="tx2"/>
              </a:solidFill>
              <a:latin typeface="Symbol" charset="2"/>
              <a:cs typeface="Symbol" charset="2"/>
            </a:endParaRPr>
          </a:p>
          <a:p>
            <a:r>
              <a:rPr lang="en-US" b="1" dirty="0" smtClean="0">
                <a:solidFill>
                  <a:schemeClr val="tx2"/>
                </a:solidFill>
                <a:latin typeface="Symbol" charset="2"/>
                <a:cs typeface="Symbol" charset="2"/>
              </a:rPr>
              <a:t>m + 3s = </a:t>
            </a:r>
            <a:r>
              <a:rPr lang="en-US" dirty="0">
                <a:solidFill>
                  <a:srgbClr val="800000"/>
                </a:solidFill>
                <a:latin typeface="Arial"/>
                <a:cs typeface="Arial"/>
              </a:rPr>
              <a:t>1015°C</a:t>
            </a:r>
            <a:r>
              <a:rPr lang="en-US" b="1" dirty="0" smtClean="0">
                <a:solidFill>
                  <a:schemeClr val="tx2"/>
                </a:solidFill>
                <a:latin typeface="Symbol" charset="2"/>
                <a:cs typeface="Symbol" charset="2"/>
              </a:rPr>
              <a:t> </a:t>
            </a:r>
          </a:p>
        </p:txBody>
      </p:sp>
      <p:sp>
        <p:nvSpPr>
          <p:cNvPr id="36" name="TextBox 35"/>
          <p:cNvSpPr txBox="1"/>
          <p:nvPr/>
        </p:nvSpPr>
        <p:spPr>
          <a:xfrm>
            <a:off x="7186191" y="5743173"/>
            <a:ext cx="1957809" cy="646331"/>
          </a:xfrm>
          <a:prstGeom prst="rect">
            <a:avLst/>
          </a:prstGeom>
          <a:solidFill>
            <a:schemeClr val="bg1"/>
          </a:solidFill>
        </p:spPr>
        <p:txBody>
          <a:bodyPr wrap="square" rtlCol="0">
            <a:spAutoFit/>
          </a:bodyPr>
          <a:lstStyle/>
          <a:p>
            <a:r>
              <a:rPr lang="en-US" b="1" dirty="0">
                <a:solidFill>
                  <a:srgbClr val="800000"/>
                </a:solidFill>
                <a:latin typeface="Arial"/>
                <a:cs typeface="Arial"/>
              </a:rPr>
              <a:t>L</a:t>
            </a:r>
            <a:r>
              <a:rPr lang="en-US" b="1" dirty="0" smtClean="0">
                <a:solidFill>
                  <a:srgbClr val="800000"/>
                </a:solidFill>
                <a:latin typeface="Arial"/>
                <a:cs typeface="Arial"/>
              </a:rPr>
              <a:t>CL</a:t>
            </a:r>
            <a:endParaRPr lang="en-US" b="1" dirty="0" smtClean="0">
              <a:solidFill>
                <a:schemeClr val="tx2"/>
              </a:solidFill>
              <a:latin typeface="Symbol" charset="2"/>
              <a:cs typeface="Symbol" charset="2"/>
            </a:endParaRPr>
          </a:p>
          <a:p>
            <a:r>
              <a:rPr lang="en-US" b="1" dirty="0" smtClean="0">
                <a:solidFill>
                  <a:schemeClr val="tx2"/>
                </a:solidFill>
                <a:latin typeface="Symbol" charset="2"/>
                <a:cs typeface="Symbol" charset="2"/>
              </a:rPr>
              <a:t>m - 3s = </a:t>
            </a:r>
            <a:r>
              <a:rPr lang="en-US" dirty="0" smtClean="0">
                <a:solidFill>
                  <a:srgbClr val="800000"/>
                </a:solidFill>
                <a:latin typeface="Arial"/>
                <a:cs typeface="Arial"/>
              </a:rPr>
              <a:t>993°</a:t>
            </a:r>
            <a:r>
              <a:rPr lang="en-US" dirty="0">
                <a:solidFill>
                  <a:srgbClr val="800000"/>
                </a:solidFill>
                <a:latin typeface="Arial"/>
                <a:cs typeface="Arial"/>
              </a:rPr>
              <a:t>C</a:t>
            </a:r>
            <a:r>
              <a:rPr lang="en-US" b="1" dirty="0" smtClean="0">
                <a:solidFill>
                  <a:schemeClr val="tx2"/>
                </a:solidFill>
                <a:latin typeface="Symbol" charset="2"/>
                <a:cs typeface="Symbol" charset="2"/>
              </a:rPr>
              <a:t> </a:t>
            </a:r>
          </a:p>
        </p:txBody>
      </p:sp>
      <p:sp>
        <p:nvSpPr>
          <p:cNvPr id="2" name="TextBox 1"/>
          <p:cNvSpPr txBox="1"/>
          <p:nvPr/>
        </p:nvSpPr>
        <p:spPr>
          <a:xfrm>
            <a:off x="209177" y="836709"/>
            <a:ext cx="7993194" cy="1077218"/>
          </a:xfrm>
          <a:prstGeom prst="rect">
            <a:avLst/>
          </a:prstGeom>
          <a:noFill/>
        </p:spPr>
        <p:txBody>
          <a:bodyPr wrap="none" rtlCol="0">
            <a:spAutoFit/>
          </a:bodyPr>
          <a:lstStyle/>
          <a:p>
            <a:r>
              <a:rPr lang="en-US" sz="1600" b="1" dirty="0"/>
              <a:t>Rule 1:</a:t>
            </a:r>
            <a:r>
              <a:rPr lang="en-US" sz="1600" dirty="0"/>
              <a:t> A single point outside the </a:t>
            </a:r>
            <a:r>
              <a:rPr lang="en-US" sz="1600" i="1" dirty="0"/>
              <a:t>μ±3σ</a:t>
            </a:r>
            <a:r>
              <a:rPr lang="en-US" sz="1600" dirty="0"/>
              <a:t> zone.</a:t>
            </a:r>
          </a:p>
          <a:p>
            <a:r>
              <a:rPr lang="en-US" sz="1600" b="1" dirty="0"/>
              <a:t>Rule 2:</a:t>
            </a:r>
            <a:r>
              <a:rPr lang="en-US" sz="1600" dirty="0"/>
              <a:t> </a:t>
            </a:r>
            <a:r>
              <a:rPr lang="en-US" sz="1600" dirty="0" smtClean="0"/>
              <a:t>2 out </a:t>
            </a:r>
            <a:r>
              <a:rPr lang="en-US" sz="1600" dirty="0"/>
              <a:t>of three successive points outside </a:t>
            </a:r>
            <a:r>
              <a:rPr lang="en-US" sz="1600" i="1" dirty="0"/>
              <a:t>μ±2σ</a:t>
            </a:r>
            <a:r>
              <a:rPr lang="en-US" sz="1600" dirty="0"/>
              <a:t> zone.</a:t>
            </a:r>
          </a:p>
          <a:p>
            <a:r>
              <a:rPr lang="en-US" sz="1600" b="1" dirty="0"/>
              <a:t>Rule 4:</a:t>
            </a:r>
            <a:r>
              <a:rPr lang="en-US" sz="1600" dirty="0"/>
              <a:t> 8 or more successive numbers either strictly above or strictly below the mean.</a:t>
            </a:r>
          </a:p>
          <a:p>
            <a:r>
              <a:rPr lang="en-US" sz="1600" b="1" dirty="0"/>
              <a:t>Rule 5:</a:t>
            </a:r>
            <a:r>
              <a:rPr lang="en-US" sz="1600" dirty="0"/>
              <a:t> 6 or more successive numbers showing a continuous increase or continuous decrease</a:t>
            </a:r>
            <a:r>
              <a:rPr lang="en-US" sz="1600" dirty="0" smtClean="0"/>
              <a:t>.</a:t>
            </a:r>
            <a:endParaRPr lang="en-US" sz="1600" dirty="0"/>
          </a:p>
        </p:txBody>
      </p:sp>
      <p:sp>
        <p:nvSpPr>
          <p:cNvPr id="35" name="Oval 34"/>
          <p:cNvSpPr>
            <a:spLocks noChangeAspect="1"/>
          </p:cNvSpPr>
          <p:nvPr/>
        </p:nvSpPr>
        <p:spPr>
          <a:xfrm>
            <a:off x="653780" y="438197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8" name="Oval 37"/>
          <p:cNvSpPr>
            <a:spLocks noChangeAspect="1"/>
          </p:cNvSpPr>
          <p:nvPr/>
        </p:nvSpPr>
        <p:spPr>
          <a:xfrm>
            <a:off x="1327377" y="347805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0" name="Oval 39"/>
          <p:cNvSpPr>
            <a:spLocks noChangeAspect="1"/>
          </p:cNvSpPr>
          <p:nvPr/>
        </p:nvSpPr>
        <p:spPr>
          <a:xfrm>
            <a:off x="2000974" y="3929241"/>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2" name="Oval 41"/>
          <p:cNvSpPr>
            <a:spLocks noChangeAspect="1"/>
          </p:cNvSpPr>
          <p:nvPr/>
        </p:nvSpPr>
        <p:spPr>
          <a:xfrm>
            <a:off x="2674571" y="2874324"/>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3" name="Oval 42"/>
          <p:cNvSpPr>
            <a:spLocks noChangeAspect="1"/>
          </p:cNvSpPr>
          <p:nvPr/>
        </p:nvSpPr>
        <p:spPr>
          <a:xfrm>
            <a:off x="3348168" y="2586573"/>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5" name="Oval 44"/>
          <p:cNvSpPr>
            <a:spLocks noChangeAspect="1"/>
          </p:cNvSpPr>
          <p:nvPr/>
        </p:nvSpPr>
        <p:spPr>
          <a:xfrm>
            <a:off x="4021765" y="352373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 name="Oval 46"/>
          <p:cNvSpPr>
            <a:spLocks noChangeAspect="1"/>
          </p:cNvSpPr>
          <p:nvPr/>
        </p:nvSpPr>
        <p:spPr>
          <a:xfrm>
            <a:off x="4695362" y="3994811"/>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 name="Oval 47"/>
          <p:cNvSpPr>
            <a:spLocks noChangeAspect="1"/>
          </p:cNvSpPr>
          <p:nvPr/>
        </p:nvSpPr>
        <p:spPr>
          <a:xfrm>
            <a:off x="5368959" y="263078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 name="Oval 48"/>
          <p:cNvSpPr>
            <a:spLocks noChangeAspect="1"/>
          </p:cNvSpPr>
          <p:nvPr/>
        </p:nvSpPr>
        <p:spPr>
          <a:xfrm>
            <a:off x="6042556" y="3537329"/>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69" name="Straight Connector 68"/>
          <p:cNvCxnSpPr>
            <a:stCxn id="35" idx="7"/>
            <a:endCxn id="38" idx="3"/>
          </p:cNvCxnSpPr>
          <p:nvPr/>
        </p:nvCxnSpPr>
        <p:spPr>
          <a:xfrm flipV="1">
            <a:off x="748637" y="3579685"/>
            <a:ext cx="595015" cy="819729"/>
          </a:xfrm>
          <a:prstGeom prst="line">
            <a:avLst/>
          </a:prstGeom>
        </p:spPr>
        <p:style>
          <a:lnRef idx="2">
            <a:schemeClr val="accent1"/>
          </a:lnRef>
          <a:fillRef idx="0">
            <a:schemeClr val="accent1"/>
          </a:fillRef>
          <a:effectRef idx="1">
            <a:schemeClr val="accent1"/>
          </a:effectRef>
          <a:fontRef idx="minor">
            <a:schemeClr val="tx1"/>
          </a:fontRef>
        </p:style>
      </p:cxnSp>
      <p:cxnSp>
        <p:nvCxnSpPr>
          <p:cNvPr id="70" name="Straight Connector 69"/>
          <p:cNvCxnSpPr>
            <a:endCxn id="40" idx="2"/>
          </p:cNvCxnSpPr>
          <p:nvPr/>
        </p:nvCxnSpPr>
        <p:spPr>
          <a:xfrm>
            <a:off x="1412299" y="3576284"/>
            <a:ext cx="588675" cy="412489"/>
          </a:xfrm>
          <a:prstGeom prst="line">
            <a:avLst/>
          </a:prstGeom>
        </p:spPr>
        <p:style>
          <a:lnRef idx="2">
            <a:schemeClr val="accent1"/>
          </a:lnRef>
          <a:fillRef idx="0">
            <a:schemeClr val="accent1"/>
          </a:fillRef>
          <a:effectRef idx="1">
            <a:schemeClr val="accent1"/>
          </a:effectRef>
          <a:fontRef idx="minor">
            <a:schemeClr val="tx1"/>
          </a:fontRef>
        </p:style>
      </p:cxnSp>
      <p:cxnSp>
        <p:nvCxnSpPr>
          <p:cNvPr id="71" name="Straight Connector 70"/>
          <p:cNvCxnSpPr>
            <a:stCxn id="42" idx="3"/>
            <a:endCxn id="40" idx="6"/>
          </p:cNvCxnSpPr>
          <p:nvPr/>
        </p:nvCxnSpPr>
        <p:spPr>
          <a:xfrm flipH="1">
            <a:off x="2112106" y="2975951"/>
            <a:ext cx="578740" cy="1012822"/>
          </a:xfrm>
          <a:prstGeom prst="line">
            <a:avLst/>
          </a:prstGeom>
        </p:spPr>
        <p:style>
          <a:lnRef idx="2">
            <a:schemeClr val="accent1"/>
          </a:lnRef>
          <a:fillRef idx="0">
            <a:schemeClr val="accent1"/>
          </a:fillRef>
          <a:effectRef idx="1">
            <a:schemeClr val="accent1"/>
          </a:effectRef>
          <a:fontRef idx="minor">
            <a:schemeClr val="tx1"/>
          </a:fontRef>
        </p:style>
      </p:cxnSp>
      <p:cxnSp>
        <p:nvCxnSpPr>
          <p:cNvPr id="72" name="Straight Connector 71"/>
          <p:cNvCxnSpPr>
            <a:endCxn id="45" idx="2"/>
          </p:cNvCxnSpPr>
          <p:nvPr/>
        </p:nvCxnSpPr>
        <p:spPr>
          <a:xfrm>
            <a:off x="3423068" y="2694415"/>
            <a:ext cx="598697" cy="888852"/>
          </a:xfrm>
          <a:prstGeom prst="line">
            <a:avLst/>
          </a:prstGeom>
        </p:spPr>
        <p:style>
          <a:lnRef idx="2">
            <a:schemeClr val="accent1"/>
          </a:lnRef>
          <a:fillRef idx="0">
            <a:schemeClr val="accent1"/>
          </a:fillRef>
          <a:effectRef idx="1">
            <a:schemeClr val="accent1"/>
          </a:effectRef>
          <a:fontRef idx="minor">
            <a:schemeClr val="tx1"/>
          </a:fontRef>
        </p:style>
      </p:cxnSp>
      <p:cxnSp>
        <p:nvCxnSpPr>
          <p:cNvPr id="73" name="Straight Connector 72"/>
          <p:cNvCxnSpPr>
            <a:endCxn id="43" idx="2"/>
          </p:cNvCxnSpPr>
          <p:nvPr/>
        </p:nvCxnSpPr>
        <p:spPr>
          <a:xfrm flipV="1">
            <a:off x="2776329" y="2646105"/>
            <a:ext cx="571839" cy="271718"/>
          </a:xfrm>
          <a:prstGeom prst="line">
            <a:avLst/>
          </a:prstGeom>
        </p:spPr>
        <p:style>
          <a:lnRef idx="2">
            <a:schemeClr val="accent1"/>
          </a:lnRef>
          <a:fillRef idx="0">
            <a:schemeClr val="accent1"/>
          </a:fillRef>
          <a:effectRef idx="1">
            <a:schemeClr val="accent1"/>
          </a:effectRef>
          <a:fontRef idx="minor">
            <a:schemeClr val="tx1"/>
          </a:fontRef>
        </p:style>
      </p:cxnSp>
      <p:cxnSp>
        <p:nvCxnSpPr>
          <p:cNvPr id="74" name="Straight Connector 73"/>
          <p:cNvCxnSpPr>
            <a:stCxn id="45" idx="5"/>
            <a:endCxn id="47" idx="2"/>
          </p:cNvCxnSpPr>
          <p:nvPr/>
        </p:nvCxnSpPr>
        <p:spPr>
          <a:xfrm>
            <a:off x="4116622" y="3625362"/>
            <a:ext cx="578740" cy="428981"/>
          </a:xfrm>
          <a:prstGeom prst="line">
            <a:avLst/>
          </a:prstGeom>
        </p:spPr>
        <p:style>
          <a:lnRef idx="2">
            <a:schemeClr val="accent1"/>
          </a:lnRef>
          <a:fillRef idx="0">
            <a:schemeClr val="accent1"/>
          </a:fillRef>
          <a:effectRef idx="1">
            <a:schemeClr val="accent1"/>
          </a:effectRef>
          <a:fontRef idx="minor">
            <a:schemeClr val="tx1"/>
          </a:fontRef>
        </p:style>
      </p:cxnSp>
      <p:cxnSp>
        <p:nvCxnSpPr>
          <p:cNvPr id="75" name="Straight Connector 74"/>
          <p:cNvCxnSpPr>
            <a:stCxn id="48" idx="2"/>
            <a:endCxn id="47" idx="7"/>
          </p:cNvCxnSpPr>
          <p:nvPr/>
        </p:nvCxnSpPr>
        <p:spPr>
          <a:xfrm flipH="1">
            <a:off x="4790219" y="2690320"/>
            <a:ext cx="578740" cy="1321927"/>
          </a:xfrm>
          <a:prstGeom prst="line">
            <a:avLst/>
          </a:prstGeom>
        </p:spPr>
        <p:style>
          <a:lnRef idx="2">
            <a:schemeClr val="accent1"/>
          </a:lnRef>
          <a:fillRef idx="0">
            <a:schemeClr val="accent1"/>
          </a:fillRef>
          <a:effectRef idx="1">
            <a:schemeClr val="accent1"/>
          </a:effectRef>
          <a:fontRef idx="minor">
            <a:schemeClr val="tx1"/>
          </a:fontRef>
        </p:style>
      </p:cxnSp>
      <p:cxnSp>
        <p:nvCxnSpPr>
          <p:cNvPr id="76" name="Straight Connector 75"/>
          <p:cNvCxnSpPr>
            <a:stCxn id="48" idx="5"/>
            <a:endCxn id="49" idx="1"/>
          </p:cNvCxnSpPr>
          <p:nvPr/>
        </p:nvCxnSpPr>
        <p:spPr>
          <a:xfrm>
            <a:off x="5463816" y="2732415"/>
            <a:ext cx="595015" cy="822350"/>
          </a:xfrm>
          <a:prstGeom prst="line">
            <a:avLst/>
          </a:prstGeom>
        </p:spPr>
        <p:style>
          <a:lnRef idx="2">
            <a:schemeClr val="accent1"/>
          </a:lnRef>
          <a:fillRef idx="0">
            <a:schemeClr val="accent1"/>
          </a:fillRef>
          <a:effectRef idx="1">
            <a:schemeClr val="accent1"/>
          </a:effectRef>
          <a:fontRef idx="minor">
            <a:schemeClr val="tx1"/>
          </a:fontRef>
        </p:style>
      </p:cxnSp>
      <p:cxnSp>
        <p:nvCxnSpPr>
          <p:cNvPr id="30" name="Straight Connector 29"/>
          <p:cNvCxnSpPr/>
          <p:nvPr/>
        </p:nvCxnSpPr>
        <p:spPr>
          <a:xfrm>
            <a:off x="1750228" y="347553"/>
            <a:ext cx="254050"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pic>
        <p:nvPicPr>
          <p:cNvPr id="27" name="Picture 2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87454147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p:cNvPicPr/>
          <p:nvPr/>
        </p:nvPicPr>
        <p:blipFill rotWithShape="1">
          <a:blip r:embed="rId3">
            <a:extLst>
              <a:ext uri="{28A0092B-C50C-407E-A947-70E740481C1C}">
                <a14:useLocalDpi xmlns:a14="http://schemas.microsoft.com/office/drawing/2010/main" val="0"/>
              </a:ext>
            </a:extLst>
          </a:blip>
          <a:srcRect l="34093" r="17616"/>
          <a:stretch/>
        </p:blipFill>
        <p:spPr>
          <a:xfrm>
            <a:off x="172224" y="1860444"/>
            <a:ext cx="6998054" cy="4854605"/>
          </a:xfrm>
          <a:prstGeom prst="rect">
            <a:avLst/>
          </a:prstGeom>
        </p:spPr>
      </p:pic>
      <p:sp>
        <p:nvSpPr>
          <p:cNvPr id="9" name="Title 1"/>
          <p:cNvSpPr>
            <a:spLocks noGrp="1"/>
          </p:cNvSpPr>
          <p:nvPr>
            <p:ph type="title"/>
          </p:nvPr>
        </p:nvSpPr>
        <p:spPr>
          <a:xfrm>
            <a:off x="1576655" y="-21524"/>
            <a:ext cx="5872018" cy="1143000"/>
          </a:xfrm>
        </p:spPr>
        <p:txBody>
          <a:bodyPr/>
          <a:lstStyle/>
          <a:p>
            <a:pPr algn="r"/>
            <a:r>
              <a:rPr lang="en-US" dirty="0" smtClean="0"/>
              <a:t>for SiO</a:t>
            </a:r>
            <a:r>
              <a:rPr lang="en-US" baseline="-25000" dirty="0" smtClean="0"/>
              <a:t>2</a:t>
            </a:r>
            <a:r>
              <a:rPr lang="en-US" dirty="0" smtClean="0"/>
              <a:t> Growth</a:t>
            </a:r>
            <a:endParaRPr lang="en-US" dirty="0"/>
          </a:p>
        </p:txBody>
      </p:sp>
      <p:sp>
        <p:nvSpPr>
          <p:cNvPr id="11" name="TextBox 10"/>
          <p:cNvSpPr txBox="1"/>
          <p:nvPr/>
        </p:nvSpPr>
        <p:spPr>
          <a:xfrm>
            <a:off x="1651446" y="153151"/>
            <a:ext cx="1523680" cy="769441"/>
          </a:xfrm>
          <a:prstGeom prst="rect">
            <a:avLst/>
          </a:prstGeom>
          <a:noFill/>
        </p:spPr>
        <p:txBody>
          <a:bodyPr wrap="none" rtlCol="0">
            <a:spAutoFit/>
          </a:bodyPr>
          <a:lstStyle/>
          <a:p>
            <a:r>
              <a:rPr lang="en-US" sz="4400" dirty="0" smtClean="0"/>
              <a:t>X -Chart</a:t>
            </a:r>
            <a:endParaRPr lang="en-US" sz="4400" dirty="0"/>
          </a:p>
        </p:txBody>
      </p:sp>
      <p:sp>
        <p:nvSpPr>
          <p:cNvPr id="33" name="TextBox 32"/>
          <p:cNvSpPr txBox="1"/>
          <p:nvPr/>
        </p:nvSpPr>
        <p:spPr>
          <a:xfrm>
            <a:off x="7054975" y="4017323"/>
            <a:ext cx="1900656" cy="400110"/>
          </a:xfrm>
          <a:prstGeom prst="rect">
            <a:avLst/>
          </a:prstGeom>
          <a:solidFill>
            <a:schemeClr val="bg1"/>
          </a:solidFill>
        </p:spPr>
        <p:txBody>
          <a:bodyPr wrap="square" rtlCol="0">
            <a:spAutoFit/>
          </a:bodyPr>
          <a:lstStyle/>
          <a:p>
            <a:r>
              <a:rPr lang="en-US" sz="2000" b="1" dirty="0" smtClean="0">
                <a:solidFill>
                  <a:srgbClr val="800000"/>
                </a:solidFill>
              </a:rPr>
              <a:t>Target = 1004°C </a:t>
            </a:r>
            <a:endParaRPr lang="en-US" sz="2000" b="1" dirty="0">
              <a:solidFill>
                <a:srgbClr val="800000"/>
              </a:solidFill>
            </a:endParaRPr>
          </a:p>
        </p:txBody>
      </p:sp>
      <p:sp>
        <p:nvSpPr>
          <p:cNvPr id="34" name="TextBox 33"/>
          <p:cNvSpPr txBox="1"/>
          <p:nvPr/>
        </p:nvSpPr>
        <p:spPr>
          <a:xfrm>
            <a:off x="7186191" y="1840537"/>
            <a:ext cx="1957809" cy="646331"/>
          </a:xfrm>
          <a:prstGeom prst="rect">
            <a:avLst/>
          </a:prstGeom>
          <a:solidFill>
            <a:schemeClr val="bg1"/>
          </a:solidFill>
        </p:spPr>
        <p:txBody>
          <a:bodyPr wrap="square" rtlCol="0">
            <a:spAutoFit/>
          </a:bodyPr>
          <a:lstStyle/>
          <a:p>
            <a:r>
              <a:rPr lang="en-US" b="1" dirty="0">
                <a:solidFill>
                  <a:srgbClr val="800000"/>
                </a:solidFill>
                <a:latin typeface="Arial"/>
                <a:cs typeface="Arial"/>
              </a:rPr>
              <a:t>UCL</a:t>
            </a:r>
            <a:endParaRPr lang="en-US" b="1" dirty="0" smtClean="0">
              <a:solidFill>
                <a:schemeClr val="tx2"/>
              </a:solidFill>
              <a:latin typeface="Symbol" charset="2"/>
              <a:cs typeface="Symbol" charset="2"/>
            </a:endParaRPr>
          </a:p>
          <a:p>
            <a:r>
              <a:rPr lang="en-US" b="1" dirty="0" smtClean="0">
                <a:solidFill>
                  <a:schemeClr val="tx2"/>
                </a:solidFill>
                <a:latin typeface="Symbol" charset="2"/>
                <a:cs typeface="Symbol" charset="2"/>
              </a:rPr>
              <a:t>m + 3s = </a:t>
            </a:r>
            <a:r>
              <a:rPr lang="en-US" dirty="0">
                <a:solidFill>
                  <a:srgbClr val="800000"/>
                </a:solidFill>
                <a:latin typeface="Arial"/>
                <a:cs typeface="Arial"/>
              </a:rPr>
              <a:t>1015°C</a:t>
            </a:r>
            <a:r>
              <a:rPr lang="en-US" b="1" dirty="0" smtClean="0">
                <a:solidFill>
                  <a:schemeClr val="tx2"/>
                </a:solidFill>
                <a:latin typeface="Symbol" charset="2"/>
                <a:cs typeface="Symbol" charset="2"/>
              </a:rPr>
              <a:t> </a:t>
            </a:r>
          </a:p>
        </p:txBody>
      </p:sp>
      <p:sp>
        <p:nvSpPr>
          <p:cNvPr id="36" name="TextBox 35"/>
          <p:cNvSpPr txBox="1"/>
          <p:nvPr/>
        </p:nvSpPr>
        <p:spPr>
          <a:xfrm>
            <a:off x="7186191" y="5743173"/>
            <a:ext cx="1957809" cy="646331"/>
          </a:xfrm>
          <a:prstGeom prst="rect">
            <a:avLst/>
          </a:prstGeom>
          <a:solidFill>
            <a:schemeClr val="bg1"/>
          </a:solidFill>
        </p:spPr>
        <p:txBody>
          <a:bodyPr wrap="square" rtlCol="0">
            <a:spAutoFit/>
          </a:bodyPr>
          <a:lstStyle/>
          <a:p>
            <a:r>
              <a:rPr lang="en-US" b="1" dirty="0">
                <a:solidFill>
                  <a:srgbClr val="800000"/>
                </a:solidFill>
                <a:latin typeface="Arial"/>
                <a:cs typeface="Arial"/>
              </a:rPr>
              <a:t>L</a:t>
            </a:r>
            <a:r>
              <a:rPr lang="en-US" b="1" dirty="0" smtClean="0">
                <a:solidFill>
                  <a:srgbClr val="800000"/>
                </a:solidFill>
                <a:latin typeface="Arial"/>
                <a:cs typeface="Arial"/>
              </a:rPr>
              <a:t>CL</a:t>
            </a:r>
            <a:endParaRPr lang="en-US" b="1" dirty="0" smtClean="0">
              <a:solidFill>
                <a:schemeClr val="tx2"/>
              </a:solidFill>
              <a:latin typeface="Symbol" charset="2"/>
              <a:cs typeface="Symbol" charset="2"/>
            </a:endParaRPr>
          </a:p>
          <a:p>
            <a:r>
              <a:rPr lang="en-US" b="1" dirty="0" smtClean="0">
                <a:solidFill>
                  <a:schemeClr val="tx2"/>
                </a:solidFill>
                <a:latin typeface="Symbol" charset="2"/>
                <a:cs typeface="Symbol" charset="2"/>
              </a:rPr>
              <a:t>m - 3s = </a:t>
            </a:r>
            <a:r>
              <a:rPr lang="en-US" dirty="0" smtClean="0">
                <a:solidFill>
                  <a:srgbClr val="800000"/>
                </a:solidFill>
                <a:latin typeface="Arial"/>
                <a:cs typeface="Arial"/>
              </a:rPr>
              <a:t>993°</a:t>
            </a:r>
            <a:r>
              <a:rPr lang="en-US" dirty="0">
                <a:solidFill>
                  <a:srgbClr val="800000"/>
                </a:solidFill>
                <a:latin typeface="Arial"/>
                <a:cs typeface="Arial"/>
              </a:rPr>
              <a:t>C</a:t>
            </a:r>
            <a:r>
              <a:rPr lang="en-US" b="1" dirty="0" smtClean="0">
                <a:solidFill>
                  <a:schemeClr val="tx2"/>
                </a:solidFill>
                <a:latin typeface="Symbol" charset="2"/>
                <a:cs typeface="Symbol" charset="2"/>
              </a:rPr>
              <a:t> </a:t>
            </a:r>
          </a:p>
        </p:txBody>
      </p:sp>
      <p:sp>
        <p:nvSpPr>
          <p:cNvPr id="2" name="TextBox 1"/>
          <p:cNvSpPr txBox="1"/>
          <p:nvPr/>
        </p:nvSpPr>
        <p:spPr>
          <a:xfrm>
            <a:off x="209177" y="836709"/>
            <a:ext cx="7993194" cy="1077218"/>
          </a:xfrm>
          <a:prstGeom prst="rect">
            <a:avLst/>
          </a:prstGeom>
          <a:noFill/>
        </p:spPr>
        <p:txBody>
          <a:bodyPr wrap="none" rtlCol="0">
            <a:spAutoFit/>
          </a:bodyPr>
          <a:lstStyle/>
          <a:p>
            <a:r>
              <a:rPr lang="en-US" sz="1600" b="1" dirty="0"/>
              <a:t>Rule 1:</a:t>
            </a:r>
            <a:r>
              <a:rPr lang="en-US" sz="1600" dirty="0"/>
              <a:t> A single point outside the </a:t>
            </a:r>
            <a:r>
              <a:rPr lang="en-US" sz="1600" i="1" dirty="0"/>
              <a:t>μ±3σ</a:t>
            </a:r>
            <a:r>
              <a:rPr lang="en-US" sz="1600" dirty="0"/>
              <a:t> zone.</a:t>
            </a:r>
          </a:p>
          <a:p>
            <a:r>
              <a:rPr lang="en-US" sz="1600" b="1" dirty="0"/>
              <a:t>Rule 2:</a:t>
            </a:r>
            <a:r>
              <a:rPr lang="en-US" sz="1600" dirty="0"/>
              <a:t> </a:t>
            </a:r>
            <a:r>
              <a:rPr lang="en-US" sz="1600" dirty="0" smtClean="0"/>
              <a:t>2 out </a:t>
            </a:r>
            <a:r>
              <a:rPr lang="en-US" sz="1600" dirty="0"/>
              <a:t>of three successive points outside </a:t>
            </a:r>
            <a:r>
              <a:rPr lang="en-US" sz="1600" i="1" dirty="0"/>
              <a:t>μ±2σ</a:t>
            </a:r>
            <a:r>
              <a:rPr lang="en-US" sz="1600" dirty="0"/>
              <a:t> zone.</a:t>
            </a:r>
          </a:p>
          <a:p>
            <a:r>
              <a:rPr lang="en-US" sz="1600" b="1" dirty="0"/>
              <a:t>Rule 4:</a:t>
            </a:r>
            <a:r>
              <a:rPr lang="en-US" sz="1600" dirty="0"/>
              <a:t> 8 or more successive numbers either strictly above or strictly below the mean.</a:t>
            </a:r>
          </a:p>
          <a:p>
            <a:r>
              <a:rPr lang="en-US" sz="1600" b="1" dirty="0"/>
              <a:t>Rule 5:</a:t>
            </a:r>
            <a:r>
              <a:rPr lang="en-US" sz="1600" dirty="0"/>
              <a:t> 6 or more successive numbers showing a continuous increase or continuous decrease</a:t>
            </a:r>
            <a:r>
              <a:rPr lang="en-US" sz="1600" dirty="0" smtClean="0"/>
              <a:t>.</a:t>
            </a:r>
            <a:endParaRPr lang="en-US" sz="1600" dirty="0"/>
          </a:p>
        </p:txBody>
      </p:sp>
      <p:sp>
        <p:nvSpPr>
          <p:cNvPr id="35" name="Oval 34"/>
          <p:cNvSpPr>
            <a:spLocks noChangeAspect="1"/>
          </p:cNvSpPr>
          <p:nvPr/>
        </p:nvSpPr>
        <p:spPr>
          <a:xfrm>
            <a:off x="653780" y="438197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8" name="Oval 37"/>
          <p:cNvSpPr>
            <a:spLocks noChangeAspect="1"/>
          </p:cNvSpPr>
          <p:nvPr/>
        </p:nvSpPr>
        <p:spPr>
          <a:xfrm>
            <a:off x="1327377" y="347805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0" name="Oval 39"/>
          <p:cNvSpPr>
            <a:spLocks noChangeAspect="1"/>
          </p:cNvSpPr>
          <p:nvPr/>
        </p:nvSpPr>
        <p:spPr>
          <a:xfrm>
            <a:off x="2000974" y="3929241"/>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2" name="Oval 41"/>
          <p:cNvSpPr>
            <a:spLocks noChangeAspect="1"/>
          </p:cNvSpPr>
          <p:nvPr/>
        </p:nvSpPr>
        <p:spPr>
          <a:xfrm>
            <a:off x="2674571" y="2874324"/>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3" name="Oval 42"/>
          <p:cNvSpPr>
            <a:spLocks noChangeAspect="1"/>
          </p:cNvSpPr>
          <p:nvPr/>
        </p:nvSpPr>
        <p:spPr>
          <a:xfrm>
            <a:off x="3348168" y="2586573"/>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5" name="Oval 44"/>
          <p:cNvSpPr>
            <a:spLocks noChangeAspect="1"/>
          </p:cNvSpPr>
          <p:nvPr/>
        </p:nvSpPr>
        <p:spPr>
          <a:xfrm>
            <a:off x="4021765" y="352373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 name="Oval 46"/>
          <p:cNvSpPr>
            <a:spLocks noChangeAspect="1"/>
          </p:cNvSpPr>
          <p:nvPr/>
        </p:nvSpPr>
        <p:spPr>
          <a:xfrm>
            <a:off x="4695362" y="3994811"/>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 name="Oval 47"/>
          <p:cNvSpPr>
            <a:spLocks noChangeAspect="1"/>
          </p:cNvSpPr>
          <p:nvPr/>
        </p:nvSpPr>
        <p:spPr>
          <a:xfrm>
            <a:off x="5368959" y="263078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 name="Oval 48"/>
          <p:cNvSpPr>
            <a:spLocks noChangeAspect="1"/>
          </p:cNvSpPr>
          <p:nvPr/>
        </p:nvSpPr>
        <p:spPr>
          <a:xfrm>
            <a:off x="6042556" y="3537329"/>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69" name="Straight Connector 68"/>
          <p:cNvCxnSpPr>
            <a:stCxn id="35" idx="7"/>
            <a:endCxn id="38" idx="3"/>
          </p:cNvCxnSpPr>
          <p:nvPr/>
        </p:nvCxnSpPr>
        <p:spPr>
          <a:xfrm flipV="1">
            <a:off x="748637" y="3579685"/>
            <a:ext cx="595015" cy="819729"/>
          </a:xfrm>
          <a:prstGeom prst="line">
            <a:avLst/>
          </a:prstGeom>
        </p:spPr>
        <p:style>
          <a:lnRef idx="2">
            <a:schemeClr val="accent1"/>
          </a:lnRef>
          <a:fillRef idx="0">
            <a:schemeClr val="accent1"/>
          </a:fillRef>
          <a:effectRef idx="1">
            <a:schemeClr val="accent1"/>
          </a:effectRef>
          <a:fontRef idx="minor">
            <a:schemeClr val="tx1"/>
          </a:fontRef>
        </p:style>
      </p:cxnSp>
      <p:cxnSp>
        <p:nvCxnSpPr>
          <p:cNvPr id="70" name="Straight Connector 69"/>
          <p:cNvCxnSpPr>
            <a:endCxn id="40" idx="2"/>
          </p:cNvCxnSpPr>
          <p:nvPr/>
        </p:nvCxnSpPr>
        <p:spPr>
          <a:xfrm>
            <a:off x="1412299" y="3576284"/>
            <a:ext cx="588675" cy="412489"/>
          </a:xfrm>
          <a:prstGeom prst="line">
            <a:avLst/>
          </a:prstGeom>
        </p:spPr>
        <p:style>
          <a:lnRef idx="2">
            <a:schemeClr val="accent1"/>
          </a:lnRef>
          <a:fillRef idx="0">
            <a:schemeClr val="accent1"/>
          </a:fillRef>
          <a:effectRef idx="1">
            <a:schemeClr val="accent1"/>
          </a:effectRef>
          <a:fontRef idx="minor">
            <a:schemeClr val="tx1"/>
          </a:fontRef>
        </p:style>
      </p:cxnSp>
      <p:cxnSp>
        <p:nvCxnSpPr>
          <p:cNvPr id="71" name="Straight Connector 70"/>
          <p:cNvCxnSpPr>
            <a:stCxn id="42" idx="3"/>
            <a:endCxn id="40" idx="6"/>
          </p:cNvCxnSpPr>
          <p:nvPr/>
        </p:nvCxnSpPr>
        <p:spPr>
          <a:xfrm flipH="1">
            <a:off x="2112106" y="2975951"/>
            <a:ext cx="578740" cy="1012822"/>
          </a:xfrm>
          <a:prstGeom prst="line">
            <a:avLst/>
          </a:prstGeom>
        </p:spPr>
        <p:style>
          <a:lnRef idx="2">
            <a:schemeClr val="accent1"/>
          </a:lnRef>
          <a:fillRef idx="0">
            <a:schemeClr val="accent1"/>
          </a:fillRef>
          <a:effectRef idx="1">
            <a:schemeClr val="accent1"/>
          </a:effectRef>
          <a:fontRef idx="minor">
            <a:schemeClr val="tx1"/>
          </a:fontRef>
        </p:style>
      </p:cxnSp>
      <p:cxnSp>
        <p:nvCxnSpPr>
          <p:cNvPr id="72" name="Straight Connector 71"/>
          <p:cNvCxnSpPr>
            <a:endCxn id="45" idx="2"/>
          </p:cNvCxnSpPr>
          <p:nvPr/>
        </p:nvCxnSpPr>
        <p:spPr>
          <a:xfrm>
            <a:off x="3423068" y="2694415"/>
            <a:ext cx="598697" cy="888852"/>
          </a:xfrm>
          <a:prstGeom prst="line">
            <a:avLst/>
          </a:prstGeom>
        </p:spPr>
        <p:style>
          <a:lnRef idx="2">
            <a:schemeClr val="accent1"/>
          </a:lnRef>
          <a:fillRef idx="0">
            <a:schemeClr val="accent1"/>
          </a:fillRef>
          <a:effectRef idx="1">
            <a:schemeClr val="accent1"/>
          </a:effectRef>
          <a:fontRef idx="minor">
            <a:schemeClr val="tx1"/>
          </a:fontRef>
        </p:style>
      </p:cxnSp>
      <p:cxnSp>
        <p:nvCxnSpPr>
          <p:cNvPr id="73" name="Straight Connector 72"/>
          <p:cNvCxnSpPr>
            <a:endCxn id="43" idx="2"/>
          </p:cNvCxnSpPr>
          <p:nvPr/>
        </p:nvCxnSpPr>
        <p:spPr>
          <a:xfrm flipV="1">
            <a:off x="2776329" y="2646105"/>
            <a:ext cx="571839" cy="271718"/>
          </a:xfrm>
          <a:prstGeom prst="line">
            <a:avLst/>
          </a:prstGeom>
        </p:spPr>
        <p:style>
          <a:lnRef idx="2">
            <a:schemeClr val="accent1"/>
          </a:lnRef>
          <a:fillRef idx="0">
            <a:schemeClr val="accent1"/>
          </a:fillRef>
          <a:effectRef idx="1">
            <a:schemeClr val="accent1"/>
          </a:effectRef>
          <a:fontRef idx="minor">
            <a:schemeClr val="tx1"/>
          </a:fontRef>
        </p:style>
      </p:cxnSp>
      <p:cxnSp>
        <p:nvCxnSpPr>
          <p:cNvPr id="74" name="Straight Connector 73"/>
          <p:cNvCxnSpPr>
            <a:stCxn id="45" idx="5"/>
            <a:endCxn id="47" idx="2"/>
          </p:cNvCxnSpPr>
          <p:nvPr/>
        </p:nvCxnSpPr>
        <p:spPr>
          <a:xfrm>
            <a:off x="4116622" y="3625362"/>
            <a:ext cx="578740" cy="428981"/>
          </a:xfrm>
          <a:prstGeom prst="line">
            <a:avLst/>
          </a:prstGeom>
        </p:spPr>
        <p:style>
          <a:lnRef idx="2">
            <a:schemeClr val="accent1"/>
          </a:lnRef>
          <a:fillRef idx="0">
            <a:schemeClr val="accent1"/>
          </a:fillRef>
          <a:effectRef idx="1">
            <a:schemeClr val="accent1"/>
          </a:effectRef>
          <a:fontRef idx="minor">
            <a:schemeClr val="tx1"/>
          </a:fontRef>
        </p:style>
      </p:cxnSp>
      <p:cxnSp>
        <p:nvCxnSpPr>
          <p:cNvPr id="75" name="Straight Connector 74"/>
          <p:cNvCxnSpPr>
            <a:stCxn id="48" idx="2"/>
            <a:endCxn id="47" idx="7"/>
          </p:cNvCxnSpPr>
          <p:nvPr/>
        </p:nvCxnSpPr>
        <p:spPr>
          <a:xfrm flipH="1">
            <a:off x="4790219" y="2690320"/>
            <a:ext cx="578740" cy="1321927"/>
          </a:xfrm>
          <a:prstGeom prst="line">
            <a:avLst/>
          </a:prstGeom>
        </p:spPr>
        <p:style>
          <a:lnRef idx="2">
            <a:schemeClr val="accent1"/>
          </a:lnRef>
          <a:fillRef idx="0">
            <a:schemeClr val="accent1"/>
          </a:fillRef>
          <a:effectRef idx="1">
            <a:schemeClr val="accent1"/>
          </a:effectRef>
          <a:fontRef idx="minor">
            <a:schemeClr val="tx1"/>
          </a:fontRef>
        </p:style>
      </p:cxnSp>
      <p:cxnSp>
        <p:nvCxnSpPr>
          <p:cNvPr id="76" name="Straight Connector 75"/>
          <p:cNvCxnSpPr>
            <a:stCxn id="48" idx="5"/>
            <a:endCxn id="49" idx="1"/>
          </p:cNvCxnSpPr>
          <p:nvPr/>
        </p:nvCxnSpPr>
        <p:spPr>
          <a:xfrm>
            <a:off x="5463816" y="2732415"/>
            <a:ext cx="595015" cy="822350"/>
          </a:xfrm>
          <a:prstGeom prst="line">
            <a:avLst/>
          </a:prstGeom>
        </p:spPr>
        <p:style>
          <a:lnRef idx="2">
            <a:schemeClr val="accent1"/>
          </a:lnRef>
          <a:fillRef idx="0">
            <a:schemeClr val="accent1"/>
          </a:fillRef>
          <a:effectRef idx="1">
            <a:schemeClr val="accent1"/>
          </a:effectRef>
          <a:fontRef idx="minor">
            <a:schemeClr val="tx1"/>
          </a:fontRef>
        </p:style>
      </p:cxnSp>
      <p:sp>
        <p:nvSpPr>
          <p:cNvPr id="30" name="Oval 29"/>
          <p:cNvSpPr/>
          <p:nvPr/>
        </p:nvSpPr>
        <p:spPr>
          <a:xfrm>
            <a:off x="1255849" y="3380228"/>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1" name="Oval 30"/>
          <p:cNvSpPr/>
          <p:nvPr/>
        </p:nvSpPr>
        <p:spPr>
          <a:xfrm>
            <a:off x="1924209" y="3848152"/>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7" name="Oval 36"/>
          <p:cNvSpPr/>
          <p:nvPr/>
        </p:nvSpPr>
        <p:spPr>
          <a:xfrm>
            <a:off x="2611297" y="2780609"/>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9" name="Oval 38"/>
          <p:cNvSpPr/>
          <p:nvPr/>
        </p:nvSpPr>
        <p:spPr>
          <a:xfrm>
            <a:off x="3262948" y="2513225"/>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1" name="Oval 40"/>
          <p:cNvSpPr/>
          <p:nvPr/>
        </p:nvSpPr>
        <p:spPr>
          <a:xfrm>
            <a:off x="3948017" y="3432359"/>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4" name="Oval 43"/>
          <p:cNvSpPr/>
          <p:nvPr/>
        </p:nvSpPr>
        <p:spPr>
          <a:xfrm>
            <a:off x="4616377" y="3900282"/>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6" name="Oval 45"/>
          <p:cNvSpPr/>
          <p:nvPr/>
        </p:nvSpPr>
        <p:spPr>
          <a:xfrm>
            <a:off x="5284737" y="2563360"/>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0" name="Oval 49"/>
          <p:cNvSpPr/>
          <p:nvPr/>
        </p:nvSpPr>
        <p:spPr>
          <a:xfrm>
            <a:off x="5969806" y="3465782"/>
            <a:ext cx="250843" cy="282239"/>
          </a:xfrm>
          <a:prstGeom prst="ellipse">
            <a:avLst/>
          </a:prstGeom>
          <a:noFill/>
          <a:ln>
            <a:solidFill>
              <a:srgbClr val="8000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52" name="Straight Connector 51"/>
          <p:cNvCxnSpPr/>
          <p:nvPr/>
        </p:nvCxnSpPr>
        <p:spPr>
          <a:xfrm>
            <a:off x="1750228" y="347553"/>
            <a:ext cx="254050"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pic>
        <p:nvPicPr>
          <p:cNvPr id="51" name="Picture 5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413116335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p:cNvPicPr/>
          <p:nvPr/>
        </p:nvPicPr>
        <p:blipFill rotWithShape="1">
          <a:blip r:embed="rId3">
            <a:extLst>
              <a:ext uri="{28A0092B-C50C-407E-A947-70E740481C1C}">
                <a14:useLocalDpi xmlns:a14="http://schemas.microsoft.com/office/drawing/2010/main" val="0"/>
              </a:ext>
            </a:extLst>
          </a:blip>
          <a:srcRect l="34093" r="17616"/>
          <a:stretch/>
        </p:blipFill>
        <p:spPr>
          <a:xfrm>
            <a:off x="172224" y="1860444"/>
            <a:ext cx="6998054" cy="4854605"/>
          </a:xfrm>
          <a:prstGeom prst="rect">
            <a:avLst/>
          </a:prstGeom>
        </p:spPr>
      </p:pic>
      <p:sp>
        <p:nvSpPr>
          <p:cNvPr id="9" name="Title 1"/>
          <p:cNvSpPr>
            <a:spLocks noGrp="1"/>
          </p:cNvSpPr>
          <p:nvPr>
            <p:ph type="title"/>
          </p:nvPr>
        </p:nvSpPr>
        <p:spPr>
          <a:xfrm>
            <a:off x="1576655" y="-21524"/>
            <a:ext cx="5872018" cy="1143000"/>
          </a:xfrm>
        </p:spPr>
        <p:txBody>
          <a:bodyPr/>
          <a:lstStyle/>
          <a:p>
            <a:pPr algn="r"/>
            <a:r>
              <a:rPr lang="en-US" dirty="0" smtClean="0"/>
              <a:t>for SiO</a:t>
            </a:r>
            <a:r>
              <a:rPr lang="en-US" baseline="-25000" dirty="0" smtClean="0"/>
              <a:t>2</a:t>
            </a:r>
            <a:r>
              <a:rPr lang="en-US" dirty="0" smtClean="0"/>
              <a:t> Growth</a:t>
            </a:r>
            <a:endParaRPr lang="en-US" dirty="0"/>
          </a:p>
        </p:txBody>
      </p:sp>
      <p:sp>
        <p:nvSpPr>
          <p:cNvPr id="11" name="TextBox 10"/>
          <p:cNvSpPr txBox="1"/>
          <p:nvPr/>
        </p:nvSpPr>
        <p:spPr>
          <a:xfrm>
            <a:off x="1651446" y="153151"/>
            <a:ext cx="1523680" cy="769441"/>
          </a:xfrm>
          <a:prstGeom prst="rect">
            <a:avLst/>
          </a:prstGeom>
          <a:noFill/>
        </p:spPr>
        <p:txBody>
          <a:bodyPr wrap="none" rtlCol="0">
            <a:spAutoFit/>
          </a:bodyPr>
          <a:lstStyle/>
          <a:p>
            <a:r>
              <a:rPr lang="en-US" sz="4400" dirty="0" smtClean="0"/>
              <a:t>X -Chart</a:t>
            </a:r>
            <a:endParaRPr lang="en-US" sz="4400" dirty="0"/>
          </a:p>
        </p:txBody>
      </p:sp>
      <p:sp>
        <p:nvSpPr>
          <p:cNvPr id="33" name="TextBox 32"/>
          <p:cNvSpPr txBox="1"/>
          <p:nvPr/>
        </p:nvSpPr>
        <p:spPr>
          <a:xfrm>
            <a:off x="7054975" y="4017323"/>
            <a:ext cx="1900656" cy="400110"/>
          </a:xfrm>
          <a:prstGeom prst="rect">
            <a:avLst/>
          </a:prstGeom>
          <a:solidFill>
            <a:schemeClr val="bg1"/>
          </a:solidFill>
        </p:spPr>
        <p:txBody>
          <a:bodyPr wrap="square" rtlCol="0">
            <a:spAutoFit/>
          </a:bodyPr>
          <a:lstStyle/>
          <a:p>
            <a:r>
              <a:rPr lang="en-US" sz="2000" b="1" dirty="0" smtClean="0">
                <a:solidFill>
                  <a:srgbClr val="800000"/>
                </a:solidFill>
              </a:rPr>
              <a:t>Target = 1004°C </a:t>
            </a:r>
            <a:endParaRPr lang="en-US" sz="2000" b="1" dirty="0">
              <a:solidFill>
                <a:srgbClr val="800000"/>
              </a:solidFill>
            </a:endParaRPr>
          </a:p>
        </p:txBody>
      </p:sp>
      <p:sp>
        <p:nvSpPr>
          <p:cNvPr id="34" name="TextBox 33"/>
          <p:cNvSpPr txBox="1"/>
          <p:nvPr/>
        </p:nvSpPr>
        <p:spPr>
          <a:xfrm>
            <a:off x="7186191" y="1840537"/>
            <a:ext cx="1957809" cy="646331"/>
          </a:xfrm>
          <a:prstGeom prst="rect">
            <a:avLst/>
          </a:prstGeom>
          <a:solidFill>
            <a:schemeClr val="bg1"/>
          </a:solidFill>
        </p:spPr>
        <p:txBody>
          <a:bodyPr wrap="square" rtlCol="0">
            <a:spAutoFit/>
          </a:bodyPr>
          <a:lstStyle/>
          <a:p>
            <a:r>
              <a:rPr lang="en-US" b="1" dirty="0">
                <a:solidFill>
                  <a:srgbClr val="800000"/>
                </a:solidFill>
                <a:latin typeface="Arial"/>
                <a:cs typeface="Arial"/>
              </a:rPr>
              <a:t>UCL</a:t>
            </a:r>
            <a:endParaRPr lang="en-US" b="1" dirty="0" smtClean="0">
              <a:solidFill>
                <a:schemeClr val="tx2"/>
              </a:solidFill>
              <a:latin typeface="Symbol" charset="2"/>
              <a:cs typeface="Symbol" charset="2"/>
            </a:endParaRPr>
          </a:p>
          <a:p>
            <a:r>
              <a:rPr lang="en-US" b="1" dirty="0" smtClean="0">
                <a:solidFill>
                  <a:schemeClr val="tx2"/>
                </a:solidFill>
                <a:latin typeface="Symbol" charset="2"/>
                <a:cs typeface="Symbol" charset="2"/>
              </a:rPr>
              <a:t>m + 3s = </a:t>
            </a:r>
            <a:r>
              <a:rPr lang="en-US" dirty="0">
                <a:solidFill>
                  <a:srgbClr val="800000"/>
                </a:solidFill>
                <a:latin typeface="Arial"/>
                <a:cs typeface="Arial"/>
              </a:rPr>
              <a:t>1015°C</a:t>
            </a:r>
            <a:r>
              <a:rPr lang="en-US" b="1" dirty="0" smtClean="0">
                <a:solidFill>
                  <a:schemeClr val="tx2"/>
                </a:solidFill>
                <a:latin typeface="Symbol" charset="2"/>
                <a:cs typeface="Symbol" charset="2"/>
              </a:rPr>
              <a:t> </a:t>
            </a:r>
          </a:p>
        </p:txBody>
      </p:sp>
      <p:sp>
        <p:nvSpPr>
          <p:cNvPr id="36" name="TextBox 35"/>
          <p:cNvSpPr txBox="1"/>
          <p:nvPr/>
        </p:nvSpPr>
        <p:spPr>
          <a:xfrm>
            <a:off x="7186191" y="5743173"/>
            <a:ext cx="1957809" cy="646331"/>
          </a:xfrm>
          <a:prstGeom prst="rect">
            <a:avLst/>
          </a:prstGeom>
          <a:solidFill>
            <a:schemeClr val="bg1"/>
          </a:solidFill>
        </p:spPr>
        <p:txBody>
          <a:bodyPr wrap="square" rtlCol="0">
            <a:spAutoFit/>
          </a:bodyPr>
          <a:lstStyle/>
          <a:p>
            <a:r>
              <a:rPr lang="en-US" b="1" dirty="0">
                <a:solidFill>
                  <a:srgbClr val="800000"/>
                </a:solidFill>
                <a:latin typeface="Arial"/>
                <a:cs typeface="Arial"/>
              </a:rPr>
              <a:t>L</a:t>
            </a:r>
            <a:r>
              <a:rPr lang="en-US" b="1" dirty="0" smtClean="0">
                <a:solidFill>
                  <a:srgbClr val="800000"/>
                </a:solidFill>
                <a:latin typeface="Arial"/>
                <a:cs typeface="Arial"/>
              </a:rPr>
              <a:t>CL</a:t>
            </a:r>
            <a:endParaRPr lang="en-US" b="1" dirty="0" smtClean="0">
              <a:solidFill>
                <a:schemeClr val="tx2"/>
              </a:solidFill>
              <a:latin typeface="Symbol" charset="2"/>
              <a:cs typeface="Symbol" charset="2"/>
            </a:endParaRPr>
          </a:p>
          <a:p>
            <a:r>
              <a:rPr lang="en-US" b="1" dirty="0" smtClean="0">
                <a:solidFill>
                  <a:schemeClr val="tx2"/>
                </a:solidFill>
                <a:latin typeface="Symbol" charset="2"/>
                <a:cs typeface="Symbol" charset="2"/>
              </a:rPr>
              <a:t>m - 3s = </a:t>
            </a:r>
            <a:r>
              <a:rPr lang="en-US" dirty="0" smtClean="0">
                <a:solidFill>
                  <a:srgbClr val="800000"/>
                </a:solidFill>
                <a:latin typeface="Arial"/>
                <a:cs typeface="Arial"/>
              </a:rPr>
              <a:t>993°</a:t>
            </a:r>
            <a:r>
              <a:rPr lang="en-US" dirty="0">
                <a:solidFill>
                  <a:srgbClr val="800000"/>
                </a:solidFill>
                <a:latin typeface="Arial"/>
                <a:cs typeface="Arial"/>
              </a:rPr>
              <a:t>C</a:t>
            </a:r>
            <a:r>
              <a:rPr lang="en-US" b="1" dirty="0" smtClean="0">
                <a:solidFill>
                  <a:schemeClr val="tx2"/>
                </a:solidFill>
                <a:latin typeface="Symbol" charset="2"/>
                <a:cs typeface="Symbol" charset="2"/>
              </a:rPr>
              <a:t> </a:t>
            </a:r>
          </a:p>
        </p:txBody>
      </p:sp>
      <p:sp>
        <p:nvSpPr>
          <p:cNvPr id="2" name="TextBox 1"/>
          <p:cNvSpPr txBox="1"/>
          <p:nvPr/>
        </p:nvSpPr>
        <p:spPr>
          <a:xfrm>
            <a:off x="209177" y="836709"/>
            <a:ext cx="7993194" cy="1077218"/>
          </a:xfrm>
          <a:prstGeom prst="rect">
            <a:avLst/>
          </a:prstGeom>
          <a:noFill/>
        </p:spPr>
        <p:txBody>
          <a:bodyPr wrap="none" rtlCol="0">
            <a:spAutoFit/>
          </a:bodyPr>
          <a:lstStyle/>
          <a:p>
            <a:r>
              <a:rPr lang="en-US" sz="1600" b="1" dirty="0"/>
              <a:t>Rule 1:</a:t>
            </a:r>
            <a:r>
              <a:rPr lang="en-US" sz="1600" dirty="0"/>
              <a:t> A single point outside the </a:t>
            </a:r>
            <a:r>
              <a:rPr lang="en-US" sz="1600" i="1" dirty="0"/>
              <a:t>μ±3σ</a:t>
            </a:r>
            <a:r>
              <a:rPr lang="en-US" sz="1600" dirty="0"/>
              <a:t> zone.</a:t>
            </a:r>
          </a:p>
          <a:p>
            <a:r>
              <a:rPr lang="en-US" sz="1600" b="1" dirty="0"/>
              <a:t>Rule 2:</a:t>
            </a:r>
            <a:r>
              <a:rPr lang="en-US" sz="1600" dirty="0"/>
              <a:t> </a:t>
            </a:r>
            <a:r>
              <a:rPr lang="en-US" sz="1600" dirty="0" smtClean="0"/>
              <a:t>2 out </a:t>
            </a:r>
            <a:r>
              <a:rPr lang="en-US" sz="1600" dirty="0"/>
              <a:t>of three successive points outside </a:t>
            </a:r>
            <a:r>
              <a:rPr lang="en-US" sz="1600" i="1" dirty="0"/>
              <a:t>μ±2σ</a:t>
            </a:r>
            <a:r>
              <a:rPr lang="en-US" sz="1600" dirty="0"/>
              <a:t> zone.</a:t>
            </a:r>
          </a:p>
          <a:p>
            <a:r>
              <a:rPr lang="en-US" sz="1600" b="1" dirty="0"/>
              <a:t>Rule 4:</a:t>
            </a:r>
            <a:r>
              <a:rPr lang="en-US" sz="1600" dirty="0"/>
              <a:t> 8 or more successive numbers either strictly above or strictly below the mean.</a:t>
            </a:r>
          </a:p>
          <a:p>
            <a:r>
              <a:rPr lang="en-US" sz="1600" b="1" dirty="0"/>
              <a:t>Rule 5:</a:t>
            </a:r>
            <a:r>
              <a:rPr lang="en-US" sz="1600" dirty="0"/>
              <a:t> 6 or more successive numbers showing a continuous increase or continuous decrease</a:t>
            </a:r>
            <a:r>
              <a:rPr lang="en-US" sz="1600" dirty="0" smtClean="0"/>
              <a:t>.</a:t>
            </a:r>
            <a:endParaRPr lang="en-US" sz="1600" dirty="0"/>
          </a:p>
        </p:txBody>
      </p:sp>
      <p:sp>
        <p:nvSpPr>
          <p:cNvPr id="35" name="Oval 34"/>
          <p:cNvSpPr>
            <a:spLocks noChangeAspect="1"/>
          </p:cNvSpPr>
          <p:nvPr/>
        </p:nvSpPr>
        <p:spPr>
          <a:xfrm>
            <a:off x="653780" y="438197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8" name="Oval 37"/>
          <p:cNvSpPr>
            <a:spLocks noChangeAspect="1"/>
          </p:cNvSpPr>
          <p:nvPr/>
        </p:nvSpPr>
        <p:spPr>
          <a:xfrm>
            <a:off x="1327377" y="347805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0" name="Oval 39"/>
          <p:cNvSpPr>
            <a:spLocks noChangeAspect="1"/>
          </p:cNvSpPr>
          <p:nvPr/>
        </p:nvSpPr>
        <p:spPr>
          <a:xfrm>
            <a:off x="2000974" y="3929241"/>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2" name="Oval 41"/>
          <p:cNvSpPr>
            <a:spLocks noChangeAspect="1"/>
          </p:cNvSpPr>
          <p:nvPr/>
        </p:nvSpPr>
        <p:spPr>
          <a:xfrm>
            <a:off x="2674571" y="2874324"/>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3" name="Oval 42"/>
          <p:cNvSpPr>
            <a:spLocks noChangeAspect="1"/>
          </p:cNvSpPr>
          <p:nvPr/>
        </p:nvSpPr>
        <p:spPr>
          <a:xfrm>
            <a:off x="3348168" y="2586573"/>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5" name="Oval 44"/>
          <p:cNvSpPr>
            <a:spLocks noChangeAspect="1"/>
          </p:cNvSpPr>
          <p:nvPr/>
        </p:nvSpPr>
        <p:spPr>
          <a:xfrm>
            <a:off x="4021765" y="352373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 name="Oval 46"/>
          <p:cNvSpPr>
            <a:spLocks noChangeAspect="1"/>
          </p:cNvSpPr>
          <p:nvPr/>
        </p:nvSpPr>
        <p:spPr>
          <a:xfrm>
            <a:off x="4695362" y="3994811"/>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 name="Oval 47"/>
          <p:cNvSpPr>
            <a:spLocks noChangeAspect="1"/>
          </p:cNvSpPr>
          <p:nvPr/>
        </p:nvSpPr>
        <p:spPr>
          <a:xfrm>
            <a:off x="5312261" y="453594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 name="Oval 48"/>
          <p:cNvSpPr>
            <a:spLocks noChangeAspect="1"/>
          </p:cNvSpPr>
          <p:nvPr/>
        </p:nvSpPr>
        <p:spPr>
          <a:xfrm>
            <a:off x="5906481" y="5623931"/>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1" name="Oval 50"/>
          <p:cNvSpPr>
            <a:spLocks noChangeAspect="1"/>
          </p:cNvSpPr>
          <p:nvPr/>
        </p:nvSpPr>
        <p:spPr>
          <a:xfrm>
            <a:off x="6285250" y="4951751"/>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69" name="Straight Connector 68"/>
          <p:cNvCxnSpPr>
            <a:stCxn id="35" idx="7"/>
            <a:endCxn id="38" idx="3"/>
          </p:cNvCxnSpPr>
          <p:nvPr/>
        </p:nvCxnSpPr>
        <p:spPr>
          <a:xfrm flipV="1">
            <a:off x="748637" y="3579685"/>
            <a:ext cx="595015" cy="819729"/>
          </a:xfrm>
          <a:prstGeom prst="line">
            <a:avLst/>
          </a:prstGeom>
        </p:spPr>
        <p:style>
          <a:lnRef idx="2">
            <a:schemeClr val="accent1"/>
          </a:lnRef>
          <a:fillRef idx="0">
            <a:schemeClr val="accent1"/>
          </a:fillRef>
          <a:effectRef idx="1">
            <a:schemeClr val="accent1"/>
          </a:effectRef>
          <a:fontRef idx="minor">
            <a:schemeClr val="tx1"/>
          </a:fontRef>
        </p:style>
      </p:cxnSp>
      <p:cxnSp>
        <p:nvCxnSpPr>
          <p:cNvPr id="70" name="Straight Connector 69"/>
          <p:cNvCxnSpPr>
            <a:endCxn id="40" idx="2"/>
          </p:cNvCxnSpPr>
          <p:nvPr/>
        </p:nvCxnSpPr>
        <p:spPr>
          <a:xfrm>
            <a:off x="1412299" y="3576284"/>
            <a:ext cx="588675" cy="412489"/>
          </a:xfrm>
          <a:prstGeom prst="line">
            <a:avLst/>
          </a:prstGeom>
        </p:spPr>
        <p:style>
          <a:lnRef idx="2">
            <a:schemeClr val="accent1"/>
          </a:lnRef>
          <a:fillRef idx="0">
            <a:schemeClr val="accent1"/>
          </a:fillRef>
          <a:effectRef idx="1">
            <a:schemeClr val="accent1"/>
          </a:effectRef>
          <a:fontRef idx="minor">
            <a:schemeClr val="tx1"/>
          </a:fontRef>
        </p:style>
      </p:cxnSp>
      <p:cxnSp>
        <p:nvCxnSpPr>
          <p:cNvPr id="71" name="Straight Connector 70"/>
          <p:cNvCxnSpPr>
            <a:stCxn id="42" idx="3"/>
            <a:endCxn id="40" idx="6"/>
          </p:cNvCxnSpPr>
          <p:nvPr/>
        </p:nvCxnSpPr>
        <p:spPr>
          <a:xfrm flipH="1">
            <a:off x="2112106" y="2975951"/>
            <a:ext cx="578740" cy="1012822"/>
          </a:xfrm>
          <a:prstGeom prst="line">
            <a:avLst/>
          </a:prstGeom>
        </p:spPr>
        <p:style>
          <a:lnRef idx="2">
            <a:schemeClr val="accent1"/>
          </a:lnRef>
          <a:fillRef idx="0">
            <a:schemeClr val="accent1"/>
          </a:fillRef>
          <a:effectRef idx="1">
            <a:schemeClr val="accent1"/>
          </a:effectRef>
          <a:fontRef idx="minor">
            <a:schemeClr val="tx1"/>
          </a:fontRef>
        </p:style>
      </p:cxnSp>
      <p:cxnSp>
        <p:nvCxnSpPr>
          <p:cNvPr id="72" name="Straight Connector 71"/>
          <p:cNvCxnSpPr>
            <a:endCxn id="45" idx="2"/>
          </p:cNvCxnSpPr>
          <p:nvPr/>
        </p:nvCxnSpPr>
        <p:spPr>
          <a:xfrm>
            <a:off x="3423068" y="2694415"/>
            <a:ext cx="598697" cy="888852"/>
          </a:xfrm>
          <a:prstGeom prst="line">
            <a:avLst/>
          </a:prstGeom>
        </p:spPr>
        <p:style>
          <a:lnRef idx="2">
            <a:schemeClr val="accent1"/>
          </a:lnRef>
          <a:fillRef idx="0">
            <a:schemeClr val="accent1"/>
          </a:fillRef>
          <a:effectRef idx="1">
            <a:schemeClr val="accent1"/>
          </a:effectRef>
          <a:fontRef idx="minor">
            <a:schemeClr val="tx1"/>
          </a:fontRef>
        </p:style>
      </p:cxnSp>
      <p:cxnSp>
        <p:nvCxnSpPr>
          <p:cNvPr id="73" name="Straight Connector 72"/>
          <p:cNvCxnSpPr>
            <a:endCxn id="43" idx="2"/>
          </p:cNvCxnSpPr>
          <p:nvPr/>
        </p:nvCxnSpPr>
        <p:spPr>
          <a:xfrm flipV="1">
            <a:off x="2776329" y="2646105"/>
            <a:ext cx="571839" cy="271718"/>
          </a:xfrm>
          <a:prstGeom prst="line">
            <a:avLst/>
          </a:prstGeom>
        </p:spPr>
        <p:style>
          <a:lnRef idx="2">
            <a:schemeClr val="accent1"/>
          </a:lnRef>
          <a:fillRef idx="0">
            <a:schemeClr val="accent1"/>
          </a:fillRef>
          <a:effectRef idx="1">
            <a:schemeClr val="accent1"/>
          </a:effectRef>
          <a:fontRef idx="minor">
            <a:schemeClr val="tx1"/>
          </a:fontRef>
        </p:style>
      </p:cxnSp>
      <p:cxnSp>
        <p:nvCxnSpPr>
          <p:cNvPr id="74" name="Straight Connector 73"/>
          <p:cNvCxnSpPr>
            <a:stCxn id="45" idx="5"/>
            <a:endCxn id="47" idx="2"/>
          </p:cNvCxnSpPr>
          <p:nvPr/>
        </p:nvCxnSpPr>
        <p:spPr>
          <a:xfrm>
            <a:off x="4116622" y="3625362"/>
            <a:ext cx="578740" cy="428981"/>
          </a:xfrm>
          <a:prstGeom prst="line">
            <a:avLst/>
          </a:prstGeom>
        </p:spPr>
        <p:style>
          <a:lnRef idx="2">
            <a:schemeClr val="accent1"/>
          </a:lnRef>
          <a:fillRef idx="0">
            <a:schemeClr val="accent1"/>
          </a:fillRef>
          <a:effectRef idx="1">
            <a:schemeClr val="accent1"/>
          </a:effectRef>
          <a:fontRef idx="minor">
            <a:schemeClr val="tx1"/>
          </a:fontRef>
        </p:style>
      </p:cxnSp>
      <p:cxnSp>
        <p:nvCxnSpPr>
          <p:cNvPr id="75" name="Straight Connector 74"/>
          <p:cNvCxnSpPr>
            <a:stCxn id="48" idx="1"/>
            <a:endCxn id="47" idx="5"/>
          </p:cNvCxnSpPr>
          <p:nvPr/>
        </p:nvCxnSpPr>
        <p:spPr>
          <a:xfrm flipH="1" flipV="1">
            <a:off x="4790219" y="4096438"/>
            <a:ext cx="538317" cy="456943"/>
          </a:xfrm>
          <a:prstGeom prst="line">
            <a:avLst/>
          </a:prstGeom>
        </p:spPr>
        <p:style>
          <a:lnRef idx="2">
            <a:schemeClr val="accent1"/>
          </a:lnRef>
          <a:fillRef idx="0">
            <a:schemeClr val="accent1"/>
          </a:fillRef>
          <a:effectRef idx="1">
            <a:schemeClr val="accent1"/>
          </a:effectRef>
          <a:fontRef idx="minor">
            <a:schemeClr val="tx1"/>
          </a:fontRef>
        </p:style>
      </p:cxnSp>
      <p:cxnSp>
        <p:nvCxnSpPr>
          <p:cNvPr id="76" name="Straight Connector 75"/>
          <p:cNvCxnSpPr>
            <a:stCxn id="48" idx="5"/>
            <a:endCxn id="49" idx="1"/>
          </p:cNvCxnSpPr>
          <p:nvPr/>
        </p:nvCxnSpPr>
        <p:spPr>
          <a:xfrm>
            <a:off x="5407118" y="4637572"/>
            <a:ext cx="515638" cy="1003795"/>
          </a:xfrm>
          <a:prstGeom prst="line">
            <a:avLst/>
          </a:prstGeom>
        </p:spPr>
        <p:style>
          <a:lnRef idx="2">
            <a:schemeClr val="accent1"/>
          </a:lnRef>
          <a:fillRef idx="0">
            <a:schemeClr val="accent1"/>
          </a:fillRef>
          <a:effectRef idx="1">
            <a:schemeClr val="accent1"/>
          </a:effectRef>
          <a:fontRef idx="minor">
            <a:schemeClr val="tx1"/>
          </a:fontRef>
        </p:style>
      </p:cxnSp>
      <p:cxnSp>
        <p:nvCxnSpPr>
          <p:cNvPr id="77" name="Straight Connector 76"/>
          <p:cNvCxnSpPr>
            <a:stCxn id="49" idx="7"/>
            <a:endCxn id="51" idx="3"/>
          </p:cNvCxnSpPr>
          <p:nvPr/>
        </p:nvCxnSpPr>
        <p:spPr>
          <a:xfrm flipV="1">
            <a:off x="6001338" y="5053378"/>
            <a:ext cx="300187" cy="587989"/>
          </a:xfrm>
          <a:prstGeom prst="line">
            <a:avLst/>
          </a:prstGeom>
        </p:spPr>
        <p:style>
          <a:lnRef idx="2">
            <a:schemeClr val="accent1"/>
          </a:lnRef>
          <a:fillRef idx="0">
            <a:schemeClr val="accent1"/>
          </a:fillRef>
          <a:effectRef idx="1">
            <a:schemeClr val="accent1"/>
          </a:effectRef>
          <a:fontRef idx="minor">
            <a:schemeClr val="tx1"/>
          </a:fontRef>
        </p:style>
      </p:cxnSp>
      <p:cxnSp>
        <p:nvCxnSpPr>
          <p:cNvPr id="30" name="Straight Connector 29"/>
          <p:cNvCxnSpPr/>
          <p:nvPr/>
        </p:nvCxnSpPr>
        <p:spPr>
          <a:xfrm>
            <a:off x="1750228" y="347553"/>
            <a:ext cx="254050"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0820215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p:cNvPicPr/>
          <p:nvPr/>
        </p:nvPicPr>
        <p:blipFill rotWithShape="1">
          <a:blip r:embed="rId3">
            <a:extLst>
              <a:ext uri="{28A0092B-C50C-407E-A947-70E740481C1C}">
                <a14:useLocalDpi xmlns:a14="http://schemas.microsoft.com/office/drawing/2010/main" val="0"/>
              </a:ext>
            </a:extLst>
          </a:blip>
          <a:srcRect l="34093" r="17616"/>
          <a:stretch/>
        </p:blipFill>
        <p:spPr>
          <a:xfrm>
            <a:off x="172224" y="1860444"/>
            <a:ext cx="6998054" cy="4854605"/>
          </a:xfrm>
          <a:prstGeom prst="rect">
            <a:avLst/>
          </a:prstGeom>
        </p:spPr>
      </p:pic>
      <p:sp>
        <p:nvSpPr>
          <p:cNvPr id="9" name="Title 1"/>
          <p:cNvSpPr>
            <a:spLocks noGrp="1"/>
          </p:cNvSpPr>
          <p:nvPr>
            <p:ph type="title"/>
          </p:nvPr>
        </p:nvSpPr>
        <p:spPr>
          <a:xfrm>
            <a:off x="1576655" y="-21524"/>
            <a:ext cx="5872018" cy="1143000"/>
          </a:xfrm>
        </p:spPr>
        <p:txBody>
          <a:bodyPr/>
          <a:lstStyle/>
          <a:p>
            <a:pPr algn="r"/>
            <a:r>
              <a:rPr lang="en-US" dirty="0" smtClean="0"/>
              <a:t>for SiO</a:t>
            </a:r>
            <a:r>
              <a:rPr lang="en-US" baseline="-25000" dirty="0" smtClean="0"/>
              <a:t>2</a:t>
            </a:r>
            <a:r>
              <a:rPr lang="en-US" dirty="0" smtClean="0"/>
              <a:t> Growth</a:t>
            </a:r>
            <a:endParaRPr lang="en-US" dirty="0"/>
          </a:p>
        </p:txBody>
      </p:sp>
      <p:grpSp>
        <p:nvGrpSpPr>
          <p:cNvPr id="10" name="Group 9"/>
          <p:cNvGrpSpPr/>
          <p:nvPr/>
        </p:nvGrpSpPr>
        <p:grpSpPr>
          <a:xfrm>
            <a:off x="1651446" y="153151"/>
            <a:ext cx="1523680" cy="769441"/>
            <a:chOff x="-286075" y="325343"/>
            <a:chExt cx="2031175" cy="769441"/>
          </a:xfrm>
        </p:grpSpPr>
        <p:sp>
          <p:nvSpPr>
            <p:cNvPr id="11" name="TextBox 10"/>
            <p:cNvSpPr txBox="1"/>
            <p:nvPr/>
          </p:nvSpPr>
          <p:spPr>
            <a:xfrm>
              <a:off x="-286075" y="325343"/>
              <a:ext cx="2031175" cy="769441"/>
            </a:xfrm>
            <a:prstGeom prst="rect">
              <a:avLst/>
            </a:prstGeom>
            <a:noFill/>
          </p:spPr>
          <p:txBody>
            <a:bodyPr wrap="none" rtlCol="0">
              <a:spAutoFit/>
            </a:bodyPr>
            <a:lstStyle/>
            <a:p>
              <a:r>
                <a:rPr lang="en-US" sz="4400" dirty="0" smtClean="0"/>
                <a:t>X -Chart</a:t>
              </a:r>
              <a:endParaRPr lang="en-US" sz="4400" dirty="0"/>
            </a:p>
          </p:txBody>
        </p:sp>
        <p:cxnSp>
          <p:nvCxnSpPr>
            <p:cNvPr id="13" name="Straight Connector 12"/>
            <p:cNvCxnSpPr/>
            <p:nvPr/>
          </p:nvCxnSpPr>
          <p:spPr>
            <a:xfrm>
              <a:off x="-154391" y="519745"/>
              <a:ext cx="338667"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grpSp>
      <p:sp>
        <p:nvSpPr>
          <p:cNvPr id="33" name="TextBox 32"/>
          <p:cNvSpPr txBox="1"/>
          <p:nvPr/>
        </p:nvSpPr>
        <p:spPr>
          <a:xfrm>
            <a:off x="7054975" y="4017323"/>
            <a:ext cx="1900656" cy="400110"/>
          </a:xfrm>
          <a:prstGeom prst="rect">
            <a:avLst/>
          </a:prstGeom>
          <a:solidFill>
            <a:schemeClr val="bg1"/>
          </a:solidFill>
        </p:spPr>
        <p:txBody>
          <a:bodyPr wrap="square" rtlCol="0">
            <a:spAutoFit/>
          </a:bodyPr>
          <a:lstStyle/>
          <a:p>
            <a:r>
              <a:rPr lang="en-US" sz="2000" b="1" dirty="0" smtClean="0">
                <a:solidFill>
                  <a:srgbClr val="800000"/>
                </a:solidFill>
              </a:rPr>
              <a:t>Target = 1004°C </a:t>
            </a:r>
            <a:endParaRPr lang="en-US" sz="2000" b="1" dirty="0">
              <a:solidFill>
                <a:srgbClr val="800000"/>
              </a:solidFill>
            </a:endParaRPr>
          </a:p>
        </p:txBody>
      </p:sp>
      <p:sp>
        <p:nvSpPr>
          <p:cNvPr id="34" name="TextBox 33"/>
          <p:cNvSpPr txBox="1"/>
          <p:nvPr/>
        </p:nvSpPr>
        <p:spPr>
          <a:xfrm>
            <a:off x="7186191" y="1840537"/>
            <a:ext cx="1957809" cy="646331"/>
          </a:xfrm>
          <a:prstGeom prst="rect">
            <a:avLst/>
          </a:prstGeom>
          <a:solidFill>
            <a:schemeClr val="bg1"/>
          </a:solidFill>
        </p:spPr>
        <p:txBody>
          <a:bodyPr wrap="square" rtlCol="0">
            <a:spAutoFit/>
          </a:bodyPr>
          <a:lstStyle/>
          <a:p>
            <a:r>
              <a:rPr lang="en-US" b="1" dirty="0">
                <a:solidFill>
                  <a:srgbClr val="800000"/>
                </a:solidFill>
                <a:latin typeface="Arial"/>
                <a:cs typeface="Arial"/>
              </a:rPr>
              <a:t>UCL</a:t>
            </a:r>
            <a:endParaRPr lang="en-US" b="1" dirty="0" smtClean="0">
              <a:solidFill>
                <a:schemeClr val="tx2"/>
              </a:solidFill>
              <a:latin typeface="Symbol" charset="2"/>
              <a:cs typeface="Symbol" charset="2"/>
            </a:endParaRPr>
          </a:p>
          <a:p>
            <a:r>
              <a:rPr lang="en-US" b="1" dirty="0" smtClean="0">
                <a:solidFill>
                  <a:schemeClr val="tx2"/>
                </a:solidFill>
                <a:latin typeface="Symbol" charset="2"/>
                <a:cs typeface="Symbol" charset="2"/>
              </a:rPr>
              <a:t>m + 3s = </a:t>
            </a:r>
            <a:r>
              <a:rPr lang="en-US" dirty="0">
                <a:solidFill>
                  <a:srgbClr val="800000"/>
                </a:solidFill>
                <a:latin typeface="Arial"/>
                <a:cs typeface="Arial"/>
              </a:rPr>
              <a:t>1015°C</a:t>
            </a:r>
            <a:r>
              <a:rPr lang="en-US" b="1" dirty="0" smtClean="0">
                <a:solidFill>
                  <a:schemeClr val="tx2"/>
                </a:solidFill>
                <a:latin typeface="Symbol" charset="2"/>
                <a:cs typeface="Symbol" charset="2"/>
              </a:rPr>
              <a:t> </a:t>
            </a:r>
          </a:p>
        </p:txBody>
      </p:sp>
      <p:sp>
        <p:nvSpPr>
          <p:cNvPr id="36" name="TextBox 35"/>
          <p:cNvSpPr txBox="1"/>
          <p:nvPr/>
        </p:nvSpPr>
        <p:spPr>
          <a:xfrm>
            <a:off x="7186191" y="5743173"/>
            <a:ext cx="1957809" cy="646331"/>
          </a:xfrm>
          <a:prstGeom prst="rect">
            <a:avLst/>
          </a:prstGeom>
          <a:solidFill>
            <a:schemeClr val="bg1"/>
          </a:solidFill>
        </p:spPr>
        <p:txBody>
          <a:bodyPr wrap="square" rtlCol="0">
            <a:spAutoFit/>
          </a:bodyPr>
          <a:lstStyle/>
          <a:p>
            <a:r>
              <a:rPr lang="en-US" b="1" dirty="0">
                <a:solidFill>
                  <a:srgbClr val="800000"/>
                </a:solidFill>
                <a:latin typeface="Arial"/>
                <a:cs typeface="Arial"/>
              </a:rPr>
              <a:t>L</a:t>
            </a:r>
            <a:r>
              <a:rPr lang="en-US" b="1" dirty="0" smtClean="0">
                <a:solidFill>
                  <a:srgbClr val="800000"/>
                </a:solidFill>
                <a:latin typeface="Arial"/>
                <a:cs typeface="Arial"/>
              </a:rPr>
              <a:t>CL</a:t>
            </a:r>
            <a:endParaRPr lang="en-US" b="1" dirty="0" smtClean="0">
              <a:solidFill>
                <a:schemeClr val="tx2"/>
              </a:solidFill>
              <a:latin typeface="Symbol" charset="2"/>
              <a:cs typeface="Symbol" charset="2"/>
            </a:endParaRPr>
          </a:p>
          <a:p>
            <a:r>
              <a:rPr lang="en-US" b="1" dirty="0" smtClean="0">
                <a:solidFill>
                  <a:schemeClr val="tx2"/>
                </a:solidFill>
                <a:latin typeface="Symbol" charset="2"/>
                <a:cs typeface="Symbol" charset="2"/>
              </a:rPr>
              <a:t>m - 3s = </a:t>
            </a:r>
            <a:r>
              <a:rPr lang="en-US" dirty="0" smtClean="0">
                <a:solidFill>
                  <a:srgbClr val="800000"/>
                </a:solidFill>
                <a:latin typeface="Arial"/>
                <a:cs typeface="Arial"/>
              </a:rPr>
              <a:t>993°</a:t>
            </a:r>
            <a:r>
              <a:rPr lang="en-US" dirty="0">
                <a:solidFill>
                  <a:srgbClr val="800000"/>
                </a:solidFill>
                <a:latin typeface="Arial"/>
                <a:cs typeface="Arial"/>
              </a:rPr>
              <a:t>C</a:t>
            </a:r>
            <a:r>
              <a:rPr lang="en-US" b="1" dirty="0" smtClean="0">
                <a:solidFill>
                  <a:schemeClr val="tx2"/>
                </a:solidFill>
                <a:latin typeface="Symbol" charset="2"/>
                <a:cs typeface="Symbol" charset="2"/>
              </a:rPr>
              <a:t> </a:t>
            </a:r>
          </a:p>
        </p:txBody>
      </p:sp>
      <p:sp>
        <p:nvSpPr>
          <p:cNvPr id="2" name="TextBox 1"/>
          <p:cNvSpPr txBox="1"/>
          <p:nvPr/>
        </p:nvSpPr>
        <p:spPr>
          <a:xfrm>
            <a:off x="209177" y="836709"/>
            <a:ext cx="7993194" cy="1077218"/>
          </a:xfrm>
          <a:prstGeom prst="rect">
            <a:avLst/>
          </a:prstGeom>
          <a:noFill/>
        </p:spPr>
        <p:txBody>
          <a:bodyPr wrap="none" rtlCol="0">
            <a:spAutoFit/>
          </a:bodyPr>
          <a:lstStyle/>
          <a:p>
            <a:r>
              <a:rPr lang="en-US" sz="1600" b="1" dirty="0"/>
              <a:t>Rule 1:</a:t>
            </a:r>
            <a:r>
              <a:rPr lang="en-US" sz="1600" dirty="0"/>
              <a:t> A single point outside the </a:t>
            </a:r>
            <a:r>
              <a:rPr lang="en-US" sz="1600" i="1" dirty="0"/>
              <a:t>μ±3σ</a:t>
            </a:r>
            <a:r>
              <a:rPr lang="en-US" sz="1600" dirty="0"/>
              <a:t> zone.</a:t>
            </a:r>
          </a:p>
          <a:p>
            <a:r>
              <a:rPr lang="en-US" sz="1600" b="1" dirty="0"/>
              <a:t>Rule 2:</a:t>
            </a:r>
            <a:r>
              <a:rPr lang="en-US" sz="1600" dirty="0"/>
              <a:t> </a:t>
            </a:r>
            <a:r>
              <a:rPr lang="en-US" sz="1600" dirty="0" smtClean="0"/>
              <a:t>2 out </a:t>
            </a:r>
            <a:r>
              <a:rPr lang="en-US" sz="1600" dirty="0"/>
              <a:t>of three successive points outside </a:t>
            </a:r>
            <a:r>
              <a:rPr lang="en-US" sz="1600" i="1" dirty="0"/>
              <a:t>μ±2σ</a:t>
            </a:r>
            <a:r>
              <a:rPr lang="en-US" sz="1600" dirty="0"/>
              <a:t> zone.</a:t>
            </a:r>
          </a:p>
          <a:p>
            <a:r>
              <a:rPr lang="en-US" sz="1600" b="1" dirty="0"/>
              <a:t>Rule 4:</a:t>
            </a:r>
            <a:r>
              <a:rPr lang="en-US" sz="1600" dirty="0"/>
              <a:t> 8 or more successive numbers either strictly above or strictly below the mean.</a:t>
            </a:r>
          </a:p>
          <a:p>
            <a:r>
              <a:rPr lang="en-US" sz="1600" b="1" dirty="0"/>
              <a:t>Rule 5:</a:t>
            </a:r>
            <a:r>
              <a:rPr lang="en-US" sz="1600" dirty="0"/>
              <a:t> 6 or more successive numbers showing a continuous increase or continuous decrease</a:t>
            </a:r>
            <a:r>
              <a:rPr lang="en-US" sz="1600" dirty="0" smtClean="0"/>
              <a:t>.</a:t>
            </a:r>
            <a:endParaRPr lang="en-US" sz="1600" dirty="0"/>
          </a:p>
        </p:txBody>
      </p:sp>
      <p:sp>
        <p:nvSpPr>
          <p:cNvPr id="35" name="Oval 34"/>
          <p:cNvSpPr>
            <a:spLocks noChangeAspect="1"/>
          </p:cNvSpPr>
          <p:nvPr/>
        </p:nvSpPr>
        <p:spPr>
          <a:xfrm>
            <a:off x="653780" y="438197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8" name="Oval 37"/>
          <p:cNvSpPr>
            <a:spLocks noChangeAspect="1"/>
          </p:cNvSpPr>
          <p:nvPr/>
        </p:nvSpPr>
        <p:spPr>
          <a:xfrm>
            <a:off x="1327377" y="3478058"/>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0" name="Oval 39"/>
          <p:cNvSpPr>
            <a:spLocks noChangeAspect="1"/>
          </p:cNvSpPr>
          <p:nvPr/>
        </p:nvSpPr>
        <p:spPr>
          <a:xfrm>
            <a:off x="2000974" y="3929241"/>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2" name="Oval 41"/>
          <p:cNvSpPr>
            <a:spLocks noChangeAspect="1"/>
          </p:cNvSpPr>
          <p:nvPr/>
        </p:nvSpPr>
        <p:spPr>
          <a:xfrm>
            <a:off x="2674571" y="2874324"/>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3" name="Oval 42"/>
          <p:cNvSpPr>
            <a:spLocks noChangeAspect="1"/>
          </p:cNvSpPr>
          <p:nvPr/>
        </p:nvSpPr>
        <p:spPr>
          <a:xfrm>
            <a:off x="3348168" y="2586573"/>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5" name="Oval 44"/>
          <p:cNvSpPr>
            <a:spLocks noChangeAspect="1"/>
          </p:cNvSpPr>
          <p:nvPr/>
        </p:nvSpPr>
        <p:spPr>
          <a:xfrm>
            <a:off x="4021765" y="352373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7" name="Oval 46"/>
          <p:cNvSpPr>
            <a:spLocks noChangeAspect="1"/>
          </p:cNvSpPr>
          <p:nvPr/>
        </p:nvSpPr>
        <p:spPr>
          <a:xfrm>
            <a:off x="4695362" y="3994811"/>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8" name="Oval 47"/>
          <p:cNvSpPr>
            <a:spLocks noChangeAspect="1"/>
          </p:cNvSpPr>
          <p:nvPr/>
        </p:nvSpPr>
        <p:spPr>
          <a:xfrm>
            <a:off x="5312261" y="4535945"/>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49" name="Oval 48"/>
          <p:cNvSpPr>
            <a:spLocks noChangeAspect="1"/>
          </p:cNvSpPr>
          <p:nvPr/>
        </p:nvSpPr>
        <p:spPr>
          <a:xfrm>
            <a:off x="5906481" y="5623931"/>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1" name="Oval 50"/>
          <p:cNvSpPr>
            <a:spLocks noChangeAspect="1"/>
          </p:cNvSpPr>
          <p:nvPr/>
        </p:nvSpPr>
        <p:spPr>
          <a:xfrm>
            <a:off x="6285250" y="4951751"/>
            <a:ext cx="111132" cy="119063"/>
          </a:xfrm>
          <a:prstGeom prst="ellipse">
            <a:avLst/>
          </a:prstGeom>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cxnSp>
        <p:nvCxnSpPr>
          <p:cNvPr id="69" name="Straight Connector 68"/>
          <p:cNvCxnSpPr>
            <a:stCxn id="35" idx="7"/>
            <a:endCxn id="38" idx="3"/>
          </p:cNvCxnSpPr>
          <p:nvPr/>
        </p:nvCxnSpPr>
        <p:spPr>
          <a:xfrm flipV="1">
            <a:off x="748637" y="3579685"/>
            <a:ext cx="595015" cy="819729"/>
          </a:xfrm>
          <a:prstGeom prst="line">
            <a:avLst/>
          </a:prstGeom>
        </p:spPr>
        <p:style>
          <a:lnRef idx="2">
            <a:schemeClr val="accent1"/>
          </a:lnRef>
          <a:fillRef idx="0">
            <a:schemeClr val="accent1"/>
          </a:fillRef>
          <a:effectRef idx="1">
            <a:schemeClr val="accent1"/>
          </a:effectRef>
          <a:fontRef idx="minor">
            <a:schemeClr val="tx1"/>
          </a:fontRef>
        </p:style>
      </p:cxnSp>
      <p:cxnSp>
        <p:nvCxnSpPr>
          <p:cNvPr id="70" name="Straight Connector 69"/>
          <p:cNvCxnSpPr>
            <a:endCxn id="40" idx="2"/>
          </p:cNvCxnSpPr>
          <p:nvPr/>
        </p:nvCxnSpPr>
        <p:spPr>
          <a:xfrm>
            <a:off x="1412299" y="3576284"/>
            <a:ext cx="588675" cy="412489"/>
          </a:xfrm>
          <a:prstGeom prst="line">
            <a:avLst/>
          </a:prstGeom>
        </p:spPr>
        <p:style>
          <a:lnRef idx="2">
            <a:schemeClr val="accent1"/>
          </a:lnRef>
          <a:fillRef idx="0">
            <a:schemeClr val="accent1"/>
          </a:fillRef>
          <a:effectRef idx="1">
            <a:schemeClr val="accent1"/>
          </a:effectRef>
          <a:fontRef idx="minor">
            <a:schemeClr val="tx1"/>
          </a:fontRef>
        </p:style>
      </p:cxnSp>
      <p:cxnSp>
        <p:nvCxnSpPr>
          <p:cNvPr id="71" name="Straight Connector 70"/>
          <p:cNvCxnSpPr>
            <a:stCxn id="42" idx="3"/>
            <a:endCxn id="40" idx="6"/>
          </p:cNvCxnSpPr>
          <p:nvPr/>
        </p:nvCxnSpPr>
        <p:spPr>
          <a:xfrm flipH="1">
            <a:off x="2112106" y="2975951"/>
            <a:ext cx="578740" cy="1012822"/>
          </a:xfrm>
          <a:prstGeom prst="line">
            <a:avLst/>
          </a:prstGeom>
        </p:spPr>
        <p:style>
          <a:lnRef idx="2">
            <a:schemeClr val="accent1"/>
          </a:lnRef>
          <a:fillRef idx="0">
            <a:schemeClr val="accent1"/>
          </a:fillRef>
          <a:effectRef idx="1">
            <a:schemeClr val="accent1"/>
          </a:effectRef>
          <a:fontRef idx="minor">
            <a:schemeClr val="tx1"/>
          </a:fontRef>
        </p:style>
      </p:cxnSp>
      <p:cxnSp>
        <p:nvCxnSpPr>
          <p:cNvPr id="72" name="Straight Connector 71"/>
          <p:cNvCxnSpPr>
            <a:endCxn id="45" idx="2"/>
          </p:cNvCxnSpPr>
          <p:nvPr/>
        </p:nvCxnSpPr>
        <p:spPr>
          <a:xfrm>
            <a:off x="3423068" y="2694415"/>
            <a:ext cx="598697" cy="888852"/>
          </a:xfrm>
          <a:prstGeom prst="line">
            <a:avLst/>
          </a:prstGeom>
        </p:spPr>
        <p:style>
          <a:lnRef idx="2">
            <a:schemeClr val="accent1"/>
          </a:lnRef>
          <a:fillRef idx="0">
            <a:schemeClr val="accent1"/>
          </a:fillRef>
          <a:effectRef idx="1">
            <a:schemeClr val="accent1"/>
          </a:effectRef>
          <a:fontRef idx="minor">
            <a:schemeClr val="tx1"/>
          </a:fontRef>
        </p:style>
      </p:cxnSp>
      <p:cxnSp>
        <p:nvCxnSpPr>
          <p:cNvPr id="73" name="Straight Connector 72"/>
          <p:cNvCxnSpPr>
            <a:endCxn id="43" idx="2"/>
          </p:cNvCxnSpPr>
          <p:nvPr/>
        </p:nvCxnSpPr>
        <p:spPr>
          <a:xfrm flipV="1">
            <a:off x="2776329" y="2646105"/>
            <a:ext cx="571839" cy="271718"/>
          </a:xfrm>
          <a:prstGeom prst="line">
            <a:avLst/>
          </a:prstGeom>
        </p:spPr>
        <p:style>
          <a:lnRef idx="2">
            <a:schemeClr val="accent1"/>
          </a:lnRef>
          <a:fillRef idx="0">
            <a:schemeClr val="accent1"/>
          </a:fillRef>
          <a:effectRef idx="1">
            <a:schemeClr val="accent1"/>
          </a:effectRef>
          <a:fontRef idx="minor">
            <a:schemeClr val="tx1"/>
          </a:fontRef>
        </p:style>
      </p:cxnSp>
      <p:cxnSp>
        <p:nvCxnSpPr>
          <p:cNvPr id="74" name="Straight Connector 73"/>
          <p:cNvCxnSpPr>
            <a:stCxn id="45" idx="5"/>
            <a:endCxn id="47" idx="2"/>
          </p:cNvCxnSpPr>
          <p:nvPr/>
        </p:nvCxnSpPr>
        <p:spPr>
          <a:xfrm>
            <a:off x="4116622" y="3625362"/>
            <a:ext cx="578740" cy="428981"/>
          </a:xfrm>
          <a:prstGeom prst="line">
            <a:avLst/>
          </a:prstGeom>
        </p:spPr>
        <p:style>
          <a:lnRef idx="2">
            <a:schemeClr val="accent1"/>
          </a:lnRef>
          <a:fillRef idx="0">
            <a:schemeClr val="accent1"/>
          </a:fillRef>
          <a:effectRef idx="1">
            <a:schemeClr val="accent1"/>
          </a:effectRef>
          <a:fontRef idx="minor">
            <a:schemeClr val="tx1"/>
          </a:fontRef>
        </p:style>
      </p:cxnSp>
      <p:cxnSp>
        <p:nvCxnSpPr>
          <p:cNvPr id="75" name="Straight Connector 74"/>
          <p:cNvCxnSpPr>
            <a:stCxn id="48" idx="1"/>
            <a:endCxn id="47" idx="5"/>
          </p:cNvCxnSpPr>
          <p:nvPr/>
        </p:nvCxnSpPr>
        <p:spPr>
          <a:xfrm flipH="1" flipV="1">
            <a:off x="4790219" y="4096438"/>
            <a:ext cx="538317" cy="456943"/>
          </a:xfrm>
          <a:prstGeom prst="line">
            <a:avLst/>
          </a:prstGeom>
        </p:spPr>
        <p:style>
          <a:lnRef idx="2">
            <a:schemeClr val="accent1"/>
          </a:lnRef>
          <a:fillRef idx="0">
            <a:schemeClr val="accent1"/>
          </a:fillRef>
          <a:effectRef idx="1">
            <a:schemeClr val="accent1"/>
          </a:effectRef>
          <a:fontRef idx="minor">
            <a:schemeClr val="tx1"/>
          </a:fontRef>
        </p:style>
      </p:cxnSp>
      <p:cxnSp>
        <p:nvCxnSpPr>
          <p:cNvPr id="76" name="Straight Connector 75"/>
          <p:cNvCxnSpPr>
            <a:stCxn id="48" idx="5"/>
            <a:endCxn id="49" idx="1"/>
          </p:cNvCxnSpPr>
          <p:nvPr/>
        </p:nvCxnSpPr>
        <p:spPr>
          <a:xfrm>
            <a:off x="5407118" y="4637572"/>
            <a:ext cx="515638" cy="1003795"/>
          </a:xfrm>
          <a:prstGeom prst="line">
            <a:avLst/>
          </a:prstGeom>
        </p:spPr>
        <p:style>
          <a:lnRef idx="2">
            <a:schemeClr val="accent1"/>
          </a:lnRef>
          <a:fillRef idx="0">
            <a:schemeClr val="accent1"/>
          </a:fillRef>
          <a:effectRef idx="1">
            <a:schemeClr val="accent1"/>
          </a:effectRef>
          <a:fontRef idx="minor">
            <a:schemeClr val="tx1"/>
          </a:fontRef>
        </p:style>
      </p:cxnSp>
      <p:cxnSp>
        <p:nvCxnSpPr>
          <p:cNvPr id="77" name="Straight Connector 76"/>
          <p:cNvCxnSpPr>
            <a:stCxn id="49" idx="7"/>
            <a:endCxn id="51" idx="3"/>
          </p:cNvCxnSpPr>
          <p:nvPr/>
        </p:nvCxnSpPr>
        <p:spPr>
          <a:xfrm flipV="1">
            <a:off x="6001338" y="5053378"/>
            <a:ext cx="300187" cy="587989"/>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2611922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4026"/>
            <a:ext cx="8229600" cy="678626"/>
          </a:xfrm>
        </p:spPr>
        <p:txBody>
          <a:bodyPr>
            <a:normAutofit fontScale="90000"/>
          </a:bodyPr>
          <a:lstStyle/>
          <a:p>
            <a:r>
              <a:rPr lang="en-US" dirty="0" smtClean="0"/>
              <a:t>Other types of Charts</a:t>
            </a:r>
            <a:endParaRPr lang="en-US" dirty="0"/>
          </a:p>
        </p:txBody>
      </p:sp>
      <p:sp>
        <p:nvSpPr>
          <p:cNvPr id="12" name="Content Placeholder 11"/>
          <p:cNvSpPr>
            <a:spLocks noGrp="1"/>
          </p:cNvSpPr>
          <p:nvPr>
            <p:ph idx="1"/>
          </p:nvPr>
        </p:nvSpPr>
        <p:spPr/>
        <p:txBody>
          <a:bodyPr>
            <a:normAutofit/>
          </a:bodyPr>
          <a:lstStyle/>
          <a:p>
            <a:r>
              <a:rPr lang="en-US" dirty="0" smtClean="0"/>
              <a:t>X and R chart</a:t>
            </a:r>
          </a:p>
          <a:p>
            <a:r>
              <a:rPr lang="en-US" dirty="0"/>
              <a:t>X and </a:t>
            </a:r>
            <a:r>
              <a:rPr lang="en-US" dirty="0" smtClean="0"/>
              <a:t>s chart</a:t>
            </a:r>
          </a:p>
          <a:p>
            <a:r>
              <a:rPr lang="en-US" dirty="0" smtClean="0"/>
              <a:t>p-Chart and </a:t>
            </a:r>
            <a:r>
              <a:rPr lang="en-US" dirty="0" err="1" smtClean="0"/>
              <a:t>np</a:t>
            </a:r>
            <a:r>
              <a:rPr lang="en-US" dirty="0" smtClean="0"/>
              <a:t>-chart (defectives)</a:t>
            </a:r>
          </a:p>
          <a:p>
            <a:r>
              <a:rPr lang="en-US" dirty="0" smtClean="0"/>
              <a:t>U and c charts (defects)</a:t>
            </a:r>
          </a:p>
          <a:p>
            <a:r>
              <a:rPr lang="en-US" dirty="0" smtClean="0"/>
              <a:t>Individuals Chart</a:t>
            </a:r>
          </a:p>
          <a:p>
            <a:r>
              <a:rPr lang="en-US" dirty="0" smtClean="0"/>
              <a:t>Exponentially Weighted Moving Average (EWMA) Chart</a:t>
            </a:r>
          </a:p>
          <a:p>
            <a:pPr lvl="1"/>
            <a:endParaRPr lang="en-US" dirty="0"/>
          </a:p>
        </p:txBody>
      </p:sp>
      <p:cxnSp>
        <p:nvCxnSpPr>
          <p:cNvPr id="9" name="Straight Connector 8"/>
          <p:cNvCxnSpPr/>
          <p:nvPr/>
        </p:nvCxnSpPr>
        <p:spPr>
          <a:xfrm>
            <a:off x="856553" y="1746785"/>
            <a:ext cx="254050"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a:off x="856553" y="2346455"/>
            <a:ext cx="254050" cy="0"/>
          </a:xfrm>
          <a:prstGeom prst="line">
            <a:avLst/>
          </a:prstGeom>
          <a:ln>
            <a:solidFill>
              <a:schemeClr val="tx1"/>
            </a:solidFill>
          </a:ln>
          <a:effectLst/>
        </p:spPr>
        <p:style>
          <a:lnRef idx="2">
            <a:schemeClr val="accent1"/>
          </a:lnRef>
          <a:fillRef idx="0">
            <a:schemeClr val="accent1"/>
          </a:fillRef>
          <a:effectRef idx="1">
            <a:schemeClr val="accent1"/>
          </a:effectRef>
          <a:fontRef idx="minor">
            <a:schemeClr val="tx1"/>
          </a:fontRef>
        </p:style>
      </p:cxnSp>
      <p:sp>
        <p:nvSpPr>
          <p:cNvPr id="11" name="Rectangle 10"/>
          <p:cNvSpPr/>
          <p:nvPr/>
        </p:nvSpPr>
        <p:spPr>
          <a:xfrm>
            <a:off x="0" y="905944"/>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Tree>
    <p:extLst>
      <p:ext uri="{BB962C8B-B14F-4D97-AF65-F5344CB8AC3E}">
        <p14:creationId xmlns:p14="http://schemas.microsoft.com/office/powerpoint/2010/main" val="3405788492"/>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a:bodyPr>
          <a:lstStyle/>
          <a:p>
            <a:r>
              <a:rPr lang="en-US" dirty="0" smtClean="0"/>
              <a:t>X-bar R charts for Film Thickness</a:t>
            </a:r>
            <a:endParaRPr lang="en-US" dirty="0"/>
          </a:p>
        </p:txBody>
      </p:sp>
      <p:pic>
        <p:nvPicPr>
          <p:cNvPr id="10" name="Picture 9" descr="PCB_rchart.jpg"/>
          <p:cNvPicPr>
            <a:picLocks noChangeAspect="1"/>
          </p:cNvPicPr>
          <p:nvPr/>
        </p:nvPicPr>
        <p:blipFill>
          <a:blip r:embed="rId3"/>
          <a:srcRect l="1385" t="14660" r="20009" b="15133"/>
          <a:stretch>
            <a:fillRect/>
          </a:stretch>
        </p:blipFill>
        <p:spPr>
          <a:xfrm>
            <a:off x="808384" y="3921681"/>
            <a:ext cx="7076660" cy="2936319"/>
          </a:xfrm>
          <a:prstGeom prst="rect">
            <a:avLst/>
          </a:prstGeom>
        </p:spPr>
      </p:pic>
      <p:pic>
        <p:nvPicPr>
          <p:cNvPr id="11" name="Picture 10" descr="PCB_xbar_chart.jpg"/>
          <p:cNvPicPr>
            <a:picLocks noChangeAspect="1"/>
          </p:cNvPicPr>
          <p:nvPr/>
        </p:nvPicPr>
        <p:blipFill>
          <a:blip r:embed="rId4"/>
          <a:srcRect l="2299" t="20238" r="20050" b="12563"/>
          <a:stretch>
            <a:fillRect/>
          </a:stretch>
        </p:blipFill>
        <p:spPr>
          <a:xfrm>
            <a:off x="1219201" y="1417983"/>
            <a:ext cx="6652592" cy="2862469"/>
          </a:xfrm>
          <a:prstGeom prst="rect">
            <a:avLst/>
          </a:prstGeom>
        </p:spPr>
      </p:pic>
      <p:sp>
        <p:nvSpPr>
          <p:cNvPr id="12" name="TextBox 11"/>
          <p:cNvSpPr txBox="1"/>
          <p:nvPr/>
        </p:nvSpPr>
        <p:spPr>
          <a:xfrm>
            <a:off x="7885044" y="4876800"/>
            <a:ext cx="553357" cy="369332"/>
          </a:xfrm>
          <a:prstGeom prst="rect">
            <a:avLst/>
          </a:prstGeom>
          <a:noFill/>
        </p:spPr>
        <p:txBody>
          <a:bodyPr wrap="none" rtlCol="0">
            <a:spAutoFit/>
          </a:bodyPr>
          <a:lstStyle/>
          <a:p>
            <a:r>
              <a:rPr lang="en-US" b="1" dirty="0" smtClean="0"/>
              <a:t>UCL</a:t>
            </a:r>
            <a:endParaRPr lang="en-US" b="1" dirty="0"/>
          </a:p>
        </p:txBody>
      </p:sp>
      <p:sp>
        <p:nvSpPr>
          <p:cNvPr id="16" name="TextBox 15"/>
          <p:cNvSpPr txBox="1"/>
          <p:nvPr/>
        </p:nvSpPr>
        <p:spPr>
          <a:xfrm>
            <a:off x="7818783" y="5459896"/>
            <a:ext cx="739305" cy="369332"/>
          </a:xfrm>
          <a:prstGeom prst="rect">
            <a:avLst/>
          </a:prstGeom>
          <a:noFill/>
        </p:spPr>
        <p:txBody>
          <a:bodyPr wrap="none" rtlCol="0">
            <a:spAutoFit/>
          </a:bodyPr>
          <a:lstStyle/>
          <a:p>
            <a:r>
              <a:rPr lang="en-US" b="1" dirty="0" smtClean="0"/>
              <a:t>Mean</a:t>
            </a:r>
            <a:endParaRPr lang="en-US" b="1" dirty="0"/>
          </a:p>
        </p:txBody>
      </p:sp>
      <p:sp>
        <p:nvSpPr>
          <p:cNvPr id="17" name="TextBox 16"/>
          <p:cNvSpPr txBox="1"/>
          <p:nvPr/>
        </p:nvSpPr>
        <p:spPr>
          <a:xfrm>
            <a:off x="7792279" y="2305878"/>
            <a:ext cx="774379" cy="369332"/>
          </a:xfrm>
          <a:prstGeom prst="rect">
            <a:avLst/>
          </a:prstGeom>
          <a:noFill/>
        </p:spPr>
        <p:txBody>
          <a:bodyPr wrap="none" rtlCol="0">
            <a:spAutoFit/>
          </a:bodyPr>
          <a:lstStyle/>
          <a:p>
            <a:r>
              <a:rPr lang="en-US" b="1" dirty="0" smtClean="0"/>
              <a:t>Target</a:t>
            </a:r>
            <a:endParaRPr lang="en-US" b="1" dirty="0"/>
          </a:p>
        </p:txBody>
      </p:sp>
      <p:sp>
        <p:nvSpPr>
          <p:cNvPr id="18" name="TextBox 17"/>
          <p:cNvSpPr txBox="1"/>
          <p:nvPr/>
        </p:nvSpPr>
        <p:spPr>
          <a:xfrm>
            <a:off x="7825407" y="1742661"/>
            <a:ext cx="553357" cy="369332"/>
          </a:xfrm>
          <a:prstGeom prst="rect">
            <a:avLst/>
          </a:prstGeom>
          <a:noFill/>
        </p:spPr>
        <p:txBody>
          <a:bodyPr wrap="none" rtlCol="0">
            <a:spAutoFit/>
          </a:bodyPr>
          <a:lstStyle/>
          <a:p>
            <a:r>
              <a:rPr lang="en-US" b="1" dirty="0" smtClean="0"/>
              <a:t>UCL</a:t>
            </a:r>
            <a:endParaRPr lang="en-US" b="1" dirty="0"/>
          </a:p>
        </p:txBody>
      </p:sp>
      <p:sp>
        <p:nvSpPr>
          <p:cNvPr id="19" name="TextBox 18"/>
          <p:cNvSpPr txBox="1"/>
          <p:nvPr/>
        </p:nvSpPr>
        <p:spPr>
          <a:xfrm>
            <a:off x="7838662" y="2882348"/>
            <a:ext cx="499239" cy="369332"/>
          </a:xfrm>
          <a:prstGeom prst="rect">
            <a:avLst/>
          </a:prstGeom>
          <a:noFill/>
        </p:spPr>
        <p:txBody>
          <a:bodyPr wrap="none" rtlCol="0">
            <a:spAutoFit/>
          </a:bodyPr>
          <a:lstStyle/>
          <a:p>
            <a:r>
              <a:rPr lang="en-US" b="1" dirty="0" smtClean="0"/>
              <a:t>LCL</a:t>
            </a:r>
            <a:endParaRPr lang="en-US" b="1" dirty="0"/>
          </a:p>
        </p:txBody>
      </p:sp>
      <p:sp>
        <p:nvSpPr>
          <p:cNvPr id="13" name="Rectangle 12"/>
          <p:cNvSpPr/>
          <p:nvPr/>
        </p:nvSpPr>
        <p:spPr>
          <a:xfrm>
            <a:off x="0" y="905944"/>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5931707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02"/>
            <a:ext cx="8229600" cy="1143000"/>
          </a:xfrm>
        </p:spPr>
        <p:txBody>
          <a:bodyPr>
            <a:normAutofit/>
          </a:bodyPr>
          <a:lstStyle/>
          <a:p>
            <a:r>
              <a:rPr lang="en-US" dirty="0" smtClean="0"/>
              <a:t>Summary</a:t>
            </a:r>
            <a:endParaRPr lang="en-US" dirty="0"/>
          </a:p>
        </p:txBody>
      </p:sp>
      <p:sp>
        <p:nvSpPr>
          <p:cNvPr id="3" name="Content Placeholder 2"/>
          <p:cNvSpPr>
            <a:spLocks noGrp="1"/>
          </p:cNvSpPr>
          <p:nvPr>
            <p:ph idx="1"/>
          </p:nvPr>
        </p:nvSpPr>
        <p:spPr>
          <a:xfrm>
            <a:off x="116112" y="1469573"/>
            <a:ext cx="8751843" cy="4913142"/>
          </a:xfrm>
        </p:spPr>
        <p:txBody>
          <a:bodyPr>
            <a:noAutofit/>
          </a:bodyPr>
          <a:lstStyle/>
          <a:p>
            <a:pPr marL="400050"/>
            <a:r>
              <a:rPr lang="en-US" sz="2400" dirty="0" smtClean="0"/>
              <a:t>Most process data follows a Normal Distribution</a:t>
            </a:r>
          </a:p>
          <a:p>
            <a:pPr marL="400050"/>
            <a:r>
              <a:rPr lang="en-US" sz="2400" dirty="0" err="1" smtClean="0"/>
              <a:t>Shewhart</a:t>
            </a:r>
            <a:r>
              <a:rPr lang="en-US" sz="2400" dirty="0" smtClean="0"/>
              <a:t> or Western Electric Rules can be used to determine if a process goes out of control</a:t>
            </a:r>
            <a:endParaRPr lang="en-US" sz="2400" dirty="0"/>
          </a:p>
          <a:p>
            <a:pPr marL="400050"/>
            <a:endParaRPr lang="en-US" sz="2400" dirty="0">
              <a:latin typeface="Symbol" charset="2"/>
              <a:cs typeface="Symbol" charset="2"/>
            </a:endParaRPr>
          </a:p>
          <a:p>
            <a:pPr>
              <a:buNone/>
            </a:pPr>
            <a:r>
              <a:rPr lang="en-US" sz="2400" dirty="0" smtClean="0"/>
              <a:t>		</a:t>
            </a:r>
            <a:endParaRPr lang="en-US" sz="2400" dirty="0"/>
          </a:p>
        </p:txBody>
      </p:sp>
      <p:sp>
        <p:nvSpPr>
          <p:cNvPr id="10" name="Rectangle 9"/>
          <p:cNvSpPr/>
          <p:nvPr/>
        </p:nvSpPr>
        <p:spPr>
          <a:xfrm>
            <a:off x="0" y="905944"/>
            <a:ext cx="9144000" cy="47320"/>
          </a:xfrm>
          <a:prstGeom prst="rect">
            <a:avLst/>
          </a:prstGeom>
          <a:solidFill>
            <a:srgbClr val="225D7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348" y="54645"/>
            <a:ext cx="1279490" cy="540639"/>
          </a:xfrm>
          <a:prstGeom prst="rect">
            <a:avLst/>
          </a:prstGeom>
        </p:spPr>
      </p:pic>
      <p:sp>
        <p:nvSpPr>
          <p:cNvPr id="6" name="TextBox 5"/>
          <p:cNvSpPr txBox="1"/>
          <p:nvPr/>
        </p:nvSpPr>
        <p:spPr>
          <a:xfrm>
            <a:off x="50800" y="6515608"/>
            <a:ext cx="1865254" cy="369332"/>
          </a:xfrm>
          <a:prstGeom prst="rect">
            <a:avLst/>
          </a:prstGeom>
          <a:noFill/>
        </p:spPr>
        <p:txBody>
          <a:bodyPr wrap="none" rtlCol="0">
            <a:spAutoFit/>
          </a:bodyPr>
          <a:lstStyle/>
          <a:p>
            <a:r>
              <a:rPr lang="en-US" b="1" dirty="0" err="1">
                <a:solidFill>
                  <a:srgbClr val="225D79"/>
                </a:solidFill>
              </a:rPr>
              <a:t>s</a:t>
            </a:r>
            <a:r>
              <a:rPr lang="en-US" b="1" dirty="0" err="1" smtClean="0">
                <a:solidFill>
                  <a:srgbClr val="225D79"/>
                </a:solidFill>
              </a:rPr>
              <a:t>cme-support.org</a:t>
            </a:r>
            <a:endParaRPr lang="en-US" b="1" dirty="0">
              <a:solidFill>
                <a:srgbClr val="225D79"/>
              </a:solidFill>
            </a:endParaRPr>
          </a:p>
        </p:txBody>
      </p:sp>
    </p:spTree>
    <p:extLst>
      <p:ext uri="{BB962C8B-B14F-4D97-AF65-F5344CB8AC3E}">
        <p14:creationId xmlns:p14="http://schemas.microsoft.com/office/powerpoint/2010/main" val="868277565"/>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24677</TotalTime>
  <Words>6469</Words>
  <Application>Microsoft Macintosh PowerPoint</Application>
  <PresentationFormat>On-screen Show (4:3)</PresentationFormat>
  <Paragraphs>670</Paragraphs>
  <Slides>46</Slides>
  <Notes>46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Calibri</vt:lpstr>
      <vt:lpstr>Symbol</vt:lpstr>
      <vt:lpstr>Verdana</vt:lpstr>
      <vt:lpstr>Arial</vt:lpstr>
      <vt:lpstr>Office Theme</vt:lpstr>
      <vt:lpstr>Control Chart Basics</vt:lpstr>
      <vt:lpstr>SCME is a National Science Foundation Advanced Technological Education (ATE) Support Center at the University of New Mexico.   We offer professional development and educational materials to excite and engage community college, university, and high school students and faculty in the field of Microsystems (Micro Electro Mechanical Systems, MEMS) technology.   Support for this work was provided by the National Science Foundation's Advanced Technological Education (ATE) Program through Grants #DUE 1205138 &amp; 1700678 .   SEM of Loop and Hinge System Courtesy of Sandia National Laboratories</vt:lpstr>
      <vt:lpstr>Objectives</vt:lpstr>
      <vt:lpstr>Let’s Have Fun with Control Charts!</vt:lpstr>
      <vt:lpstr>Normal Distribution  Yes, it does matter</vt:lpstr>
      <vt:lpstr>Control Chart Basics</vt:lpstr>
      <vt:lpstr>Control Chart Basics</vt:lpstr>
      <vt:lpstr>Control Chart Basics</vt:lpstr>
      <vt:lpstr>Control Chart Basics</vt:lpstr>
      <vt:lpstr>Control Chart Basics</vt:lpstr>
      <vt:lpstr>Control Chart Basics</vt:lpstr>
      <vt:lpstr>Control Chart Basics</vt:lpstr>
      <vt:lpstr>Control Chart Basics</vt:lpstr>
      <vt:lpstr>Control Chart Basics</vt:lpstr>
      <vt:lpstr>Shewhart Rules aka Western Electric Rules (WECO)</vt:lpstr>
      <vt:lpstr>Shewhart Rules – Rule #1</vt:lpstr>
      <vt:lpstr>Shewhart Rules – Rule #2</vt:lpstr>
      <vt:lpstr>Shewhart Rules – Rule #3</vt:lpstr>
      <vt:lpstr>Shewhart Rules – Rule #4</vt:lpstr>
      <vt:lpstr>Shewhart Rules – Rule #5</vt:lpstr>
      <vt:lpstr>Shewhart Rules – Rule #6</vt:lpstr>
      <vt:lpstr>Shewhart Rules – Rule #7</vt:lpstr>
      <vt:lpstr>Shewhart Rules – Rule #8</vt:lpstr>
      <vt:lpstr>Type I and Type II Errors</vt:lpstr>
      <vt:lpstr>Question: Let’s test the rules</vt:lpstr>
      <vt:lpstr>Question: Let’s test the rules</vt:lpstr>
      <vt:lpstr>Process Changes - Shift</vt:lpstr>
      <vt:lpstr>Process Changes - Trend</vt:lpstr>
      <vt:lpstr>Process Changes - Cycle</vt:lpstr>
      <vt:lpstr>PowerPoint Presentation</vt:lpstr>
      <vt:lpstr>PowerPoint Presentation</vt:lpstr>
      <vt:lpstr>PowerPoint Presentation</vt:lpstr>
      <vt:lpstr>Control Limits are NOT Specification Limits</vt:lpstr>
      <vt:lpstr>EXAMPLE – SiO2 Growth</vt:lpstr>
      <vt:lpstr>for SiO2 Growth</vt:lpstr>
      <vt:lpstr>for SiO2 Growth</vt:lpstr>
      <vt:lpstr>for SiO2 Growth</vt:lpstr>
      <vt:lpstr>for SiO2 Growth</vt:lpstr>
      <vt:lpstr>for SiO2 Growth</vt:lpstr>
      <vt:lpstr>for SiO2 Growth</vt:lpstr>
      <vt:lpstr>for SiO2 Growth</vt:lpstr>
      <vt:lpstr>for SiO2 Growth</vt:lpstr>
      <vt:lpstr>for SiO2 Growth</vt:lpstr>
      <vt:lpstr>Other types of Charts</vt:lpstr>
      <vt:lpstr>X-bar R charts for Film Thickness</vt:lpstr>
      <vt:lpstr>Summary</vt:lpstr>
    </vt:vector>
  </TitlesOfParts>
  <LinksUpToDate>false</LinksUpToDate>
  <SharedDoc>false</SharedDoc>
  <HyperlinksChanged>false</HyperlinksChanged>
  <AppVersion>15.0032</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mjwillis</dc:creator>
  <cp:lastModifiedBy>Barbara C. Lopez</cp:lastModifiedBy>
  <cp:revision>813</cp:revision>
  <dcterms:created xsi:type="dcterms:W3CDTF">2009-02-10T03:03:58Z</dcterms:created>
  <dcterms:modified xsi:type="dcterms:W3CDTF">2017-11-17T19:45:11Z</dcterms:modified>
</cp:coreProperties>
</file>