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wdp" ContentType="image/vnd.ms-photo"/>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6" r:id="rId1"/>
  </p:sldMasterIdLst>
  <p:notesMasterIdLst>
    <p:notesMasterId r:id="rId30"/>
  </p:notesMasterIdLst>
  <p:handoutMasterIdLst>
    <p:handoutMasterId r:id="rId31"/>
  </p:handoutMasterIdLst>
  <p:sldIdLst>
    <p:sldId id="371" r:id="rId2"/>
    <p:sldId id="524" r:id="rId3"/>
    <p:sldId id="360" r:id="rId4"/>
    <p:sldId id="407" r:id="rId5"/>
    <p:sldId id="439" r:id="rId6"/>
    <p:sldId id="440" r:id="rId7"/>
    <p:sldId id="441" r:id="rId8"/>
    <p:sldId id="503" r:id="rId9"/>
    <p:sldId id="464" r:id="rId10"/>
    <p:sldId id="263" r:id="rId11"/>
    <p:sldId id="442" r:id="rId12"/>
    <p:sldId id="443" r:id="rId13"/>
    <p:sldId id="444" r:id="rId14"/>
    <p:sldId id="447" r:id="rId15"/>
    <p:sldId id="522" r:id="rId16"/>
    <p:sldId id="445" r:id="rId17"/>
    <p:sldId id="448" r:id="rId18"/>
    <p:sldId id="449" r:id="rId19"/>
    <p:sldId id="282" r:id="rId20"/>
    <p:sldId id="455" r:id="rId21"/>
    <p:sldId id="456" r:id="rId22"/>
    <p:sldId id="457" r:id="rId23"/>
    <p:sldId id="458" r:id="rId24"/>
    <p:sldId id="450" r:id="rId25"/>
    <p:sldId id="453" r:id="rId26"/>
    <p:sldId id="451" r:id="rId27"/>
    <p:sldId id="452" r:id="rId28"/>
    <p:sldId id="523"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arb Lopez" initials="BCL" lastIdx="2" clrIdx="0"/>
  <p:cmAuthor id="1" name="Barbara C Lopez" initials="" lastIdx="9" clrIdx="1"/>
  <p:cmAuthor id="2" name="mj" initials="m" lastIdx="11" clrIdx="2"/>
  <p:cmAuthor id="3" name="mjwillis" initials="mj" lastIdx="1" clrIdx="3"/>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25D79"/>
    <a:srgbClr val="AB3E05"/>
    <a:srgbClr val="B4762C"/>
    <a:srgbClr val="407879"/>
    <a:srgbClr val="004479"/>
    <a:srgbClr val="004242"/>
    <a:srgbClr val="FFCC66"/>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03" autoAdjust="0"/>
    <p:restoredTop sz="89617" autoAdjust="0"/>
  </p:normalViewPr>
  <p:slideViewPr>
    <p:cSldViewPr snapToGrid="0">
      <p:cViewPr>
        <p:scale>
          <a:sx n="125" d="100"/>
          <a:sy n="125" d="100"/>
        </p:scale>
        <p:origin x="984" y="176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81" d="100"/>
          <a:sy n="81" d="100"/>
        </p:scale>
        <p:origin x="-2088"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notesMaster" Target="notesMasters/notesMaster1.xml"/><Relationship Id="rId31" Type="http://schemas.openxmlformats.org/officeDocument/2006/relationships/handoutMaster" Target="handoutMasters/handoutMaster1.xml"/><Relationship Id="rId32" Type="http://schemas.openxmlformats.org/officeDocument/2006/relationships/commentAuthors" Target="commentAuthor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97ED68-9EE1-624E-8178-D885CFC9CB7B}" type="doc">
      <dgm:prSet loTypeId="urn:microsoft.com/office/officeart/2005/8/layout/arrow5" loCatId="" qsTypeId="urn:microsoft.com/office/officeart/2005/8/quickstyle/simple5" qsCatId="simple" csTypeId="urn:microsoft.com/office/officeart/2005/8/colors/colorful1#1" csCatId="colorful" phldr="1"/>
      <dgm:spPr/>
      <dgm:t>
        <a:bodyPr/>
        <a:lstStyle/>
        <a:p>
          <a:endParaRPr lang="en-US"/>
        </a:p>
      </dgm:t>
    </dgm:pt>
    <dgm:pt modelId="{64E14B7C-CA3A-AC46-81DE-A9DF7E03E4BC}">
      <dgm:prSet phldrT="[Text]"/>
      <dgm:spPr/>
      <dgm:t>
        <a:bodyPr/>
        <a:lstStyle/>
        <a:p>
          <a:r>
            <a:rPr lang="en-US" dirty="0" smtClean="0"/>
            <a:t>Technicians</a:t>
          </a:r>
          <a:endParaRPr lang="en-US" dirty="0"/>
        </a:p>
      </dgm:t>
    </dgm:pt>
    <dgm:pt modelId="{F357309D-2669-1C45-BB2D-BD4D54B58FAA}" type="parTrans" cxnId="{64461A3C-F081-9649-810F-D0A9650196E3}">
      <dgm:prSet/>
      <dgm:spPr/>
      <dgm:t>
        <a:bodyPr/>
        <a:lstStyle/>
        <a:p>
          <a:endParaRPr lang="en-US"/>
        </a:p>
      </dgm:t>
    </dgm:pt>
    <dgm:pt modelId="{D60F9DD8-2105-7448-A523-0D72E6E9B2EC}" type="sibTrans" cxnId="{64461A3C-F081-9649-810F-D0A9650196E3}">
      <dgm:prSet/>
      <dgm:spPr/>
      <dgm:t>
        <a:bodyPr/>
        <a:lstStyle/>
        <a:p>
          <a:endParaRPr lang="en-US"/>
        </a:p>
      </dgm:t>
    </dgm:pt>
    <dgm:pt modelId="{746260F3-4DB6-C54E-8ED2-18718E3BB9C0}">
      <dgm:prSet phldrT="[Text]"/>
      <dgm:spPr/>
      <dgm:t>
        <a:bodyPr/>
        <a:lstStyle/>
        <a:p>
          <a:r>
            <a:rPr lang="en-US" dirty="0" smtClean="0"/>
            <a:t>Management</a:t>
          </a:r>
          <a:endParaRPr lang="en-US" dirty="0"/>
        </a:p>
      </dgm:t>
    </dgm:pt>
    <dgm:pt modelId="{3FCAA3DB-2382-1449-BAA6-B4B2247B98D6}" type="parTrans" cxnId="{A4DAC560-4C9A-ED44-A332-699684399728}">
      <dgm:prSet/>
      <dgm:spPr/>
      <dgm:t>
        <a:bodyPr/>
        <a:lstStyle/>
        <a:p>
          <a:endParaRPr lang="en-US"/>
        </a:p>
      </dgm:t>
    </dgm:pt>
    <dgm:pt modelId="{6C14DAA5-6FB1-2F4C-9EB2-82231AA6D765}" type="sibTrans" cxnId="{A4DAC560-4C9A-ED44-A332-699684399728}">
      <dgm:prSet/>
      <dgm:spPr/>
      <dgm:t>
        <a:bodyPr/>
        <a:lstStyle/>
        <a:p>
          <a:endParaRPr lang="en-US"/>
        </a:p>
      </dgm:t>
    </dgm:pt>
    <dgm:pt modelId="{AAA2FD04-1B0D-D045-BA97-5771B1B988D8}">
      <dgm:prSet/>
      <dgm:spPr/>
      <dgm:t>
        <a:bodyPr/>
        <a:lstStyle/>
        <a:p>
          <a:r>
            <a:rPr lang="en-US" dirty="0" smtClean="0"/>
            <a:t>Operators</a:t>
          </a:r>
          <a:endParaRPr lang="en-US" dirty="0"/>
        </a:p>
      </dgm:t>
    </dgm:pt>
    <dgm:pt modelId="{696CB3F8-AC4C-F240-A50F-0905594567C9}" type="parTrans" cxnId="{21E55736-77A6-EC4A-9CBE-F971D43C449D}">
      <dgm:prSet/>
      <dgm:spPr/>
      <dgm:t>
        <a:bodyPr/>
        <a:lstStyle/>
        <a:p>
          <a:endParaRPr lang="en-US"/>
        </a:p>
      </dgm:t>
    </dgm:pt>
    <dgm:pt modelId="{C00BF078-44C1-554B-A653-13D3D906C68D}" type="sibTrans" cxnId="{21E55736-77A6-EC4A-9CBE-F971D43C449D}">
      <dgm:prSet/>
      <dgm:spPr/>
      <dgm:t>
        <a:bodyPr/>
        <a:lstStyle/>
        <a:p>
          <a:endParaRPr lang="en-US"/>
        </a:p>
      </dgm:t>
    </dgm:pt>
    <dgm:pt modelId="{33E3805D-638E-B645-86C6-F953631BD50E}">
      <dgm:prSet/>
      <dgm:spPr/>
      <dgm:t>
        <a:bodyPr/>
        <a:lstStyle/>
        <a:p>
          <a:r>
            <a:rPr lang="en-US" dirty="0" smtClean="0"/>
            <a:t>Engineers</a:t>
          </a:r>
          <a:endParaRPr lang="en-US" dirty="0"/>
        </a:p>
      </dgm:t>
    </dgm:pt>
    <dgm:pt modelId="{69D4AC2B-5BB4-6D4F-8581-326C989EEA9E}" type="parTrans" cxnId="{B82692E3-0722-8749-B3DB-F8FC38FC0172}">
      <dgm:prSet/>
      <dgm:spPr/>
      <dgm:t>
        <a:bodyPr/>
        <a:lstStyle/>
        <a:p>
          <a:endParaRPr lang="en-US"/>
        </a:p>
      </dgm:t>
    </dgm:pt>
    <dgm:pt modelId="{DC90DCBE-321D-CC48-B20E-B76CFA251280}" type="sibTrans" cxnId="{B82692E3-0722-8749-B3DB-F8FC38FC0172}">
      <dgm:prSet/>
      <dgm:spPr/>
      <dgm:t>
        <a:bodyPr/>
        <a:lstStyle/>
        <a:p>
          <a:endParaRPr lang="en-US"/>
        </a:p>
      </dgm:t>
    </dgm:pt>
    <dgm:pt modelId="{2E32BC04-A802-A54D-903D-86919A258FF7}" type="pres">
      <dgm:prSet presAssocID="{E697ED68-9EE1-624E-8178-D885CFC9CB7B}" presName="diagram" presStyleCnt="0">
        <dgm:presLayoutVars>
          <dgm:dir/>
          <dgm:resizeHandles val="exact"/>
        </dgm:presLayoutVars>
      </dgm:prSet>
      <dgm:spPr/>
      <dgm:t>
        <a:bodyPr/>
        <a:lstStyle/>
        <a:p>
          <a:endParaRPr lang="en-US"/>
        </a:p>
      </dgm:t>
    </dgm:pt>
    <dgm:pt modelId="{7A6B9F1F-6717-6C47-83FE-6FEAA09041EC}" type="pres">
      <dgm:prSet presAssocID="{AAA2FD04-1B0D-D045-BA97-5771B1B988D8}" presName="arrow" presStyleLbl="node1" presStyleIdx="0" presStyleCnt="4">
        <dgm:presLayoutVars>
          <dgm:bulletEnabled val="1"/>
        </dgm:presLayoutVars>
      </dgm:prSet>
      <dgm:spPr/>
      <dgm:t>
        <a:bodyPr/>
        <a:lstStyle/>
        <a:p>
          <a:endParaRPr lang="en-US"/>
        </a:p>
      </dgm:t>
    </dgm:pt>
    <dgm:pt modelId="{48875483-B5BE-6841-862C-4556F2329E34}" type="pres">
      <dgm:prSet presAssocID="{64E14B7C-CA3A-AC46-81DE-A9DF7E03E4BC}" presName="arrow" presStyleLbl="node1" presStyleIdx="1" presStyleCnt="4" custRadScaleRad="142323">
        <dgm:presLayoutVars>
          <dgm:bulletEnabled val="1"/>
        </dgm:presLayoutVars>
      </dgm:prSet>
      <dgm:spPr/>
      <dgm:t>
        <a:bodyPr/>
        <a:lstStyle/>
        <a:p>
          <a:endParaRPr lang="en-US"/>
        </a:p>
      </dgm:t>
    </dgm:pt>
    <dgm:pt modelId="{88C9887E-18F4-244F-BBBE-B5948C797BA7}" type="pres">
      <dgm:prSet presAssocID="{33E3805D-638E-B645-86C6-F953631BD50E}" presName="arrow" presStyleLbl="node1" presStyleIdx="2" presStyleCnt="4">
        <dgm:presLayoutVars>
          <dgm:bulletEnabled val="1"/>
        </dgm:presLayoutVars>
      </dgm:prSet>
      <dgm:spPr/>
      <dgm:t>
        <a:bodyPr/>
        <a:lstStyle/>
        <a:p>
          <a:endParaRPr lang="en-US"/>
        </a:p>
      </dgm:t>
    </dgm:pt>
    <dgm:pt modelId="{07ED5C0F-E6C6-8542-A9C7-6B9AC0853FC9}" type="pres">
      <dgm:prSet presAssocID="{746260F3-4DB6-C54E-8ED2-18718E3BB9C0}" presName="arrow" presStyleLbl="node1" presStyleIdx="3" presStyleCnt="4" custRadScaleRad="140324">
        <dgm:presLayoutVars>
          <dgm:bulletEnabled val="1"/>
        </dgm:presLayoutVars>
      </dgm:prSet>
      <dgm:spPr/>
      <dgm:t>
        <a:bodyPr/>
        <a:lstStyle/>
        <a:p>
          <a:endParaRPr lang="en-US"/>
        </a:p>
      </dgm:t>
    </dgm:pt>
  </dgm:ptLst>
  <dgm:cxnLst>
    <dgm:cxn modelId="{21E55736-77A6-EC4A-9CBE-F971D43C449D}" srcId="{E697ED68-9EE1-624E-8178-D885CFC9CB7B}" destId="{AAA2FD04-1B0D-D045-BA97-5771B1B988D8}" srcOrd="0" destOrd="0" parTransId="{696CB3F8-AC4C-F240-A50F-0905594567C9}" sibTransId="{C00BF078-44C1-554B-A653-13D3D906C68D}"/>
    <dgm:cxn modelId="{9EC9F7A0-0B6B-8C49-897A-A03A5CCDC5A9}" type="presOf" srcId="{33E3805D-638E-B645-86C6-F953631BD50E}" destId="{88C9887E-18F4-244F-BBBE-B5948C797BA7}" srcOrd="0" destOrd="0" presId="urn:microsoft.com/office/officeart/2005/8/layout/arrow5"/>
    <dgm:cxn modelId="{B82692E3-0722-8749-B3DB-F8FC38FC0172}" srcId="{E697ED68-9EE1-624E-8178-D885CFC9CB7B}" destId="{33E3805D-638E-B645-86C6-F953631BD50E}" srcOrd="2" destOrd="0" parTransId="{69D4AC2B-5BB4-6D4F-8581-326C989EEA9E}" sibTransId="{DC90DCBE-321D-CC48-B20E-B76CFA251280}"/>
    <dgm:cxn modelId="{A4DAC560-4C9A-ED44-A332-699684399728}" srcId="{E697ED68-9EE1-624E-8178-D885CFC9CB7B}" destId="{746260F3-4DB6-C54E-8ED2-18718E3BB9C0}" srcOrd="3" destOrd="0" parTransId="{3FCAA3DB-2382-1449-BAA6-B4B2247B98D6}" sibTransId="{6C14DAA5-6FB1-2F4C-9EB2-82231AA6D765}"/>
    <dgm:cxn modelId="{45FCB58A-E75E-E54B-83C8-71D473ADAA68}" type="presOf" srcId="{64E14B7C-CA3A-AC46-81DE-A9DF7E03E4BC}" destId="{48875483-B5BE-6841-862C-4556F2329E34}" srcOrd="0" destOrd="0" presId="urn:microsoft.com/office/officeart/2005/8/layout/arrow5"/>
    <dgm:cxn modelId="{FC28D8BB-5781-BA47-9CB3-5A8FB483C4D8}" type="presOf" srcId="{746260F3-4DB6-C54E-8ED2-18718E3BB9C0}" destId="{07ED5C0F-E6C6-8542-A9C7-6B9AC0853FC9}" srcOrd="0" destOrd="0" presId="urn:microsoft.com/office/officeart/2005/8/layout/arrow5"/>
    <dgm:cxn modelId="{D534097F-5EC5-A348-BB11-F81BAAA53590}" type="presOf" srcId="{E697ED68-9EE1-624E-8178-D885CFC9CB7B}" destId="{2E32BC04-A802-A54D-903D-86919A258FF7}" srcOrd="0" destOrd="0" presId="urn:microsoft.com/office/officeart/2005/8/layout/arrow5"/>
    <dgm:cxn modelId="{3F916CC7-D147-9A4A-9328-2BAB228725E6}" type="presOf" srcId="{AAA2FD04-1B0D-D045-BA97-5771B1B988D8}" destId="{7A6B9F1F-6717-6C47-83FE-6FEAA09041EC}" srcOrd="0" destOrd="0" presId="urn:microsoft.com/office/officeart/2005/8/layout/arrow5"/>
    <dgm:cxn modelId="{64461A3C-F081-9649-810F-D0A9650196E3}" srcId="{E697ED68-9EE1-624E-8178-D885CFC9CB7B}" destId="{64E14B7C-CA3A-AC46-81DE-A9DF7E03E4BC}" srcOrd="1" destOrd="0" parTransId="{F357309D-2669-1C45-BB2D-BD4D54B58FAA}" sibTransId="{D60F9DD8-2105-7448-A523-0D72E6E9B2EC}"/>
    <dgm:cxn modelId="{F4AFBB8A-E146-FE44-A3DF-7D5A5F0CB266}" type="presParOf" srcId="{2E32BC04-A802-A54D-903D-86919A258FF7}" destId="{7A6B9F1F-6717-6C47-83FE-6FEAA09041EC}" srcOrd="0" destOrd="0" presId="urn:microsoft.com/office/officeart/2005/8/layout/arrow5"/>
    <dgm:cxn modelId="{DA4BD119-2099-0541-88DD-784040A166F7}" type="presParOf" srcId="{2E32BC04-A802-A54D-903D-86919A258FF7}" destId="{48875483-B5BE-6841-862C-4556F2329E34}" srcOrd="1" destOrd="0" presId="urn:microsoft.com/office/officeart/2005/8/layout/arrow5"/>
    <dgm:cxn modelId="{BA91C109-564B-3049-90AF-D535E2B0CB28}" type="presParOf" srcId="{2E32BC04-A802-A54D-903D-86919A258FF7}" destId="{88C9887E-18F4-244F-BBBE-B5948C797BA7}" srcOrd="2" destOrd="0" presId="urn:microsoft.com/office/officeart/2005/8/layout/arrow5"/>
    <dgm:cxn modelId="{19D19FAA-D90A-DE4C-91BF-DBD826F4ACBF}" type="presParOf" srcId="{2E32BC04-A802-A54D-903D-86919A258FF7}" destId="{07ED5C0F-E6C6-8542-A9C7-6B9AC0853FC9}" srcOrd="3" destOrd="0" presId="urn:microsoft.com/office/officeart/2005/8/layout/arrow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6B9F1F-6717-6C47-83FE-6FEAA09041EC}">
      <dsp:nvSpPr>
        <dsp:cNvPr id="0" name=""/>
        <dsp:cNvSpPr/>
      </dsp:nvSpPr>
      <dsp:spPr>
        <a:xfrm>
          <a:off x="3268974" y="525"/>
          <a:ext cx="2128536" cy="2128536"/>
        </a:xfrm>
        <a:prstGeom prst="downArrow">
          <a:avLst>
            <a:gd name="adj1" fmla="val 50000"/>
            <a:gd name="adj2" fmla="val 35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smtClean="0"/>
            <a:t>Operators</a:t>
          </a:r>
          <a:endParaRPr lang="en-US" sz="1600" kern="1200" dirty="0"/>
        </a:p>
      </dsp:txBody>
      <dsp:txXfrm>
        <a:off x="3801108" y="525"/>
        <a:ext cx="1064268" cy="1756042"/>
      </dsp:txXfrm>
    </dsp:sp>
    <dsp:sp modelId="{48875483-B5BE-6841-862C-4556F2329E34}">
      <dsp:nvSpPr>
        <dsp:cNvPr id="0" name=""/>
        <dsp:cNvSpPr/>
      </dsp:nvSpPr>
      <dsp:spPr>
        <a:xfrm rot="5400000">
          <a:off x="5550392" y="1603512"/>
          <a:ext cx="2128536" cy="2128536"/>
        </a:xfrm>
        <a:prstGeom prst="downArrow">
          <a:avLst>
            <a:gd name="adj1" fmla="val 50000"/>
            <a:gd name="adj2" fmla="val 35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smtClean="0"/>
            <a:t>Technicians</a:t>
          </a:r>
          <a:endParaRPr lang="en-US" sz="1600" kern="1200" dirty="0"/>
        </a:p>
      </dsp:txBody>
      <dsp:txXfrm rot="-5400000">
        <a:off x="5922886" y="2135646"/>
        <a:ext cx="1756042" cy="1064268"/>
      </dsp:txXfrm>
    </dsp:sp>
    <dsp:sp modelId="{88C9887E-18F4-244F-BBBE-B5948C797BA7}">
      <dsp:nvSpPr>
        <dsp:cNvPr id="0" name=""/>
        <dsp:cNvSpPr/>
      </dsp:nvSpPr>
      <dsp:spPr>
        <a:xfrm rot="10800000">
          <a:off x="3268974" y="3206498"/>
          <a:ext cx="2128536" cy="2128536"/>
        </a:xfrm>
        <a:prstGeom prst="downArrow">
          <a:avLst>
            <a:gd name="adj1" fmla="val 50000"/>
            <a:gd name="adj2" fmla="val 35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smtClean="0"/>
            <a:t>Engineers</a:t>
          </a:r>
          <a:endParaRPr lang="en-US" sz="1600" kern="1200" dirty="0"/>
        </a:p>
      </dsp:txBody>
      <dsp:txXfrm rot="10800000">
        <a:off x="3801108" y="3578992"/>
        <a:ext cx="1064268" cy="1756042"/>
      </dsp:txXfrm>
    </dsp:sp>
    <dsp:sp modelId="{07ED5C0F-E6C6-8542-A9C7-6B9AC0853FC9}">
      <dsp:nvSpPr>
        <dsp:cNvPr id="0" name=""/>
        <dsp:cNvSpPr/>
      </dsp:nvSpPr>
      <dsp:spPr>
        <a:xfrm rot="16200000">
          <a:off x="1019599" y="1603512"/>
          <a:ext cx="2128536" cy="2128536"/>
        </a:xfrm>
        <a:prstGeom prst="downArrow">
          <a:avLst>
            <a:gd name="adj1" fmla="val 50000"/>
            <a:gd name="adj2" fmla="val 35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smtClean="0"/>
            <a:t>Management</a:t>
          </a:r>
          <a:endParaRPr lang="en-US" sz="1600" kern="1200" dirty="0"/>
        </a:p>
      </dsp:txBody>
      <dsp:txXfrm rot="5400000">
        <a:off x="1019599" y="2135646"/>
        <a:ext cx="1756042" cy="1064268"/>
      </dsp:txXfrm>
    </dsp:sp>
  </dsp:spTree>
</dsp:drawing>
</file>

<file path=ppt/diagrams/layout1.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5DBD8D2-E021-4195-9B00-EE358287A0D3}" type="datetimeFigureOut">
              <a:rPr lang="en-US" smtClean="0"/>
              <a:pPr/>
              <a:t>11/17/17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3F8B657-D611-4F5C-95FD-A20E006DD12B}" type="slidenum">
              <a:rPr lang="en-US" smtClean="0"/>
              <a:pPr/>
              <a:t>‹#›</a:t>
            </a:fld>
            <a:endParaRPr lang="en-US"/>
          </a:p>
        </p:txBody>
      </p:sp>
    </p:spTree>
    <p:extLst>
      <p:ext uri="{BB962C8B-B14F-4D97-AF65-F5344CB8AC3E}">
        <p14:creationId xmlns:p14="http://schemas.microsoft.com/office/powerpoint/2010/main" val="42924131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EBF19F-8D57-4DB4-B4C2-628EDCD0AA75}" type="datetimeFigureOut">
              <a:rPr lang="en-US" smtClean="0"/>
              <a:pPr/>
              <a:t>11/17/17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3311456-05DC-4558-9296-21D949A545A1}" type="slidenum">
              <a:rPr lang="en-US" smtClean="0"/>
              <a:pPr/>
              <a:t>‹#›</a:t>
            </a:fld>
            <a:endParaRPr lang="en-US"/>
          </a:p>
        </p:txBody>
      </p:sp>
    </p:spTree>
    <p:extLst>
      <p:ext uri="{BB962C8B-B14F-4D97-AF65-F5344CB8AC3E}">
        <p14:creationId xmlns:p14="http://schemas.microsoft.com/office/powerpoint/2010/main" val="42025232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7E29A0C-501A-4F2C-AE07-70ACD7A4220C}"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7E29A0C-501A-4F2C-AE07-70ACD7A4220C}" type="slidenum">
              <a:rPr lang="en-US" smtClean="0"/>
              <a:pPr/>
              <a:t>2</a:t>
            </a:fld>
            <a:endParaRPr lang="en-US" dirty="0"/>
          </a:p>
        </p:txBody>
      </p:sp>
    </p:spTree>
    <p:extLst>
      <p:ext uri="{BB962C8B-B14F-4D97-AF65-F5344CB8AC3E}">
        <p14:creationId xmlns:p14="http://schemas.microsoft.com/office/powerpoint/2010/main" val="1455477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sz="1100" kern="1200" baseline="0" dirty="0" smtClean="0">
                <a:solidFill>
                  <a:schemeClr val="tx1"/>
                </a:solidFill>
                <a:latin typeface="+mn-lt"/>
                <a:ea typeface="+mn-ea"/>
                <a:cs typeface="+mn-cs"/>
              </a:rPr>
              <a:t>Topics included in this presentation are process variation and the different types of variation that one might see in a manufacturing process, what is SPC, and the statistics necessary to understand and build SPC charts. So let’s get started!</a:t>
            </a:r>
            <a:endParaRPr lang="en-US" sz="11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9A66F83-2B15-470F-8F4E-729CDFE1C43E}"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So what is Statistical Process Control?</a:t>
            </a:r>
            <a:r>
              <a:rPr lang="en-US" sz="1200" kern="1200" baseline="0" dirty="0" smtClean="0">
                <a:solidFill>
                  <a:schemeClr val="tx1"/>
                </a:solidFill>
                <a:effectLst/>
                <a:latin typeface="+mn-lt"/>
                <a:ea typeface="+mn-ea"/>
                <a:cs typeface="+mn-cs"/>
              </a:rPr>
              <a:t>  I think w</a:t>
            </a:r>
            <a:r>
              <a:rPr lang="en-US" sz="1200" kern="1200" dirty="0" smtClean="0">
                <a:solidFill>
                  <a:schemeClr val="tx1"/>
                </a:solidFill>
                <a:effectLst/>
                <a:latin typeface="+mn-lt"/>
                <a:ea typeface="+mn-ea"/>
                <a:cs typeface="+mn-cs"/>
              </a:rPr>
              <a:t>e can all agree that when manufacturing a product, it is desirable to produce a “quality” product.  This can be said whether we are talking about cars, food, medicines, or microsystems.  There is no universally accepted definition for "Quality”;</a:t>
            </a:r>
            <a:r>
              <a:rPr lang="en-US" sz="1200" kern="1200" baseline="0" dirty="0" smtClean="0">
                <a:solidFill>
                  <a:schemeClr val="tx1"/>
                </a:solidFill>
                <a:effectLst/>
                <a:latin typeface="+mn-lt"/>
                <a:ea typeface="+mn-ea"/>
                <a:cs typeface="+mn-cs"/>
              </a:rPr>
              <a:t> therefore, this term is subjective and the level of quality is based on the product being made, the customer requirements and the company making the product.  But looking at </a:t>
            </a:r>
            <a:r>
              <a:rPr lang="en-US" sz="1200" kern="1200" dirty="0" smtClean="0">
                <a:solidFill>
                  <a:schemeClr val="tx1"/>
                </a:solidFill>
                <a:effectLst/>
                <a:latin typeface="+mn-lt"/>
                <a:ea typeface="+mn-ea"/>
                <a:cs typeface="+mn-cs"/>
              </a:rPr>
              <a:t>the </a:t>
            </a:r>
            <a:r>
              <a:rPr lang="en-US" sz="1200" i="1" kern="1200" dirty="0" smtClean="0">
                <a:solidFill>
                  <a:schemeClr val="tx1"/>
                </a:solidFill>
                <a:effectLst/>
                <a:latin typeface="+mn-lt"/>
                <a:ea typeface="+mn-ea"/>
                <a:cs typeface="+mn-cs"/>
              </a:rPr>
              <a:t>needs</a:t>
            </a:r>
            <a:r>
              <a:rPr lang="en-US" sz="1200" kern="1200" dirty="0" smtClean="0">
                <a:solidFill>
                  <a:schemeClr val="tx1"/>
                </a:solidFill>
                <a:effectLst/>
                <a:latin typeface="+mn-lt"/>
                <a:ea typeface="+mn-ea"/>
                <a:cs typeface="+mn-cs"/>
              </a:rPr>
              <a:t> of a customer, we can say that quality is the </a:t>
            </a:r>
            <a:r>
              <a:rPr lang="en-US" sz="1200" i="1" kern="1200" dirty="0" smtClean="0">
                <a:solidFill>
                  <a:schemeClr val="tx1"/>
                </a:solidFill>
                <a:effectLst/>
                <a:latin typeface="+mn-lt"/>
                <a:ea typeface="+mn-ea"/>
                <a:cs typeface="+mn-cs"/>
              </a:rPr>
              <a:t>realization</a:t>
            </a:r>
            <a:r>
              <a:rPr lang="en-US" sz="1200" kern="1200" dirty="0" smtClean="0">
                <a:solidFill>
                  <a:schemeClr val="tx1"/>
                </a:solidFill>
                <a:effectLst/>
                <a:latin typeface="+mn-lt"/>
                <a:ea typeface="+mn-ea"/>
                <a:cs typeface="+mn-cs"/>
              </a:rPr>
              <a:t> and </a:t>
            </a:r>
            <a:r>
              <a:rPr lang="en-US" sz="1200" i="1" kern="1200" dirty="0" smtClean="0">
                <a:solidFill>
                  <a:schemeClr val="tx1"/>
                </a:solidFill>
                <a:effectLst/>
                <a:latin typeface="+mn-lt"/>
                <a:ea typeface="+mn-ea"/>
                <a:cs typeface="+mn-cs"/>
              </a:rPr>
              <a:t>control</a:t>
            </a:r>
            <a:r>
              <a:rPr lang="en-US" sz="1200" kern="1200" dirty="0" smtClean="0">
                <a:solidFill>
                  <a:schemeClr val="tx1"/>
                </a:solidFill>
                <a:effectLst/>
                <a:latin typeface="+mn-lt"/>
                <a:ea typeface="+mn-ea"/>
                <a:cs typeface="+mn-cs"/>
              </a:rPr>
              <a:t> of characteristics that determine whether the product will in fact satisfy the</a:t>
            </a:r>
            <a:r>
              <a:rPr lang="en-US" sz="1200" kern="1200" baseline="0" dirty="0" smtClean="0">
                <a:solidFill>
                  <a:schemeClr val="tx1"/>
                </a:solidFill>
                <a:effectLst/>
                <a:latin typeface="+mn-lt"/>
                <a:ea typeface="+mn-ea"/>
                <a:cs typeface="+mn-cs"/>
              </a:rPr>
              <a:t> customer’s</a:t>
            </a:r>
            <a:r>
              <a:rPr lang="en-US" sz="1200"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needs</a:t>
            </a:r>
            <a:r>
              <a:rPr lang="en-US" sz="1200"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Realization</a:t>
            </a:r>
            <a:r>
              <a:rPr lang="en-US" sz="1200" kern="1200" dirty="0" smtClean="0">
                <a:solidFill>
                  <a:schemeClr val="tx1"/>
                </a:solidFill>
                <a:effectLst/>
                <a:latin typeface="+mn-lt"/>
                <a:ea typeface="+mn-ea"/>
                <a:cs typeface="+mn-cs"/>
              </a:rPr>
              <a:t> includes the design of the product. </a:t>
            </a:r>
            <a:r>
              <a:rPr lang="en-US" sz="1200" i="1" kern="1200" dirty="0" smtClean="0">
                <a:solidFill>
                  <a:schemeClr val="tx1"/>
                </a:solidFill>
                <a:effectLst/>
                <a:latin typeface="+mn-lt"/>
                <a:ea typeface="+mn-ea"/>
                <a:cs typeface="+mn-cs"/>
              </a:rPr>
              <a:t>Control</a:t>
            </a:r>
            <a:r>
              <a:rPr lang="en-US" sz="1200" kern="1200" dirty="0" smtClean="0">
                <a:solidFill>
                  <a:schemeClr val="tx1"/>
                </a:solidFill>
                <a:effectLst/>
                <a:latin typeface="+mn-lt"/>
                <a:ea typeface="+mn-ea"/>
                <a:cs typeface="+mn-cs"/>
              </a:rPr>
              <a:t> includes the control of deficiencies in the product minimizing the variation around desired nominal values or "targets“</a:t>
            </a:r>
            <a:r>
              <a:rPr lang="en-US" sz="1200" kern="1200" baseline="0" dirty="0" smtClean="0">
                <a:solidFill>
                  <a:schemeClr val="tx1"/>
                </a:solidFill>
                <a:effectLst/>
                <a:latin typeface="+mn-lt"/>
                <a:ea typeface="+mn-ea"/>
                <a:cs typeface="+mn-cs"/>
              </a:rPr>
              <a:t> while meeting product specifications.  Just looking at the stent in the lower left corner, as the customer receiving this device, I would definitely want to make sure that it is a quality product.</a:t>
            </a:r>
            <a:endParaRPr lang="en-US" sz="1050" baseline="0" dirty="0" smtClean="0"/>
          </a:p>
        </p:txBody>
      </p:sp>
      <p:sp>
        <p:nvSpPr>
          <p:cNvPr id="4" name="Slide Number Placeholder 3"/>
          <p:cNvSpPr>
            <a:spLocks noGrp="1"/>
          </p:cNvSpPr>
          <p:nvPr>
            <p:ph type="sldNum" sz="quarter" idx="10"/>
          </p:nvPr>
        </p:nvSpPr>
        <p:spPr/>
        <p:txBody>
          <a:bodyPr/>
          <a:lstStyle/>
          <a:p>
            <a:fld id="{C3311456-05DC-4558-9296-21D949A545A1}"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Statistical Process Control or SPC is a set of tools to help </a:t>
            </a:r>
            <a:r>
              <a:rPr lang="en-US" sz="1050" kern="1200" dirty="0" smtClean="0">
                <a:solidFill>
                  <a:schemeClr val="tx1"/>
                </a:solidFill>
                <a:effectLst/>
                <a:latin typeface="+mn-lt"/>
                <a:ea typeface="+mn-ea"/>
                <a:cs typeface="+mn-cs"/>
              </a:rPr>
              <a:t>control the deficiencies in the manufacturing of a product, while minimizing the variation around "targets“ or the desired nominal values.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05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Statistical Process Control (SPC) is used real-time during the manufacturing process where in-line data is attained from the processes that produce the products.  Statistical methods are then used to assess whether or not the process is in a state of control.  We’ll talk about</a:t>
            </a:r>
            <a:r>
              <a:rPr lang="en-US" sz="1200" kern="1200" baseline="0" dirty="0" smtClean="0">
                <a:solidFill>
                  <a:schemeClr val="tx1"/>
                </a:solidFill>
                <a:effectLst/>
                <a:latin typeface="+mn-lt"/>
                <a:ea typeface="+mn-ea"/>
                <a:cs typeface="+mn-cs"/>
              </a:rPr>
              <a:t> what “a state of control is” later on.</a:t>
            </a:r>
            <a:r>
              <a:rPr lang="en-US" sz="1200" kern="1200" dirty="0" smtClean="0">
                <a:solidFill>
                  <a:schemeClr val="tx1"/>
                </a:solidFill>
                <a:effectLst/>
                <a:latin typeface="+mn-lt"/>
                <a:ea typeface="+mn-ea"/>
                <a:cs typeface="+mn-cs"/>
              </a:rPr>
              <a:t> This statistically based process information provides a greater understanding of the process by providing a graphical interpretation of the variation in the process.  All processes have some variability over time and that’s what SPC does, is</a:t>
            </a:r>
            <a:r>
              <a:rPr lang="en-US" sz="1200" kern="1200" baseline="0" dirty="0" smtClean="0">
                <a:solidFill>
                  <a:schemeClr val="tx1"/>
                </a:solidFill>
                <a:effectLst/>
                <a:latin typeface="+mn-lt"/>
                <a:ea typeface="+mn-ea"/>
                <a:cs typeface="+mn-cs"/>
              </a:rPr>
              <a:t> show the state of the process over time.</a:t>
            </a:r>
            <a:r>
              <a:rPr lang="en-US" sz="1200" kern="1200" dirty="0" smtClean="0">
                <a:solidFill>
                  <a:schemeClr val="tx1"/>
                </a:solidFill>
                <a:effectLst/>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90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sz="1050" baseline="0" dirty="0" smtClean="0"/>
          </a:p>
        </p:txBody>
      </p:sp>
      <p:sp>
        <p:nvSpPr>
          <p:cNvPr id="4" name="Slide Number Placeholder 3"/>
          <p:cNvSpPr>
            <a:spLocks noGrp="1"/>
          </p:cNvSpPr>
          <p:nvPr>
            <p:ph type="sldNum" sz="quarter" idx="10"/>
          </p:nvPr>
        </p:nvSpPr>
        <p:spPr/>
        <p:txBody>
          <a:bodyPr/>
          <a:lstStyle/>
          <a:p>
            <a:fld id="{C3311456-05DC-4558-9296-21D949A545A1}"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auto"/>
            <a:r>
              <a:rPr lang="en-US" sz="1200" i="0" kern="1200" dirty="0" smtClean="0">
                <a:solidFill>
                  <a:srgbClr val="FF0000"/>
                </a:solidFill>
                <a:effectLst/>
                <a:latin typeface="+mn-lt"/>
                <a:ea typeface="+mn-ea"/>
                <a:cs typeface="+mn-cs"/>
              </a:rPr>
              <a:t>There</a:t>
            </a:r>
            <a:r>
              <a:rPr lang="en-US" sz="1200" i="0" kern="1200" baseline="0" dirty="0" smtClean="0">
                <a:solidFill>
                  <a:srgbClr val="FF0000"/>
                </a:solidFill>
                <a:effectLst/>
                <a:latin typeface="+mn-lt"/>
                <a:ea typeface="+mn-ea"/>
                <a:cs typeface="+mn-cs"/>
              </a:rPr>
              <a:t> are two terms that you heard when we described SPC that are the basis of SPC. One is variation and the other is data.  In order to use SPC effectively in a manufacturing process you must first understand variation or variability and its relationship to a particular process step. For data you need to understand the different types of data associated with a process and the type of data you are collecting.  The type of data you are gathering and analyzing determines the specific SPC tool or tools that will be used.  So let’s talk about variability for a minute.</a:t>
            </a:r>
            <a:endParaRPr lang="en-US" sz="1200" i="0" kern="1200" dirty="0" smtClean="0">
              <a:solidFill>
                <a:srgbClr val="FF0000"/>
              </a:solidFill>
              <a:effectLst/>
              <a:latin typeface="+mn-lt"/>
              <a:ea typeface="+mn-ea"/>
              <a:cs typeface="+mn-cs"/>
            </a:endParaRPr>
          </a:p>
          <a:p>
            <a:pPr fontAlgn="auto"/>
            <a:endParaRPr lang="en-US" sz="1200" kern="1200" dirty="0" smtClean="0">
              <a:solidFill>
                <a:schemeClr val="tx1"/>
              </a:solidFill>
              <a:effectLst/>
              <a:latin typeface="+mn-lt"/>
              <a:ea typeface="+mn-ea"/>
              <a:cs typeface="+mn-cs"/>
            </a:endParaRPr>
          </a:p>
          <a:p>
            <a:pPr fontAlgn="auto"/>
            <a:r>
              <a:rPr lang="en-US" sz="1200" kern="1200" dirty="0" smtClean="0">
                <a:solidFill>
                  <a:schemeClr val="tx1"/>
                </a:solidFill>
                <a:effectLst/>
                <a:latin typeface="+mn-lt"/>
                <a:ea typeface="+mn-ea"/>
                <a:cs typeface="+mn-cs"/>
              </a:rPr>
              <a:t>All products, whether man made or nature made, are not created equal.  There is a </a:t>
            </a:r>
            <a:r>
              <a:rPr lang="en-US" sz="1200" i="1" kern="1200" dirty="0" smtClean="0">
                <a:solidFill>
                  <a:schemeClr val="tx1"/>
                </a:solidFill>
                <a:effectLst/>
                <a:latin typeface="+mn-lt"/>
                <a:ea typeface="+mn-ea"/>
                <a:cs typeface="+mn-cs"/>
              </a:rPr>
              <a:t>natural</a:t>
            </a:r>
            <a:r>
              <a:rPr lang="en-US" sz="1200" kern="1200" dirty="0" smtClean="0">
                <a:solidFill>
                  <a:schemeClr val="tx1"/>
                </a:solidFill>
                <a:effectLst/>
                <a:latin typeface="+mn-lt"/>
                <a:ea typeface="+mn-ea"/>
                <a:cs typeface="+mn-cs"/>
              </a:rPr>
              <a:t> or </a:t>
            </a:r>
            <a:r>
              <a:rPr lang="en-US" sz="1200" i="1" kern="1200" dirty="0" smtClean="0">
                <a:solidFill>
                  <a:schemeClr val="tx1"/>
                </a:solidFill>
                <a:effectLst/>
                <a:latin typeface="+mn-lt"/>
                <a:ea typeface="+mn-ea"/>
                <a:cs typeface="+mn-cs"/>
              </a:rPr>
              <a:t>inherent</a:t>
            </a:r>
            <a:r>
              <a:rPr lang="en-US" sz="1200"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variation</a:t>
            </a:r>
            <a:r>
              <a:rPr lang="en-US" sz="1200" kern="1200" dirty="0" smtClean="0">
                <a:solidFill>
                  <a:schemeClr val="tx1"/>
                </a:solidFill>
                <a:effectLst/>
                <a:latin typeface="+mn-lt"/>
                <a:ea typeface="+mn-ea"/>
                <a:cs typeface="+mn-cs"/>
              </a:rPr>
              <a:t> in all processes.  In a field of 3 leaf clovers, you won’t have to look too hard to find a 3, 4, 5, or even an 18 leaf clover.  When chickens lay eggs, the size, thickness of shell, color of the yoke, number of yokes, and the color of the shell all vary from egg to egg</a:t>
            </a:r>
            <a:r>
              <a:rPr lang="en-US" dirty="0" smtClean="0">
                <a:effectLst/>
              </a:rPr>
              <a:t> and from chicken to chicken</a:t>
            </a:r>
            <a:r>
              <a:rPr lang="en-US" baseline="0" dirty="0" smtClean="0">
                <a:effectLst/>
              </a:rPr>
              <a:t> and with the same chicken.  As consumers we accept a certain amount of variability in our large, medium and small sized eggs because we know that this variation is natural or, as well call it in manufacturing common cause variation.  Common cause variation is that variation that is due to what one might call background noise.  For manufacturing, this background noise is due to the sum of a variety of process factors – people, supplies, equipment, process parameters, and environment.  There is variation in each of these factors; therefore, there will be variation in the process.</a:t>
            </a:r>
            <a:endParaRPr lang="en-US" dirty="0" smtClean="0">
              <a:effectLst/>
            </a:endParaRPr>
          </a:p>
          <a:p>
            <a:pPr fontAlgn="auto"/>
            <a:endParaRPr lang="en-US" dirty="0" smtClean="0">
              <a:effectLst/>
            </a:endParaRPr>
          </a:p>
          <a:p>
            <a:pPr fontAlgn="auto"/>
            <a:endParaRPr lang="en-US" dirty="0"/>
          </a:p>
        </p:txBody>
      </p:sp>
      <p:sp>
        <p:nvSpPr>
          <p:cNvPr id="4" name="Slide Number Placeholder 3"/>
          <p:cNvSpPr>
            <a:spLocks noGrp="1"/>
          </p:cNvSpPr>
          <p:nvPr>
            <p:ph type="sldNum" sz="quarter" idx="10"/>
          </p:nvPr>
        </p:nvSpPr>
        <p:spPr/>
        <p:txBody>
          <a:bodyPr/>
          <a:lstStyle/>
          <a:p>
            <a:fld id="{C3311456-05DC-4558-9296-21D949A545A1}"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effectLst/>
              </a:rPr>
              <a:t>A </a:t>
            </a:r>
            <a:r>
              <a:rPr lang="en-US" baseline="0" dirty="0" smtClean="0">
                <a:effectLst/>
              </a:rPr>
              <a:t>process variation that YOU might actually tract is your gas mileage.  I know I do.  I</a:t>
            </a:r>
            <a:r>
              <a:rPr lang="en-US" sz="1200" kern="1200" dirty="0" smtClean="0">
                <a:solidFill>
                  <a:schemeClr val="tx1"/>
                </a:solidFill>
                <a:effectLst/>
                <a:latin typeface="+mn-lt"/>
                <a:ea typeface="+mn-ea"/>
                <a:cs typeface="+mn-cs"/>
              </a:rPr>
              <a:t>f you track the miles per gallon for your car, you’ll find that there is a certain amount of variation that you find acceptable, expected and normal.  When your car is running well, this variation is due to the amount of in town driving</a:t>
            </a:r>
            <a:r>
              <a:rPr lang="en-US" sz="1200" kern="1200" baseline="0" dirty="0" smtClean="0">
                <a:solidFill>
                  <a:schemeClr val="tx1"/>
                </a:solidFill>
                <a:effectLst/>
                <a:latin typeface="+mn-lt"/>
                <a:ea typeface="+mn-ea"/>
                <a:cs typeface="+mn-cs"/>
              </a:rPr>
              <a:t> vs. highway driving you did that month as well as the quality of gas that you bought.  All of these factors make up the background noise and determine the common cause variation or that variation that is inherent to the system.  My mpg always increases by about two miles per gallon when I go on a road trip because it’s mostly highway driving and I use cruise control.  When I get back into town, the mpg drops. I know this, therefore, I accept a certain amount of variability in my mpg because I know that it is inherent to my particular car. However, if the mpg were to suddenly drop by 5 or 6 miles per gallons, I would want to have my car checked out. That’s not normal. Now I have a different type of variability, one that is not inherent to the system, one that is not predictable, and a variability that is probably due to something going wrong with the system, or in this case the car.  This type of variation is called special cause variation or variability.</a:t>
            </a:r>
            <a:endParaRPr lang="en-US" sz="1200" kern="1200" dirty="0" smtClean="0">
              <a:solidFill>
                <a:schemeClr val="tx1"/>
              </a:solidFill>
              <a:effectLst/>
              <a:latin typeface="+mn-lt"/>
              <a:ea typeface="+mn-ea"/>
              <a:cs typeface="+mn-cs"/>
            </a:endParaRPr>
          </a:p>
          <a:p>
            <a:pPr fontAlgn="auto"/>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fontAlgn="auto"/>
            <a:r>
              <a:rPr lang="en-US" sz="1200" kern="1200" dirty="0" smtClean="0">
                <a:solidFill>
                  <a:schemeClr val="tx1"/>
                </a:solidFill>
                <a:effectLst/>
                <a:latin typeface="+mn-lt"/>
                <a:ea typeface="+mn-ea"/>
                <a:cs typeface="+mn-cs"/>
              </a:rPr>
              <a:t>When considering a manufacturing process, variation can become even more prevalent.  Each manufacturing process contains one or more process steps.  For example, a micro-pressure sensor’s process may include depositing a layer of silicon nitride (for the membrane or diaphragm) on a bare silicon wafer, followed by a photolithography step and an etch step that patterns the reference chamber hole on the backside of the wafer.  Another photolithography step patterns the sensing circuit using photoresist on the front side of the wafer, followed by a metal deposition on top of the photoresist.  Subsequent process steps remove the unnecessary metal and etch the reference pressure chamber on the wafer’s backside. This is just a brief summary of a sample micro-pressure sensor process, but as you can see, there are many different process steps required to create this micro-device, eleven in all. </a:t>
            </a:r>
            <a:r>
              <a:rPr lang="en-US" sz="1200" i="0" kern="1200" dirty="0" smtClean="0">
                <a:solidFill>
                  <a:schemeClr val="tx1"/>
                </a:solidFill>
                <a:effectLst/>
                <a:latin typeface="+mn-lt"/>
                <a:ea typeface="+mn-ea"/>
                <a:cs typeface="+mn-cs"/>
              </a:rPr>
              <a:t>Variation of one step can easily affect</a:t>
            </a:r>
            <a:r>
              <a:rPr lang="en-US" sz="1200" i="0" kern="1200" baseline="0" dirty="0" smtClean="0">
                <a:solidFill>
                  <a:schemeClr val="tx1"/>
                </a:solidFill>
                <a:effectLst/>
                <a:latin typeface="+mn-lt"/>
                <a:ea typeface="+mn-ea"/>
                <a:cs typeface="+mn-cs"/>
              </a:rPr>
              <a:t> the variation of subsequent steps.  This makes it necessary to minimize the variation and to maintain the “expected” variation in all of these process steps.</a:t>
            </a:r>
            <a:r>
              <a:rPr lang="en-US" sz="1200" i="0" kern="1200" dirty="0" smtClean="0">
                <a:solidFill>
                  <a:schemeClr val="tx1"/>
                </a:solidFill>
                <a:effectLst/>
                <a:latin typeface="+mn-lt"/>
                <a:ea typeface="+mn-ea"/>
                <a:cs typeface="+mn-cs"/>
              </a:rPr>
              <a:t> </a:t>
            </a:r>
          </a:p>
          <a:p>
            <a:pPr fontAlgn="auto"/>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Each individual process step has many different parameters or variables.  Each of these parameters can vary or drift during the process.  For example, in the coat process of the photolithography step, it is desirable to have a specific thickness of photoresist.  The resulting thickness depends upon or is a function of the spin speed of the chuck on which the wafer sits, and the actual viscosity of the photoresist deposited on the wafer’s surface.   If one or both of these variables change during the coat process for a batch of wafers, then the final thickness of the photoresist will change from one wafer to another.  Small changes in these variables are acceptable as </a:t>
            </a:r>
            <a:r>
              <a:rPr lang="en-US" sz="1200" kern="1200" dirty="0" err="1" smtClean="0">
                <a:solidFill>
                  <a:schemeClr val="tx1"/>
                </a:solidFill>
                <a:effectLst/>
                <a:latin typeface="+mn-lt"/>
                <a:ea typeface="+mn-ea"/>
                <a:cs typeface="+mn-cs"/>
              </a:rPr>
              <a:t>our</a:t>
            </a:r>
            <a:r>
              <a:rPr lang="en-US" sz="1200" i="1" kern="1200" dirty="0" err="1" smtClean="0">
                <a:solidFill>
                  <a:schemeClr val="tx1"/>
                </a:solidFill>
                <a:effectLst/>
                <a:latin typeface="+mn-lt"/>
                <a:ea typeface="+mn-ea"/>
                <a:cs typeface="+mn-cs"/>
              </a:rPr>
              <a:t>inherent</a:t>
            </a:r>
            <a:r>
              <a:rPr lang="en-US" sz="1200" i="1" kern="1200" dirty="0" smtClean="0">
                <a:solidFill>
                  <a:schemeClr val="tx1"/>
                </a:solidFill>
                <a:effectLst/>
                <a:latin typeface="+mn-lt"/>
                <a:ea typeface="+mn-ea"/>
                <a:cs typeface="+mn-cs"/>
              </a:rPr>
              <a:t> variation</a:t>
            </a:r>
            <a:r>
              <a:rPr lang="en-US" sz="1200" kern="1200" dirty="0" smtClean="0">
                <a:solidFill>
                  <a:schemeClr val="tx1"/>
                </a:solidFill>
                <a:effectLst/>
                <a:latin typeface="+mn-lt"/>
                <a:ea typeface="+mn-ea"/>
                <a:cs typeface="+mn-cs"/>
              </a:rPr>
              <a:t> of the process.  Any change outside of this inherent variation is unacceptable and the cause must be determined and corrected.  Consistency is key and any change in variables that is unacceptable can lead to defects either immediately or in a subsequent process step.  This is where SPC comes into play.  SPC helps us determine statistically what the inherent variation of the process is, and identify a process that is,</a:t>
            </a:r>
            <a:r>
              <a:rPr lang="en-US" sz="1200" kern="1200" baseline="0" dirty="0" smtClean="0">
                <a:solidFill>
                  <a:schemeClr val="tx1"/>
                </a:solidFill>
                <a:effectLst/>
                <a:latin typeface="+mn-lt"/>
                <a:ea typeface="+mn-ea"/>
                <a:cs typeface="+mn-cs"/>
              </a:rPr>
              <a:t> as one would say in SPC, “going out of control due a special cause or an </a:t>
            </a:r>
            <a:r>
              <a:rPr lang="en-US" sz="1200" kern="1200" baseline="0" dirty="0" err="1" smtClean="0">
                <a:solidFill>
                  <a:schemeClr val="tx1"/>
                </a:solidFill>
                <a:effectLst/>
                <a:latin typeface="+mn-lt"/>
                <a:ea typeface="+mn-ea"/>
                <a:cs typeface="+mn-cs"/>
              </a:rPr>
              <a:t>unassignable</a:t>
            </a:r>
            <a:r>
              <a:rPr lang="en-US" sz="1200" kern="1200" baseline="0" dirty="0" smtClean="0">
                <a:solidFill>
                  <a:schemeClr val="tx1"/>
                </a:solidFill>
                <a:effectLst/>
                <a:latin typeface="+mn-lt"/>
                <a:ea typeface="+mn-ea"/>
                <a:cs typeface="+mn-cs"/>
              </a:rPr>
              <a:t> cause”.  SPC allows us to identify problems immediately and correct them before they affect others parts of the process.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sz="1200" kern="1200" dirty="0" smtClean="0">
                <a:solidFill>
                  <a:schemeClr val="tx1"/>
                </a:solidFill>
                <a:effectLst/>
                <a:latin typeface="+mn-lt"/>
                <a:ea typeface="+mn-ea"/>
                <a:cs typeface="+mn-cs"/>
              </a:rPr>
              <a:t>Now let’s talk about data. Two major types of data used in Statistical Process Control (SPC)</a:t>
            </a:r>
            <a:r>
              <a:rPr lang="en-US" sz="1200" kern="1200" baseline="0" dirty="0" smtClean="0">
                <a:solidFill>
                  <a:schemeClr val="tx1"/>
                </a:solidFill>
                <a:effectLst/>
                <a:latin typeface="+mn-lt"/>
                <a:ea typeface="+mn-ea"/>
                <a:cs typeface="+mn-cs"/>
              </a:rPr>
              <a:t> are variable and attribute data.</a:t>
            </a:r>
            <a:r>
              <a:rPr lang="en-US" sz="1200" kern="1200" dirty="0" smtClean="0">
                <a:solidFill>
                  <a:schemeClr val="tx1"/>
                </a:solidFill>
                <a:effectLst/>
                <a:latin typeface="+mn-lt"/>
                <a:ea typeface="+mn-ea"/>
                <a:cs typeface="+mn-cs"/>
              </a:rPr>
              <a:t> Data based on measurements is called </a:t>
            </a:r>
            <a:r>
              <a:rPr lang="en-US" sz="1200" i="1" kern="1200" dirty="0" smtClean="0">
                <a:solidFill>
                  <a:schemeClr val="tx1"/>
                </a:solidFill>
                <a:effectLst/>
                <a:latin typeface="+mn-lt"/>
                <a:ea typeface="+mn-ea"/>
                <a:cs typeface="+mn-cs"/>
              </a:rPr>
              <a:t>variable data</a:t>
            </a:r>
            <a:r>
              <a:rPr lang="en-US" sz="1200" kern="1200" dirty="0" smtClean="0">
                <a:solidFill>
                  <a:schemeClr val="tx1"/>
                </a:solidFill>
                <a:effectLst/>
                <a:latin typeface="+mn-lt"/>
                <a:ea typeface="+mn-ea"/>
                <a:cs typeface="+mn-cs"/>
              </a:rPr>
              <a:t>. Data based on counts is called </a:t>
            </a:r>
            <a:r>
              <a:rPr lang="en-US" sz="1200" i="1" kern="1200" dirty="0" smtClean="0">
                <a:solidFill>
                  <a:schemeClr val="tx1"/>
                </a:solidFill>
                <a:effectLst/>
                <a:latin typeface="+mn-lt"/>
                <a:ea typeface="+mn-ea"/>
                <a:cs typeface="+mn-cs"/>
              </a:rPr>
              <a:t>attribute data</a:t>
            </a:r>
            <a:r>
              <a:rPr lang="en-US" sz="1200" kern="1200" dirty="0" smtClean="0">
                <a:solidFill>
                  <a:schemeClr val="tx1"/>
                </a:solidFill>
                <a:effectLst/>
                <a:latin typeface="+mn-lt"/>
                <a:ea typeface="+mn-ea"/>
                <a:cs typeface="+mn-cs"/>
              </a:rPr>
              <a:t>.</a:t>
            </a:r>
          </a:p>
          <a:p>
            <a:r>
              <a:rPr lang="en-US" sz="1200" kern="1200" dirty="0" smtClean="0">
                <a:solidFill>
                  <a:schemeClr val="tx1"/>
                </a:solidFill>
                <a:effectLst/>
                <a:latin typeface="+mn-lt"/>
                <a:ea typeface="+mn-ea"/>
                <a:cs typeface="+mn-cs"/>
              </a:rPr>
              <a:t> </a:t>
            </a:r>
          </a:p>
          <a:p>
            <a:pPr lvl="0" fontAlgn="auto"/>
            <a:r>
              <a:rPr lang="en-US" sz="1200" kern="1200" dirty="0" smtClean="0">
                <a:solidFill>
                  <a:schemeClr val="tx1"/>
                </a:solidFill>
                <a:effectLst/>
                <a:latin typeface="+mn-lt"/>
                <a:ea typeface="+mn-ea"/>
                <a:cs typeface="+mn-cs"/>
              </a:rPr>
              <a:t>Variable Data or measureable data is continuous like the length of a cantilever</a:t>
            </a:r>
            <a:r>
              <a:rPr lang="en-US" sz="1200" kern="1200" baseline="0" dirty="0" smtClean="0">
                <a:solidFill>
                  <a:schemeClr val="tx1"/>
                </a:solidFill>
                <a:effectLst/>
                <a:latin typeface="+mn-lt"/>
                <a:ea typeface="+mn-ea"/>
                <a:cs typeface="+mn-cs"/>
              </a:rPr>
              <a:t>, the temperature of furnace, or your car’s gas mileage.</a:t>
            </a:r>
            <a:endParaRPr lang="en-US" sz="1200" kern="1200" dirty="0" smtClean="0">
              <a:solidFill>
                <a:schemeClr val="tx1"/>
              </a:solidFill>
              <a:effectLst/>
              <a:latin typeface="+mn-lt"/>
              <a:ea typeface="+mn-ea"/>
              <a:cs typeface="+mn-cs"/>
            </a:endParaRPr>
          </a:p>
          <a:p>
            <a:pPr lvl="0" fontAlgn="auto"/>
            <a:r>
              <a:rPr lang="en-US" sz="1200" kern="1200" dirty="0" smtClean="0">
                <a:solidFill>
                  <a:schemeClr val="tx1"/>
                </a:solidFill>
                <a:effectLst/>
                <a:latin typeface="+mn-lt"/>
                <a:ea typeface="+mn-ea"/>
                <a:cs typeface="+mn-cs"/>
              </a:rPr>
              <a:t>Attribute Data  or data based upon counts is</a:t>
            </a:r>
            <a:r>
              <a:rPr lang="en-US" sz="1200" kern="1200" baseline="0" dirty="0" smtClean="0">
                <a:solidFill>
                  <a:schemeClr val="tx1"/>
                </a:solidFill>
                <a:effectLst/>
                <a:latin typeface="+mn-lt"/>
                <a:ea typeface="+mn-ea"/>
                <a:cs typeface="+mn-cs"/>
              </a:rPr>
              <a:t> discrete data, pass/fail, on/off, or go/ no go data such as looking for 4-leaf clovers in a field of clover – it has 4 leaves or it doesn’t, it’s a cracked egg or it isn’t.</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 the manufacturing of microsystems, variable data is more commonly used and more efficient at detecting out of control (OOC) processes than attributes data.  Variables data is continuous and quantitative, meaning that a variable measure can conceptually take on any value in any given interval.  Common variables measured include length, yield, time, weight temperature, pressure, line width, and film thickness. </a:t>
            </a:r>
          </a:p>
          <a:p>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Attributes data is discrete and qualitative or categorical, meaning that the measure can take only a countable number of values in an interval.  An attribute is a characteristic that is either there, or not. Common attributes measured include counts, number of defects, fraction defective, failure or success of a finished product, or the number of defective die</a:t>
            </a:r>
            <a:r>
              <a:rPr lang="en-US" sz="1200" kern="1200" baseline="0" dirty="0" smtClean="0">
                <a:solidFill>
                  <a:schemeClr val="tx1"/>
                </a:solidFill>
                <a:effectLst/>
                <a:latin typeface="+mn-lt"/>
                <a:ea typeface="+mn-ea"/>
                <a:cs typeface="+mn-cs"/>
              </a:rPr>
              <a:t> on a wafer.</a:t>
            </a:r>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 </a:t>
            </a:r>
          </a:p>
          <a:p>
            <a:endParaRPr lang="en-US" dirty="0" smtClean="0"/>
          </a:p>
        </p:txBody>
      </p:sp>
      <p:sp>
        <p:nvSpPr>
          <p:cNvPr id="4" name="Slide Number Placeholder 3"/>
          <p:cNvSpPr>
            <a:spLocks noGrp="1"/>
          </p:cNvSpPr>
          <p:nvPr>
            <p:ph type="sldNum" sz="quarter" idx="10"/>
          </p:nvPr>
        </p:nvSpPr>
        <p:spPr/>
        <p:txBody>
          <a:bodyPr/>
          <a:lstStyle/>
          <a:p>
            <a:fld id="{C3311456-05DC-4558-9296-21D949A545A1}"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Just like there are specific types of data, there are </a:t>
            </a:r>
            <a:r>
              <a:rPr lang="en-US" sz="1200" kern="1200" dirty="0" smtClean="0">
                <a:solidFill>
                  <a:schemeClr val="tx1"/>
                </a:solidFill>
                <a:effectLst/>
                <a:latin typeface="+mn-lt"/>
                <a:ea typeface="+mn-ea"/>
                <a:cs typeface="+mn-cs"/>
              </a:rPr>
              <a:t>Control charts for specifically</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variable data and attribute data.  In the manufacturing industry, the most commonly used data to monitor a process is variable data. The most widely used charts to monitor process parameters or process variables are the mean or </a:t>
            </a:r>
            <a:r>
              <a:rPr lang="en-US" sz="1200" i="1" kern="1200" dirty="0" smtClean="0">
                <a:solidFill>
                  <a:schemeClr val="tx1"/>
                </a:solidFill>
                <a:effectLst/>
                <a:latin typeface="+mn-lt"/>
                <a:ea typeface="+mn-ea"/>
                <a:cs typeface="+mn-cs"/>
              </a:rPr>
              <a:t>X bar-chart</a:t>
            </a:r>
            <a:r>
              <a:rPr lang="en-US" sz="1200" kern="1200" dirty="0" smtClean="0">
                <a:solidFill>
                  <a:schemeClr val="tx1"/>
                </a:solidFill>
                <a:effectLst/>
                <a:latin typeface="+mn-lt"/>
                <a:ea typeface="+mn-ea"/>
                <a:cs typeface="+mn-cs"/>
              </a:rPr>
              <a:t> and the Range or </a:t>
            </a:r>
            <a:r>
              <a:rPr lang="en-US" sz="1200" i="1" kern="1200" dirty="0" smtClean="0">
                <a:solidFill>
                  <a:schemeClr val="tx1"/>
                </a:solidFill>
                <a:effectLst/>
                <a:latin typeface="+mn-lt"/>
                <a:ea typeface="+mn-ea"/>
                <a:cs typeface="+mn-cs"/>
              </a:rPr>
              <a:t>R-chart</a:t>
            </a:r>
            <a:r>
              <a:rPr lang="en-US" sz="1200" kern="1200" dirty="0" smtClean="0">
                <a:solidFill>
                  <a:schemeClr val="tx1"/>
                </a:solidFill>
                <a:effectLst/>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fontAlgn="auto"/>
            <a:r>
              <a:rPr lang="en-US" sz="1200" kern="1200" dirty="0" smtClean="0">
                <a:solidFill>
                  <a:schemeClr val="tx1"/>
                </a:solidFill>
                <a:effectLst/>
                <a:latin typeface="+mn-lt"/>
                <a:ea typeface="+mn-ea"/>
                <a:cs typeface="+mn-cs"/>
              </a:rPr>
              <a:t>Statistical Process Control is a system </a:t>
            </a:r>
            <a:r>
              <a:rPr lang="en-US" sz="1200" kern="1200" baseline="0" dirty="0" smtClean="0">
                <a:solidFill>
                  <a:schemeClr val="tx1"/>
                </a:solidFill>
                <a:effectLst/>
                <a:latin typeface="+mn-lt"/>
                <a:ea typeface="+mn-ea"/>
                <a:cs typeface="+mn-cs"/>
              </a:rPr>
              <a:t>which uses a set of tools to help monitor and control process variability.  </a:t>
            </a:r>
          </a:p>
          <a:p>
            <a:pPr fontAlgn="auto"/>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Let’s start off with an example of variation just to get our feet wet.  Take a look at the following two graphs (which are actually control charts).  Each graph shows the resist thickness results for a photoresist application process.  The graph on the left is for Machine #1, and it shows the resist thickness applied by one piece of equipment.  The graph on the right for Machine #2 shows the resist thickness applied by another piece of equipment.  Both Machine #1 and Machine #2 are running the exact same process.  Is the process variation over time the same for each piece of equipment?  Yes</a:t>
            </a:r>
            <a:r>
              <a:rPr lang="en-US" sz="1200" kern="1200" baseline="0" dirty="0" smtClean="0">
                <a:solidFill>
                  <a:schemeClr val="tx1"/>
                </a:solidFill>
                <a:effectLst/>
                <a:latin typeface="+mn-lt"/>
                <a:ea typeface="+mn-ea"/>
                <a:cs typeface="+mn-cs"/>
              </a:rPr>
              <a:t> or No? </a:t>
            </a: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How would you describe</a:t>
            </a:r>
            <a:r>
              <a:rPr lang="en-US" sz="1200" kern="1200" baseline="0" dirty="0" smtClean="0">
                <a:solidFill>
                  <a:schemeClr val="tx1"/>
                </a:solidFill>
                <a:effectLst/>
                <a:latin typeface="+mn-lt"/>
                <a:ea typeface="+mn-ea"/>
                <a:cs typeface="+mn-cs"/>
              </a:rPr>
              <a:t> the variability of machine 2compared to machine 1?  (higher, lower, or about the same)  Write your answers in the chat box.</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The correct answer is that the variability is about the same for the first 5 data points, after which machine 2’s variability increases considerably for the next 2 points.  As you can see, these charts</a:t>
            </a:r>
            <a:r>
              <a:rPr lang="en-US" sz="1200" kern="1200" dirty="0" smtClean="0">
                <a:solidFill>
                  <a:schemeClr val="tx1"/>
                </a:solidFill>
                <a:effectLst/>
                <a:latin typeface="+mn-lt"/>
                <a:ea typeface="+mn-ea"/>
                <a:cs typeface="+mn-cs"/>
              </a:rPr>
              <a:t> help to graphically represent different aspects of a process</a:t>
            </a:r>
            <a:r>
              <a:rPr lang="en-US" sz="1200" kern="1200" baseline="0" dirty="0" smtClean="0">
                <a:solidFill>
                  <a:schemeClr val="tx1"/>
                </a:solidFill>
                <a:effectLst/>
                <a:latin typeface="+mn-lt"/>
                <a:ea typeface="+mn-ea"/>
                <a:cs typeface="+mn-cs"/>
              </a:rPr>
              <a:t> and compare two process lines that supposedly are doing the same thing.  </a:t>
            </a:r>
            <a:r>
              <a:rPr lang="en-US" sz="1200" kern="1200" dirty="0" smtClean="0">
                <a:solidFill>
                  <a:schemeClr val="tx1"/>
                </a:solidFill>
                <a:effectLst/>
                <a:latin typeface="+mn-lt"/>
                <a:ea typeface="+mn-ea"/>
                <a:cs typeface="+mn-cs"/>
              </a:rPr>
              <a:t>These tools are meant to assist engineers and technicians with producing a consistent,</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quality product</a:t>
            </a:r>
            <a:r>
              <a:rPr lang="en-US" sz="1200" kern="1200" baseline="0" dirty="0" smtClean="0">
                <a:solidFill>
                  <a:schemeClr val="tx1"/>
                </a:solidFill>
                <a:effectLst/>
                <a:latin typeface="+mn-lt"/>
                <a:ea typeface="+mn-ea"/>
                <a:cs typeface="+mn-cs"/>
              </a:rPr>
              <a:t> regardless of the equipment or process line that it comes from.</a:t>
            </a: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Statistically, each machine</a:t>
            </a:r>
            <a:r>
              <a:rPr lang="en-US" sz="1200" kern="1200" baseline="0" dirty="0" smtClean="0">
                <a:solidFill>
                  <a:schemeClr val="tx1"/>
                </a:solidFill>
                <a:effectLst/>
                <a:latin typeface="+mn-lt"/>
                <a:ea typeface="+mn-ea"/>
                <a:cs typeface="+mn-cs"/>
              </a:rPr>
              <a:t> has been shown in the past to produce</a:t>
            </a:r>
            <a:r>
              <a:rPr lang="en-US" sz="1200" kern="1200" dirty="0" smtClean="0">
                <a:solidFill>
                  <a:schemeClr val="tx1"/>
                </a:solidFill>
                <a:effectLst/>
                <a:latin typeface="+mn-lt"/>
                <a:ea typeface="+mn-ea"/>
                <a:cs typeface="+mn-cs"/>
              </a:rPr>
              <a:t> a target of a 50 micrometer thickness of photoresist to a wafer, but as the graphs show, the final resist thicknesses begin to vary differently for each machine</a:t>
            </a:r>
            <a:r>
              <a:rPr lang="en-US" sz="1200" kern="1200" baseline="0" dirty="0" smtClean="0">
                <a:solidFill>
                  <a:schemeClr val="tx1"/>
                </a:solidFill>
                <a:effectLst/>
                <a:latin typeface="+mn-lt"/>
                <a:ea typeface="+mn-ea"/>
                <a:cs typeface="+mn-cs"/>
              </a:rPr>
              <a:t> over time.</a:t>
            </a: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C3311456-05DC-4558-9296-21D949A545A1}"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As we’ve discussed, with any process there are two types of variation:  variation that is inherent to the process and variation that is not inherent to the process – common cause</a:t>
            </a:r>
            <a:r>
              <a:rPr lang="en-US" sz="1200" kern="1200" baseline="0" dirty="0" smtClean="0">
                <a:solidFill>
                  <a:schemeClr val="tx1"/>
                </a:solidFill>
                <a:effectLst/>
                <a:latin typeface="+mn-lt"/>
                <a:ea typeface="+mn-ea"/>
                <a:cs typeface="+mn-cs"/>
              </a:rPr>
              <a:t> variation vs. special cause variation</a:t>
            </a:r>
            <a:r>
              <a:rPr lang="en-US" sz="1200" kern="1200" dirty="0" smtClean="0">
                <a:solidFill>
                  <a:schemeClr val="tx1"/>
                </a:solidFill>
                <a:effectLst/>
                <a:latin typeface="+mn-lt"/>
                <a:ea typeface="+mn-ea"/>
                <a:cs typeface="+mn-cs"/>
              </a:rPr>
              <a:t>. Let’s return to these two process graphs again. However, this time, let’s assume that the graphs are from the same machine, but on two different days. </a:t>
            </a:r>
            <a:r>
              <a:rPr lang="en-US" sz="1200" strike="noStrike" kern="1200" dirty="0" smtClean="0">
                <a:solidFill>
                  <a:schemeClr val="tx1"/>
                </a:solidFill>
                <a:effectLst/>
                <a:latin typeface="+mn-lt"/>
                <a:ea typeface="+mn-ea"/>
                <a:cs typeface="+mn-cs"/>
              </a:rPr>
              <a:t>Do</a:t>
            </a:r>
            <a:r>
              <a:rPr lang="en-US" sz="1200" strike="noStrike" kern="1200" baseline="0" dirty="0" smtClean="0">
                <a:solidFill>
                  <a:schemeClr val="tx1"/>
                </a:solidFill>
                <a:effectLst/>
                <a:latin typeface="+mn-lt"/>
                <a:ea typeface="+mn-ea"/>
                <a:cs typeface="+mn-cs"/>
              </a:rPr>
              <a:t> you see a change or changes that may indicate something that is NOT inherent to the system and may be causing the process to go out of control?  If you’re thinking yes, Which day and which point or points indicate this?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strike="noStrike"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strike="noStrike" kern="1200" baseline="0" dirty="0" smtClean="0">
                <a:solidFill>
                  <a:schemeClr val="tx1"/>
                </a:solidFill>
                <a:effectLst/>
                <a:latin typeface="+mn-lt"/>
                <a:ea typeface="+mn-ea"/>
                <a:cs typeface="+mn-cs"/>
              </a:rPr>
              <a:t>Go to next slide once people type in their answers.</a:t>
            </a:r>
            <a:endParaRPr lang="en-US" sz="1200" strike="sngStrike" kern="1200" dirty="0" smtClean="0">
              <a:solidFill>
                <a:schemeClr val="tx1"/>
              </a:solidFill>
              <a:effectLst/>
              <a:latin typeface="+mn-lt"/>
              <a:ea typeface="+mn-ea"/>
              <a:cs typeface="+mn-cs"/>
            </a:endParaRPr>
          </a:p>
          <a:p>
            <a:pPr fontAlgn="auto"/>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As you’ll soon learn, the control chart on the left is “in control” and the variation that you see is expected because it has been statistically determined that this is the variability inherent to the process.  This is the variation due to the “background noise” of the process. This variation is referred to as “</a:t>
            </a:r>
            <a:r>
              <a:rPr lang="en-US" sz="1200" i="1" kern="1200" dirty="0" smtClean="0">
                <a:solidFill>
                  <a:schemeClr val="tx1"/>
                </a:solidFill>
                <a:effectLst/>
                <a:latin typeface="+mn-lt"/>
                <a:ea typeface="+mn-ea"/>
                <a:cs typeface="+mn-cs"/>
              </a:rPr>
              <a:t>common cause variation</a:t>
            </a:r>
            <a:r>
              <a:rPr lang="en-US" sz="1200" kern="1200" dirty="0" smtClean="0">
                <a:solidFill>
                  <a:schemeClr val="tx1"/>
                </a:solidFill>
                <a:effectLst/>
                <a:latin typeface="+mn-lt"/>
                <a:ea typeface="+mn-ea"/>
                <a:cs typeface="+mn-cs"/>
              </a:rPr>
              <a:t>” or also as “</a:t>
            </a:r>
            <a:r>
              <a:rPr lang="en-US" sz="1200" i="1" kern="1200" dirty="0" smtClean="0">
                <a:solidFill>
                  <a:schemeClr val="tx1"/>
                </a:solidFill>
                <a:effectLst/>
                <a:latin typeface="+mn-lt"/>
                <a:ea typeface="+mn-ea"/>
                <a:cs typeface="+mn-cs"/>
              </a:rPr>
              <a:t>controlled variation”</a:t>
            </a:r>
            <a:r>
              <a:rPr lang="en-US" sz="1200" kern="1200" dirty="0" smtClean="0">
                <a:solidFill>
                  <a:schemeClr val="tx1"/>
                </a:solidFill>
                <a:effectLst/>
                <a:latin typeface="+mn-lt"/>
                <a:ea typeface="+mn-ea"/>
                <a:cs typeface="+mn-cs"/>
              </a:rPr>
              <a:t>.  However, the control chart on the right tells a different story.  Notice the two points outside of the dashed lines.  These points represent variation that is neither predictable nor inherent to the system.  This type of variation is due to an “assignable cause” that is immediately unknown, but with good troubleshooting skills,</a:t>
            </a:r>
            <a:r>
              <a:rPr lang="en-US" sz="1200" kern="1200" baseline="0" dirty="0" smtClean="0">
                <a:solidFill>
                  <a:schemeClr val="tx1"/>
                </a:solidFill>
                <a:effectLst/>
                <a:latin typeface="+mn-lt"/>
                <a:ea typeface="+mn-ea"/>
                <a:cs typeface="+mn-cs"/>
              </a:rPr>
              <a:t> can be identified and corrected</a:t>
            </a:r>
            <a:r>
              <a:rPr lang="en-US" sz="1200" kern="1200" dirty="0" smtClean="0">
                <a:solidFill>
                  <a:schemeClr val="tx1"/>
                </a:solidFill>
                <a:effectLst/>
                <a:latin typeface="+mn-lt"/>
                <a:ea typeface="+mn-ea"/>
                <a:cs typeface="+mn-cs"/>
              </a:rPr>
              <a:t>.  Such variation is referred to as “</a:t>
            </a:r>
            <a:r>
              <a:rPr lang="en-US" sz="1200" i="1" kern="1200" dirty="0" smtClean="0">
                <a:solidFill>
                  <a:schemeClr val="tx1"/>
                </a:solidFill>
                <a:effectLst/>
                <a:latin typeface="+mn-lt"/>
                <a:ea typeface="+mn-ea"/>
                <a:cs typeface="+mn-cs"/>
              </a:rPr>
              <a:t>special cause variation</a:t>
            </a:r>
            <a:r>
              <a:rPr lang="en-US" sz="1200"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assignable cause variation</a:t>
            </a:r>
            <a:r>
              <a:rPr lang="en-US" sz="1200" kern="1200" dirty="0" smtClean="0">
                <a:solidFill>
                  <a:schemeClr val="tx1"/>
                </a:solidFill>
                <a:effectLst/>
                <a:latin typeface="+mn-lt"/>
                <a:ea typeface="+mn-ea"/>
                <a:cs typeface="+mn-cs"/>
              </a:rPr>
              <a:t>”, or “</a:t>
            </a:r>
            <a:r>
              <a:rPr lang="en-US" sz="1200" i="1" kern="1200" dirty="0" smtClean="0">
                <a:solidFill>
                  <a:schemeClr val="tx1"/>
                </a:solidFill>
                <a:effectLst/>
                <a:latin typeface="+mn-lt"/>
                <a:ea typeface="+mn-ea"/>
                <a:cs typeface="+mn-cs"/>
              </a:rPr>
              <a:t>uncontrolled variation”</a:t>
            </a:r>
            <a:r>
              <a:rPr lang="en-US" sz="1200" kern="1200" dirty="0" smtClean="0">
                <a:solidFill>
                  <a:schemeClr val="tx1"/>
                </a:solidFill>
                <a:effectLst/>
                <a:latin typeface="+mn-lt"/>
                <a:ea typeface="+mn-ea"/>
                <a:cs typeface="+mn-cs"/>
              </a:rPr>
              <a:t>.  If a technician can not determine</a:t>
            </a:r>
            <a:r>
              <a:rPr lang="en-US" sz="1200" kern="1200" baseline="0" dirty="0" smtClean="0">
                <a:solidFill>
                  <a:schemeClr val="tx1"/>
                </a:solidFill>
                <a:effectLst/>
                <a:latin typeface="+mn-lt"/>
                <a:ea typeface="+mn-ea"/>
                <a:cs typeface="+mn-cs"/>
              </a:rPr>
              <a:t> the reason for the uncontrolled variation and fix it in a short amount of time, a</a:t>
            </a:r>
            <a:r>
              <a:rPr lang="en-US" sz="1200" kern="1200" dirty="0" smtClean="0">
                <a:solidFill>
                  <a:schemeClr val="tx1"/>
                </a:solidFill>
                <a:effectLst/>
                <a:latin typeface="+mn-lt"/>
                <a:ea typeface="+mn-ea"/>
                <a:cs typeface="+mn-cs"/>
              </a:rPr>
              <a:t> problem solving team should be assigned to determine the cause of this variation and eliminate it from the process.  Normally, a special</a:t>
            </a:r>
            <a:r>
              <a:rPr lang="en-US" sz="1200" kern="1200" baseline="0" dirty="0" smtClean="0">
                <a:solidFill>
                  <a:schemeClr val="tx1"/>
                </a:solidFill>
                <a:effectLst/>
                <a:latin typeface="+mn-lt"/>
                <a:ea typeface="+mn-ea"/>
                <a:cs typeface="+mn-cs"/>
              </a:rPr>
              <a:t> cause like this is due to something having changed – a new bottle of resist, a change in resist viscosity, </a:t>
            </a:r>
            <a:r>
              <a:rPr lang="en-US" sz="1200" kern="1200" baseline="0" dirty="0" err="1" smtClean="0">
                <a:solidFill>
                  <a:schemeClr val="tx1"/>
                </a:solidFill>
                <a:effectLst/>
                <a:latin typeface="+mn-lt"/>
                <a:ea typeface="+mn-ea"/>
                <a:cs typeface="+mn-cs"/>
              </a:rPr>
              <a:t>uncalibrated</a:t>
            </a:r>
            <a:r>
              <a:rPr lang="en-US" sz="1200" kern="1200" baseline="0" dirty="0" smtClean="0">
                <a:solidFill>
                  <a:schemeClr val="tx1"/>
                </a:solidFill>
                <a:effectLst/>
                <a:latin typeface="+mn-lt"/>
                <a:ea typeface="+mn-ea"/>
                <a:cs typeface="+mn-cs"/>
              </a:rPr>
              <a:t> measuring equipment to measure the thickness, or sudden change in spin speed due to a problem with the spin motor.  It could also be due to human error – a new employee that didn’t follow procedure or didn’t know how to measure the resist correctly.  Once the cause of this variation is found and corrected, the process returns to normal as you can see with the next two data points.</a:t>
            </a: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terms </a:t>
            </a:r>
            <a:r>
              <a:rPr lang="en-US" sz="1200" i="1" kern="1200" dirty="0" smtClean="0">
                <a:solidFill>
                  <a:schemeClr val="tx1"/>
                </a:solidFill>
                <a:effectLst/>
                <a:latin typeface="+mn-lt"/>
                <a:ea typeface="+mn-ea"/>
                <a:cs typeface="+mn-cs"/>
              </a:rPr>
              <a:t>controlled and uncontrolled variation</a:t>
            </a:r>
            <a:r>
              <a:rPr lang="en-US" sz="1200" kern="1200" dirty="0" smtClean="0">
                <a:solidFill>
                  <a:schemeClr val="tx1"/>
                </a:solidFill>
                <a:effectLst/>
                <a:latin typeface="+mn-lt"/>
                <a:ea typeface="+mn-ea"/>
                <a:cs typeface="+mn-cs"/>
              </a:rPr>
              <a:t> are commonly used when referring to control charts.  As you can see from this example, control charts used in SPC help determine which type of variation (</a:t>
            </a:r>
            <a:r>
              <a:rPr lang="en-US" sz="1200" i="1" kern="1200" dirty="0" smtClean="0">
                <a:solidFill>
                  <a:schemeClr val="tx1"/>
                </a:solidFill>
                <a:effectLst/>
                <a:latin typeface="+mn-lt"/>
                <a:ea typeface="+mn-ea"/>
                <a:cs typeface="+mn-cs"/>
              </a:rPr>
              <a:t>controlled or uncontrolled</a:t>
            </a:r>
            <a:r>
              <a:rPr lang="en-US" sz="1200" kern="1200" dirty="0" smtClean="0">
                <a:solidFill>
                  <a:schemeClr val="tx1"/>
                </a:solidFill>
                <a:effectLst/>
                <a:latin typeface="+mn-lt"/>
                <a:ea typeface="+mn-ea"/>
                <a:cs typeface="+mn-cs"/>
              </a:rPr>
              <a:t>) is present.  As a result, control charts can help determine the best course of action. </a:t>
            </a:r>
          </a:p>
          <a:p>
            <a:pPr fontAlgn="auto"/>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auto"/>
            <a:r>
              <a:rPr lang="en-US" sz="1200" kern="1200" dirty="0" smtClean="0">
                <a:solidFill>
                  <a:schemeClr val="tx1"/>
                </a:solidFill>
                <a:effectLst/>
                <a:latin typeface="+mn-lt"/>
                <a:ea typeface="+mn-ea"/>
                <a:cs typeface="+mn-cs"/>
              </a:rPr>
              <a:t>Let’s look at another example.  Take a look at the control chart shown here that is tracking process temperature.  As you can see, there is a sudden increase in temperature and the last data point is outside the upper line</a:t>
            </a:r>
            <a:r>
              <a:rPr lang="en-US" sz="1200" kern="1200" baseline="0" dirty="0" smtClean="0">
                <a:solidFill>
                  <a:schemeClr val="tx1"/>
                </a:solidFill>
                <a:effectLst/>
                <a:latin typeface="+mn-lt"/>
                <a:ea typeface="+mn-ea"/>
                <a:cs typeface="+mn-cs"/>
              </a:rPr>
              <a:t> or what is called the upper control</a:t>
            </a:r>
            <a:r>
              <a:rPr lang="en-US" sz="1200" kern="1200" dirty="0" smtClean="0">
                <a:solidFill>
                  <a:schemeClr val="tx1"/>
                </a:solidFill>
                <a:effectLst/>
                <a:latin typeface="+mn-lt"/>
                <a:ea typeface="+mn-ea"/>
                <a:cs typeface="+mn-cs"/>
              </a:rPr>
              <a:t> limit of 1200 °C.  At the point, the technician’s standard</a:t>
            </a:r>
            <a:r>
              <a:rPr lang="en-US" sz="1200" kern="1200" baseline="0" dirty="0" smtClean="0">
                <a:solidFill>
                  <a:schemeClr val="tx1"/>
                </a:solidFill>
                <a:effectLst/>
                <a:latin typeface="+mn-lt"/>
                <a:ea typeface="+mn-ea"/>
                <a:cs typeface="+mn-cs"/>
              </a:rPr>
              <a:t> operating procedure</a:t>
            </a:r>
            <a:r>
              <a:rPr lang="en-US" sz="1200" kern="1200" dirty="0" smtClean="0">
                <a:solidFill>
                  <a:schemeClr val="tx1"/>
                </a:solidFill>
                <a:effectLst/>
                <a:latin typeface="+mn-lt"/>
                <a:ea typeface="+mn-ea"/>
                <a:cs typeface="+mn-cs"/>
              </a:rPr>
              <a:t> would probably be to stop the process and determine the cause of the temperature</a:t>
            </a:r>
            <a:r>
              <a:rPr lang="en-US" sz="1200" kern="1200" baseline="0" dirty="0" smtClean="0">
                <a:solidFill>
                  <a:schemeClr val="tx1"/>
                </a:solidFill>
                <a:effectLst/>
                <a:latin typeface="+mn-lt"/>
                <a:ea typeface="+mn-ea"/>
                <a:cs typeface="+mn-cs"/>
              </a:rPr>
              <a:t> spike.</a:t>
            </a:r>
            <a:endParaRPr lang="en-US" sz="1200" kern="1200" dirty="0" smtClean="0">
              <a:solidFill>
                <a:schemeClr val="tx1"/>
              </a:solidFill>
              <a:effectLst/>
              <a:latin typeface="+mn-lt"/>
              <a:ea typeface="+mn-ea"/>
              <a:cs typeface="+mn-cs"/>
            </a:endParaRPr>
          </a:p>
          <a:p>
            <a:pPr fontAlgn="auto"/>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By monitoring the process this way, it is easy to pick up on a process change such as the temperature increase.  Normally,</a:t>
            </a:r>
            <a:r>
              <a:rPr lang="en-US" sz="1200" kern="1200" baseline="0" dirty="0" smtClean="0">
                <a:solidFill>
                  <a:schemeClr val="tx1"/>
                </a:solidFill>
                <a:effectLst/>
                <a:latin typeface="+mn-lt"/>
                <a:ea typeface="+mn-ea"/>
                <a:cs typeface="+mn-cs"/>
              </a:rPr>
              <a:t> there was s</a:t>
            </a:r>
            <a:r>
              <a:rPr lang="en-US" sz="1200" kern="1200" dirty="0" smtClean="0">
                <a:solidFill>
                  <a:schemeClr val="tx1"/>
                </a:solidFill>
                <a:effectLst/>
                <a:latin typeface="+mn-lt"/>
                <a:ea typeface="+mn-ea"/>
                <a:cs typeface="+mn-cs"/>
              </a:rPr>
              <a:t>ome</a:t>
            </a:r>
            <a:r>
              <a:rPr lang="en-US" sz="1200" kern="1200" baseline="0" dirty="0" smtClean="0">
                <a:solidFill>
                  <a:schemeClr val="tx1"/>
                </a:solidFill>
                <a:effectLst/>
                <a:latin typeface="+mn-lt"/>
                <a:ea typeface="+mn-ea"/>
                <a:cs typeface="+mn-cs"/>
              </a:rPr>
              <a:t>thing out of the ordinary that occurred to allow the temperature to rise out of the acceptable range. </a:t>
            </a:r>
            <a:r>
              <a:rPr lang="en-US" sz="1200" kern="1200" dirty="0" smtClean="0">
                <a:solidFill>
                  <a:schemeClr val="tx1"/>
                </a:solidFill>
                <a:effectLst/>
                <a:latin typeface="+mn-lt"/>
                <a:ea typeface="+mn-ea"/>
                <a:cs typeface="+mn-cs"/>
              </a:rPr>
              <a:t>After an investigation, an example of a </a:t>
            </a:r>
            <a:r>
              <a:rPr lang="en-US" sz="1200" i="1" kern="1200" dirty="0" smtClean="0">
                <a:solidFill>
                  <a:schemeClr val="tx1"/>
                </a:solidFill>
                <a:effectLst/>
                <a:latin typeface="+mn-lt"/>
                <a:ea typeface="+mn-ea"/>
                <a:cs typeface="+mn-cs"/>
              </a:rPr>
              <a:t>root cause</a:t>
            </a:r>
            <a:r>
              <a:rPr lang="en-US" sz="1200" kern="1200" dirty="0" smtClean="0">
                <a:solidFill>
                  <a:schemeClr val="tx1"/>
                </a:solidFill>
                <a:effectLst/>
                <a:latin typeface="+mn-lt"/>
                <a:ea typeface="+mn-ea"/>
                <a:cs typeface="+mn-cs"/>
              </a:rPr>
              <a:t> for this sudden jump in temperature may simply be due to not enough coolant in the cooling system.  The cooling system could be checked, if a coolant is needed, than it would be added to alleviate the problem.  If</a:t>
            </a:r>
            <a:r>
              <a:rPr lang="en-US" sz="1200" kern="1200" baseline="0" dirty="0" smtClean="0">
                <a:solidFill>
                  <a:schemeClr val="tx1"/>
                </a:solidFill>
                <a:effectLst/>
                <a:latin typeface="+mn-lt"/>
                <a:ea typeface="+mn-ea"/>
                <a:cs typeface="+mn-cs"/>
              </a:rPr>
              <a:t> that was the cause of the problem, then the collected data on the next run would show the process back in control. If not, further investigation into the cause of the problem would be required.</a:t>
            </a:r>
            <a:endParaRPr lang="en-US" sz="1200" kern="1200" dirty="0" smtClean="0">
              <a:solidFill>
                <a:schemeClr val="tx1"/>
              </a:solidFill>
              <a:effectLst/>
              <a:latin typeface="+mn-lt"/>
              <a:ea typeface="+mn-ea"/>
              <a:cs typeface="+mn-cs"/>
            </a:endParaRPr>
          </a:p>
          <a:p>
            <a:pPr fontAlgn="auto"/>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auto"/>
            <a:r>
              <a:rPr lang="en-US" sz="1200" kern="1200" dirty="0" smtClean="0">
                <a:solidFill>
                  <a:schemeClr val="tx1"/>
                </a:solidFill>
                <a:effectLst/>
                <a:latin typeface="+mn-lt"/>
                <a:ea typeface="+mn-ea"/>
                <a:cs typeface="+mn-cs"/>
              </a:rPr>
              <a:t>How much variation is too much?  That depends on the product. There are some cases where limited variation is intentionally built into the process.  Can you think of a product where variation is desired?  Write</a:t>
            </a:r>
            <a:r>
              <a:rPr lang="en-US" sz="1200" kern="1200" baseline="0" dirty="0" smtClean="0">
                <a:solidFill>
                  <a:schemeClr val="tx1"/>
                </a:solidFill>
                <a:effectLst/>
                <a:latin typeface="+mn-lt"/>
                <a:ea typeface="+mn-ea"/>
                <a:cs typeface="+mn-cs"/>
              </a:rPr>
              <a:t> your answer in the chat box.  (We need to come up with some example here while they write their answer in.  Maybe we can animate the next slide.)</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auto"/>
            <a:r>
              <a:rPr lang="en-US" sz="1200" kern="1200" dirty="0" smtClean="0">
                <a:solidFill>
                  <a:schemeClr val="tx1"/>
                </a:solidFill>
                <a:effectLst/>
                <a:latin typeface="+mn-lt"/>
                <a:ea typeface="+mn-ea"/>
                <a:cs typeface="+mn-cs"/>
              </a:rPr>
              <a:t>Many hand made products are valued because of the inherent variation, such as hand carved furniture, pottery, and jewelry.  No one wants</a:t>
            </a:r>
            <a:r>
              <a:rPr lang="en-US" sz="1200" kern="1200" baseline="0" dirty="0" smtClean="0">
                <a:solidFill>
                  <a:schemeClr val="tx1"/>
                </a:solidFill>
                <a:effectLst/>
                <a:latin typeface="+mn-lt"/>
                <a:ea typeface="+mn-ea"/>
                <a:cs typeface="+mn-cs"/>
              </a:rPr>
              <a:t> to buy an expensive piece of pottery or piece of art that is exactly like someone </a:t>
            </a:r>
            <a:r>
              <a:rPr lang="en-US" sz="1200" kern="1200" baseline="0" dirty="0" err="1" smtClean="0">
                <a:solidFill>
                  <a:schemeClr val="tx1"/>
                </a:solidFill>
                <a:effectLst/>
                <a:latin typeface="+mn-lt"/>
                <a:ea typeface="+mn-ea"/>
                <a:cs typeface="+mn-cs"/>
              </a:rPr>
              <a:t>elses</a:t>
            </a:r>
            <a:r>
              <a:rPr lang="en-US" sz="1200" kern="1200" baseline="0" dirty="0" smtClean="0">
                <a:solidFill>
                  <a:schemeClr val="tx1"/>
                </a:solidFill>
                <a:effectLst/>
                <a:latin typeface="+mn-lt"/>
                <a:ea typeface="+mn-ea"/>
                <a:cs typeface="+mn-cs"/>
              </a:rPr>
              <a:t>.  </a:t>
            </a:r>
          </a:p>
          <a:p>
            <a:pPr fontAlgn="auto"/>
            <a:endParaRPr lang="en-US" sz="1200" kern="1200" baseline="0" dirty="0" smtClean="0">
              <a:solidFill>
                <a:schemeClr val="tx1"/>
              </a:solidFill>
              <a:effectLst/>
              <a:latin typeface="+mn-lt"/>
              <a:ea typeface="+mn-ea"/>
              <a:cs typeface="+mn-cs"/>
            </a:endParaRPr>
          </a:p>
          <a:p>
            <a:pPr fontAlgn="auto"/>
            <a:r>
              <a:rPr lang="en-US" sz="1200" kern="1200" baseline="0" dirty="0" smtClean="0">
                <a:solidFill>
                  <a:schemeClr val="tx1"/>
                </a:solidFill>
                <a:effectLst/>
                <a:latin typeface="+mn-lt"/>
                <a:ea typeface="+mn-ea"/>
                <a:cs typeface="+mn-cs"/>
              </a:rPr>
              <a:t>Let’s see what you came up with.</a:t>
            </a:r>
            <a:endParaRPr lang="en-US" sz="1200" kern="1200" dirty="0" smtClean="0">
              <a:solidFill>
                <a:schemeClr val="tx1"/>
              </a:solidFill>
              <a:effectLst/>
              <a:latin typeface="+mn-lt"/>
              <a:ea typeface="+mn-ea"/>
              <a:cs typeface="+mn-cs"/>
            </a:endParaRPr>
          </a:p>
          <a:p>
            <a:pPr fontAlgn="auto"/>
            <a:endParaRPr lang="en-US" sz="1200" kern="1200" dirty="0" smtClean="0">
              <a:solidFill>
                <a:schemeClr val="tx1"/>
              </a:solidFill>
              <a:effectLst/>
              <a:latin typeface="+mn-lt"/>
              <a:ea typeface="+mn-ea"/>
              <a:cs typeface="+mn-cs"/>
            </a:endParaRPr>
          </a:p>
          <a:p>
            <a:pPr fontAlgn="auto"/>
            <a:endParaRPr lang="en-US" sz="1200" kern="1200" dirty="0" smtClean="0">
              <a:solidFill>
                <a:schemeClr val="tx1"/>
              </a:solidFill>
              <a:effectLst/>
              <a:latin typeface="+mn-lt"/>
              <a:ea typeface="+mn-ea"/>
              <a:cs typeface="+mn-cs"/>
            </a:endParaRPr>
          </a:p>
          <a:p>
            <a:pPr fontAlgn="auto"/>
            <a:r>
              <a:rPr lang="en-US" sz="1200" kern="1200" dirty="0" smtClean="0">
                <a:solidFill>
                  <a:schemeClr val="tx1"/>
                </a:solidFill>
                <a:effectLst/>
                <a:latin typeface="+mn-lt"/>
                <a:ea typeface="+mn-ea"/>
                <a:cs typeface="+mn-cs"/>
              </a:rPr>
              <a:t>There are also products for which a certain amount of variation is acceptable or not even recognizable by the consumer, such as the color of a car, the weight of a box of cereal, or the thread count in a set of sheets. In all of these the</a:t>
            </a:r>
            <a:r>
              <a:rPr lang="en-US" sz="1200" kern="1200" baseline="0" dirty="0" smtClean="0">
                <a:solidFill>
                  <a:schemeClr val="tx1"/>
                </a:solidFill>
                <a:effectLst/>
                <a:latin typeface="+mn-lt"/>
                <a:ea typeface="+mn-ea"/>
                <a:cs typeface="+mn-cs"/>
              </a:rPr>
              <a:t> variation must be pretty big to be noticeable by the consumer.  Therefore, the controls are relatively loose compared with those controls used in microsystems fabrication.</a:t>
            </a: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auto"/>
            <a:r>
              <a:rPr lang="en-US" sz="1200" kern="1200" dirty="0" smtClean="0">
                <a:solidFill>
                  <a:schemeClr val="tx1"/>
                </a:solidFill>
                <a:effectLst/>
                <a:latin typeface="+mn-lt"/>
                <a:ea typeface="+mn-ea"/>
                <a:cs typeface="+mn-cs"/>
              </a:rPr>
              <a:t>Microsystems fabrication seeks to have as little variation as possible. Microsystems deal in micrometers and nanometers, not centimeters and inches.  Because of the extremely small feature sizes (1 µm to 100 µm) and precise alignment (sometimes in the </a:t>
            </a:r>
            <a:r>
              <a:rPr lang="en-US" sz="1200" kern="1200" dirty="0" err="1" smtClean="0">
                <a:solidFill>
                  <a:schemeClr val="tx1"/>
                </a:solidFill>
                <a:effectLst/>
                <a:latin typeface="+mn-lt"/>
                <a:ea typeface="+mn-ea"/>
                <a:cs typeface="+mn-cs"/>
              </a:rPr>
              <a:t>nano</a:t>
            </a:r>
            <a:r>
              <a:rPr lang="en-US" sz="1200" kern="1200" dirty="0" smtClean="0">
                <a:solidFill>
                  <a:schemeClr val="tx1"/>
                </a:solidFill>
                <a:effectLst/>
                <a:latin typeface="+mn-lt"/>
                <a:ea typeface="+mn-ea"/>
                <a:cs typeface="+mn-cs"/>
              </a:rPr>
              <a:t> range), microsystems fabrication needs to be on “target” from step to step, over hundreds of steps.  Remember the example of the micro pressure sensor process?  There are so many steps involved in microsystems fabrication that when variation occurs at one step, it can perpetuate and affect other steps along the way.</a:t>
            </a:r>
          </a:p>
          <a:p>
            <a:pPr fontAlgn="auto"/>
            <a:endParaRPr lang="en-US" sz="1200" kern="1200" dirty="0" smtClean="0">
              <a:solidFill>
                <a:schemeClr val="tx1"/>
              </a:solidFill>
              <a:effectLst/>
              <a:latin typeface="+mn-lt"/>
              <a:ea typeface="+mn-ea"/>
              <a:cs typeface="+mn-cs"/>
            </a:endParaRPr>
          </a:p>
          <a:p>
            <a:pPr fontAlgn="auto"/>
            <a:r>
              <a:rPr lang="en-US" sz="1200" kern="1200" dirty="0" smtClean="0">
                <a:solidFill>
                  <a:schemeClr val="tx1"/>
                </a:solidFill>
                <a:effectLst/>
                <a:latin typeface="+mn-lt"/>
                <a:ea typeface="+mn-ea"/>
                <a:cs typeface="+mn-cs"/>
              </a:rPr>
              <a:t>A microsystems example is this hinge system. The height of the loop and the hinge is approximately 1 µm.  The hinge must be free to rotate within the loop.  Can you see the importance of variability reduction or even elimination in the fabrication of this device?  Variation would need to be absolutely minimized and controlled during the process in</a:t>
            </a:r>
            <a:r>
              <a:rPr lang="en-US" sz="1200" kern="1200" baseline="0" dirty="0" smtClean="0">
                <a:solidFill>
                  <a:schemeClr val="tx1"/>
                </a:solidFill>
                <a:effectLst/>
                <a:latin typeface="+mn-lt"/>
                <a:ea typeface="+mn-ea"/>
                <a:cs typeface="+mn-cs"/>
              </a:rPr>
              <a:t> order for </a:t>
            </a:r>
            <a:r>
              <a:rPr lang="en-US" sz="1200" kern="1200" dirty="0" smtClean="0">
                <a:solidFill>
                  <a:schemeClr val="tx1"/>
                </a:solidFill>
                <a:effectLst/>
                <a:latin typeface="+mn-lt"/>
                <a:ea typeface="+mn-ea"/>
                <a:cs typeface="+mn-cs"/>
              </a:rPr>
              <a:t>the hinge to be able to rotate within the loop.</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auto"/>
            <a:r>
              <a:rPr lang="en-US" sz="1200" kern="1200" dirty="0" smtClean="0">
                <a:solidFill>
                  <a:schemeClr val="tx1"/>
                </a:solidFill>
                <a:effectLst/>
                <a:latin typeface="+mn-lt"/>
                <a:ea typeface="+mn-ea"/>
                <a:cs typeface="+mn-cs"/>
              </a:rPr>
              <a:t>Statistical Process Control assists in the proper management of variation. Special Cause variation or uncontrolled variation is monitored</a:t>
            </a:r>
            <a:r>
              <a:rPr lang="en-US" sz="1200" kern="1200" baseline="0" dirty="0" smtClean="0">
                <a:solidFill>
                  <a:schemeClr val="tx1"/>
                </a:solidFill>
                <a:effectLst/>
                <a:latin typeface="+mn-lt"/>
                <a:ea typeface="+mn-ea"/>
                <a:cs typeface="+mn-cs"/>
              </a:rPr>
              <a:t> and controlled with control charts, and as technicians, it is important to understand the basic concepts behind these charts.  </a:t>
            </a:r>
          </a:p>
          <a:p>
            <a:pPr fontAlgn="auto"/>
            <a:endParaRPr lang="en-US"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In-line variation reduction is a major goal of Statistical Process Control. Interestingly, the way in which products and process characteristics vary about some desired target value could actually provide valuable information that can be used to understand, control, and reduce the variation. With predictable processes that also have less variation, the manufacturer is better able to change or control things to provide improved products that are more consistent and on target. More consistent products that are on target require less inspection, scrap, and rework.  An erratic process full of variation is similar to the automobile that has a lot of play in the steering mechanism. You have little control and less freedom in the driver's seat as you have to keep adjusting and hoping you will stay on the road.</a:t>
            </a:r>
          </a:p>
          <a:p>
            <a:pPr fontAlgn="auto"/>
            <a:endParaRPr lang="en-US" sz="1200" kern="1200" baseline="0" dirty="0" smtClean="0">
              <a:solidFill>
                <a:schemeClr val="tx1"/>
              </a:solidFill>
              <a:effectLst/>
              <a:latin typeface="+mn-lt"/>
              <a:ea typeface="+mn-ea"/>
              <a:cs typeface="+mn-cs"/>
            </a:endParaRPr>
          </a:p>
          <a:p>
            <a:pPr fontAlgn="auto"/>
            <a:r>
              <a:rPr lang="en-US" sz="1200" kern="1200" baseline="0" dirty="0" smtClean="0">
                <a:solidFill>
                  <a:schemeClr val="tx1"/>
                </a:solidFill>
                <a:effectLst/>
                <a:latin typeface="+mn-lt"/>
                <a:ea typeface="+mn-ea"/>
                <a:cs typeface="+mn-cs"/>
              </a:rPr>
              <a:t>Common cause variation is what is generally used to determine the natural variation of a process, which in turn is commonly used to develop the control limits, both upper and lower.</a:t>
            </a:r>
          </a:p>
          <a:p>
            <a:pPr fontAlgn="auto"/>
            <a:endParaRPr lang="en-US" sz="1200" kern="1200" baseline="0" dirty="0" smtClean="0">
              <a:solidFill>
                <a:schemeClr val="tx1"/>
              </a:solidFill>
              <a:effectLst/>
              <a:latin typeface="+mn-lt"/>
              <a:ea typeface="+mn-ea"/>
              <a:cs typeface="+mn-cs"/>
            </a:endParaRPr>
          </a:p>
          <a:p>
            <a:pPr fontAlgn="auto"/>
            <a:r>
              <a:rPr lang="en-US" sz="1200" kern="1200" dirty="0" smtClean="0">
                <a:solidFill>
                  <a:schemeClr val="tx1"/>
                </a:solidFill>
                <a:effectLst/>
                <a:latin typeface="+mn-lt"/>
                <a:ea typeface="+mn-ea"/>
                <a:cs typeface="+mn-cs"/>
              </a:rPr>
              <a:t>Technicians</a:t>
            </a:r>
            <a:r>
              <a:rPr lang="en-US" sz="1200" kern="1200" baseline="0" dirty="0" smtClean="0">
                <a:solidFill>
                  <a:schemeClr val="tx1"/>
                </a:solidFill>
                <a:effectLst/>
                <a:latin typeface="+mn-lt"/>
                <a:ea typeface="+mn-ea"/>
                <a:cs typeface="+mn-cs"/>
              </a:rPr>
              <a:t> generally monitor the process for special cause variation and engineers work at understanding, controlling, and even reducing common cause variation.</a:t>
            </a: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auto"/>
            <a:r>
              <a:rPr lang="en-US" sz="1200" kern="1200" dirty="0" smtClean="0">
                <a:solidFill>
                  <a:schemeClr val="tx1"/>
                </a:solidFill>
                <a:effectLst/>
                <a:latin typeface="+mn-lt"/>
                <a:ea typeface="+mn-ea"/>
                <a:cs typeface="+mn-cs"/>
              </a:rPr>
              <a:t>It is important to emphasize that communication is essential between operators, technicians, engineers, and management in order to understand and remedy both common and special cause variation.  Changes should never be made to a process without properly following the protocol in place in a manufacturing facility.  Changes could affect all processes run on each piece of equipment, and equipment is often shared between different processes and products.  </a:t>
            </a:r>
            <a:r>
              <a:rPr lang="en-US" sz="1200" i="0" kern="1200" dirty="0" smtClean="0">
                <a:solidFill>
                  <a:schemeClr val="tx1"/>
                </a:solidFill>
                <a:effectLst/>
                <a:latin typeface="+mn-lt"/>
                <a:ea typeface="+mn-ea"/>
                <a:cs typeface="+mn-cs"/>
              </a:rPr>
              <a:t>In addition, any change in one part of the process can cause change in subsequent</a:t>
            </a:r>
            <a:r>
              <a:rPr lang="en-US" sz="1200" i="0" kern="1200" baseline="0" dirty="0" smtClean="0">
                <a:solidFill>
                  <a:schemeClr val="tx1"/>
                </a:solidFill>
                <a:effectLst/>
                <a:latin typeface="+mn-lt"/>
                <a:ea typeface="+mn-ea"/>
                <a:cs typeface="+mn-cs"/>
              </a:rPr>
              <a:t> steps of the process causing a domino effect.  Therefore, any process change must be communicated and agreed upon.  </a:t>
            </a:r>
            <a:endParaRPr lang="en-US" sz="1200" i="0" kern="1200" dirty="0" smtClean="0">
              <a:solidFill>
                <a:schemeClr val="tx1"/>
              </a:solidFill>
              <a:effectLst/>
              <a:latin typeface="+mn-lt"/>
              <a:ea typeface="+mn-ea"/>
              <a:cs typeface="+mn-cs"/>
            </a:endParaRPr>
          </a:p>
          <a:p>
            <a:pPr fontAlgn="auto"/>
            <a:endParaRPr lang="en-US" sz="1200" kern="1200" dirty="0" smtClean="0">
              <a:solidFill>
                <a:schemeClr val="tx1"/>
              </a:solidFill>
              <a:effectLst/>
              <a:latin typeface="+mn-lt"/>
              <a:ea typeface="+mn-ea"/>
              <a:cs typeface="+mn-cs"/>
            </a:endParaRPr>
          </a:p>
          <a:p>
            <a:pPr fontAlgn="auto"/>
            <a:endParaRPr lang="en-US" sz="1200" kern="1200" dirty="0" smtClean="0">
              <a:solidFill>
                <a:schemeClr val="tx1"/>
              </a:solidFill>
              <a:effectLst/>
              <a:latin typeface="+mn-lt"/>
              <a:ea typeface="+mn-ea"/>
              <a:cs typeface="+mn-cs"/>
            </a:endParaRPr>
          </a:p>
          <a:p>
            <a:pPr fontAlgn="auto"/>
            <a:endParaRPr lang="en-US" sz="1200" kern="1200" dirty="0" smtClean="0">
              <a:solidFill>
                <a:schemeClr val="tx1"/>
              </a:solidFill>
              <a:effectLst/>
              <a:latin typeface="+mn-lt"/>
              <a:ea typeface="+mn-ea"/>
              <a:cs typeface="+mn-cs"/>
            </a:endParaRPr>
          </a:p>
          <a:p>
            <a:pPr fontAlgn="auto"/>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OK, now we understand common cause and special</a:t>
            </a:r>
            <a:r>
              <a:rPr lang="en-US" sz="1200" kern="1200" baseline="0" dirty="0" smtClean="0">
                <a:solidFill>
                  <a:schemeClr val="tx1"/>
                </a:solidFill>
                <a:effectLst/>
                <a:latin typeface="+mn-lt"/>
                <a:ea typeface="+mn-ea"/>
                <a:cs typeface="+mn-cs"/>
              </a:rPr>
              <a:t> cause variation and how it is important to monitor and control both types of variation.  How do we do this?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In order to understand the basics of Statistical Process Control (SPC), there are several statistical concepts you should be familiar with.  These concepts are used to provide basic analytical descriptions of data. Most often in manufacturing, statistical analysis is usually done on a </a:t>
            </a:r>
            <a:r>
              <a:rPr lang="en-US" sz="1200" i="1" kern="1200" dirty="0" smtClean="0">
                <a:solidFill>
                  <a:schemeClr val="tx1"/>
                </a:solidFill>
                <a:effectLst/>
                <a:latin typeface="+mn-lt"/>
                <a:ea typeface="+mn-ea"/>
                <a:cs typeface="+mn-cs"/>
              </a:rPr>
              <a:t>sample</a:t>
            </a:r>
            <a:r>
              <a:rPr lang="en-US" sz="1200" kern="1200" dirty="0" smtClean="0">
                <a:solidFill>
                  <a:schemeClr val="tx1"/>
                </a:solidFill>
                <a:effectLst/>
                <a:latin typeface="+mn-lt"/>
                <a:ea typeface="+mn-ea"/>
                <a:cs typeface="+mn-cs"/>
              </a:rPr>
              <a:t> of data; so the statistics that we will cover here, will be for a sample set of data.  All calculations will use the data from the sample.</a:t>
            </a:r>
          </a:p>
          <a:p>
            <a:pPr fontAlgn="auto"/>
            <a:r>
              <a:rPr lang="en-US" sz="1200" kern="1200" dirty="0" smtClean="0">
                <a:solidFill>
                  <a:schemeClr val="tx1"/>
                </a:solidFill>
                <a:effectLst/>
                <a:latin typeface="+mn-lt"/>
                <a:ea typeface="+mn-ea"/>
                <a:cs typeface="+mn-cs"/>
              </a:rPr>
              <a:t>The statistical calculations include sample median, sample mean, sample variance, sample range, and sample standard deviations. We will briefly discuss these statistical concepts that you will need to understand in order to employ SPC.  </a:t>
            </a:r>
          </a:p>
          <a:p>
            <a:pPr fontAlgn="auto"/>
            <a:r>
              <a:rPr lang="en-US" sz="1200" kern="1200" dirty="0" smtClean="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fld id="{C3311456-05DC-4558-9296-21D949A545A1}"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fontAlgn="auto"/>
            <a:r>
              <a:rPr lang="en-US" sz="1200" kern="1200" dirty="0" smtClean="0">
                <a:solidFill>
                  <a:schemeClr val="tx1"/>
                </a:solidFill>
                <a:effectLst/>
                <a:latin typeface="+mn-lt"/>
                <a:ea typeface="+mn-ea"/>
                <a:cs typeface="+mn-cs"/>
              </a:rPr>
              <a:t>One set of calculations involved in SPC identifies the central tendency of the sample data. </a:t>
            </a:r>
            <a:r>
              <a:rPr lang="en-US" sz="1200" kern="1200" dirty="0" smtClean="0">
                <a:solidFill>
                  <a:schemeClr val="tx1"/>
                </a:solidFill>
                <a:latin typeface="+mn-lt"/>
                <a:ea typeface="+mn-ea"/>
                <a:cs typeface="+mn-cs"/>
              </a:rPr>
              <a:t>The term central tendency basically refers to the way in which data tend</a:t>
            </a:r>
            <a:r>
              <a:rPr lang="en-US" sz="1200" kern="1200" baseline="0" dirty="0" smtClean="0">
                <a:solidFill>
                  <a:schemeClr val="tx1"/>
                </a:solidFill>
                <a:latin typeface="+mn-lt"/>
                <a:ea typeface="+mn-ea"/>
                <a:cs typeface="+mn-cs"/>
              </a:rPr>
              <a:t> to cluster around a particular value. Statistics used in SPC that </a:t>
            </a:r>
            <a:r>
              <a:rPr lang="en-US" sz="1200" kern="1200" baseline="0" dirty="0" smtClean="0">
                <a:solidFill>
                  <a:schemeClr val="tx1"/>
                </a:solidFill>
                <a:effectLst/>
                <a:latin typeface="+mn-lt"/>
                <a:ea typeface="+mn-ea"/>
                <a:cs typeface="+mn-cs"/>
              </a:rPr>
              <a:t>measure central tendency are </a:t>
            </a:r>
            <a:r>
              <a:rPr lang="en-US" sz="1200" kern="1200" dirty="0" smtClean="0">
                <a:solidFill>
                  <a:schemeClr val="tx1"/>
                </a:solidFill>
                <a:effectLst/>
                <a:latin typeface="+mn-lt"/>
                <a:ea typeface="+mn-ea"/>
                <a:cs typeface="+mn-cs"/>
              </a:rPr>
              <a:t>the </a:t>
            </a:r>
            <a:r>
              <a:rPr lang="en-US" sz="1200" i="1" kern="1200" dirty="0" smtClean="0">
                <a:solidFill>
                  <a:schemeClr val="tx1"/>
                </a:solidFill>
                <a:effectLst/>
                <a:latin typeface="+mn-lt"/>
                <a:ea typeface="+mn-ea"/>
                <a:cs typeface="+mn-cs"/>
              </a:rPr>
              <a:t>sample median and mean</a:t>
            </a:r>
            <a:r>
              <a:rPr lang="en-US" sz="1200" kern="1200" dirty="0" smtClean="0">
                <a:solidFill>
                  <a:schemeClr val="tx1"/>
                </a:solidFill>
                <a:effectLst/>
                <a:latin typeface="+mn-lt"/>
                <a:ea typeface="+mn-ea"/>
                <a:cs typeface="+mn-cs"/>
              </a:rPr>
              <a:t>. </a:t>
            </a:r>
          </a:p>
          <a:p>
            <a:pPr lvl="0" fontAlgn="auto"/>
            <a:r>
              <a:rPr lang="en-US" sz="1200" kern="1200" dirty="0" smtClean="0">
                <a:solidFill>
                  <a:schemeClr val="tx1"/>
                </a:solidFill>
                <a:effectLst/>
                <a:latin typeface="+mn-lt"/>
                <a:ea typeface="+mn-ea"/>
                <a:cs typeface="+mn-cs"/>
              </a:rPr>
              <a:t> </a:t>
            </a:r>
          </a:p>
          <a:p>
            <a:pPr lvl="0" fontAlgn="auto"/>
            <a:r>
              <a:rPr lang="en-US" sz="1200" dirty="0" smtClean="0"/>
              <a:t>The </a:t>
            </a:r>
            <a:r>
              <a:rPr lang="en-US" sz="1200" i="1" dirty="0" smtClean="0"/>
              <a:t>Sample Median</a:t>
            </a:r>
            <a:r>
              <a:rPr lang="en-US" sz="1200" dirty="0" smtClean="0"/>
              <a:t> represents the data value that is “physically” in the middle of the SAMPLE set when arranged in numerical order</a:t>
            </a:r>
            <a:r>
              <a:rPr lang="en-US" sz="1200" baseline="0" dirty="0" smtClean="0"/>
              <a:t> or </a:t>
            </a:r>
            <a:r>
              <a:rPr lang="en-US" sz="1200" kern="1200" dirty="0" smtClean="0">
                <a:solidFill>
                  <a:schemeClr val="tx1"/>
                </a:solidFill>
                <a:latin typeface="+mn-lt"/>
                <a:ea typeface="+mn-ea"/>
                <a:cs typeface="+mn-cs"/>
              </a:rPr>
              <a:t>the middle value that separates the higher half from the lower half of the data set.</a:t>
            </a:r>
          </a:p>
          <a:p>
            <a:pPr lvl="0" fontAlgn="auto"/>
            <a:endParaRPr lang="en-US" sz="1200" kern="120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To obtain the sample median, first put the numbers into ascending order.</a:t>
            </a:r>
            <a:r>
              <a:rPr lang="en-US" sz="1200" kern="1200" baseline="0" dirty="0" smtClean="0">
                <a:solidFill>
                  <a:schemeClr val="tx1"/>
                </a:solidFill>
                <a:effectLst/>
                <a:latin typeface="+mn-lt"/>
                <a:ea typeface="+mn-ea"/>
                <a:cs typeface="+mn-cs"/>
              </a:rPr>
              <a:t>  Let’s look at an example. S</a:t>
            </a:r>
            <a:r>
              <a:rPr lang="en-US" sz="1200" kern="1200" dirty="0" smtClean="0">
                <a:solidFill>
                  <a:schemeClr val="tx1"/>
                </a:solidFill>
                <a:effectLst/>
                <a:latin typeface="+mn-lt"/>
                <a:ea typeface="+mn-ea"/>
                <a:cs typeface="+mn-cs"/>
              </a:rPr>
              <a:t>uppose the sample was (2, 4, 1, 5,</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3). Ordering the data we have (1, 2, 3, 4, 5). </a:t>
            </a:r>
            <a:r>
              <a:rPr lang="en-US" sz="1200" kern="1200" baseline="0" dirty="0" smtClean="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So here is a question for you, what is the Median? Type your answer in the chat box</a:t>
            </a:r>
          </a:p>
        </p:txBody>
      </p:sp>
      <p:sp>
        <p:nvSpPr>
          <p:cNvPr id="4" name="Slide Number Placeholder 3"/>
          <p:cNvSpPr>
            <a:spLocks noGrp="1"/>
          </p:cNvSpPr>
          <p:nvPr>
            <p:ph type="sldNum" sz="quarter" idx="10"/>
          </p:nvPr>
        </p:nvSpPr>
        <p:spPr/>
        <p:txBody>
          <a:bodyPr/>
          <a:lstStyle/>
          <a:p>
            <a:fld id="{C3311456-05DC-4558-9296-21D949A545A1}"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fontAlgn="auto"/>
            <a:r>
              <a:rPr lang="en-US" sz="1200" kern="1200" dirty="0" smtClean="0">
                <a:solidFill>
                  <a:schemeClr val="tx1"/>
                </a:solidFill>
                <a:effectLst/>
                <a:latin typeface="+mn-lt"/>
                <a:ea typeface="+mn-ea"/>
                <a:cs typeface="+mn-cs"/>
              </a:rPr>
              <a:t>If you said 3, then you are correct. Ok that was easy,</a:t>
            </a:r>
            <a:r>
              <a:rPr lang="en-US" sz="1200" kern="1200" baseline="0" dirty="0" smtClean="0">
                <a:solidFill>
                  <a:schemeClr val="tx1"/>
                </a:solidFill>
                <a:effectLst/>
                <a:latin typeface="+mn-lt"/>
                <a:ea typeface="+mn-ea"/>
                <a:cs typeface="+mn-cs"/>
              </a:rPr>
              <a:t> but s</a:t>
            </a:r>
            <a:r>
              <a:rPr lang="en-US" sz="1200" kern="1200" dirty="0" smtClean="0">
                <a:solidFill>
                  <a:schemeClr val="tx1"/>
                </a:solidFill>
                <a:effectLst/>
                <a:latin typeface="+mn-lt"/>
                <a:ea typeface="+mn-ea"/>
                <a:cs typeface="+mn-cs"/>
              </a:rPr>
              <a:t>uppose the sample was (2, 4, 1, 5, 1, 3). Ordering the data we have (1, 1, 2, 3, 4, 5). The two middle numbers are 2 and 3; thus, the median would be the average of 2 and 3, or 2.5. </a:t>
            </a:r>
          </a:p>
          <a:p>
            <a:pPr lvl="0" fontAlgn="auto"/>
            <a:endParaRPr lang="en-US" sz="1200" dirty="0" smtClean="0"/>
          </a:p>
          <a:p>
            <a:endParaRPr lang="en-US" dirty="0" smtClean="0"/>
          </a:p>
        </p:txBody>
      </p:sp>
      <p:sp>
        <p:nvSpPr>
          <p:cNvPr id="4" name="Slide Number Placeholder 3"/>
          <p:cNvSpPr>
            <a:spLocks noGrp="1"/>
          </p:cNvSpPr>
          <p:nvPr>
            <p:ph type="sldNum" sz="quarter" idx="10"/>
          </p:nvPr>
        </p:nvSpPr>
        <p:spPr/>
        <p:txBody>
          <a:bodyPr/>
          <a:lstStyle/>
          <a:p>
            <a:fld id="{C3311456-05DC-4558-9296-21D949A545A1}"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fontAlgn="auto"/>
            <a:r>
              <a:rPr lang="en-US" sz="1000" dirty="0" smtClean="0"/>
              <a:t>The </a:t>
            </a:r>
            <a:r>
              <a:rPr lang="en-US" sz="1000" i="1" dirty="0" smtClean="0"/>
              <a:t>Sample Mean</a:t>
            </a:r>
            <a:r>
              <a:rPr lang="en-US" sz="1000" baseline="0" dirty="0" smtClean="0"/>
              <a:t> </a:t>
            </a:r>
            <a:r>
              <a:rPr lang="en-US" sz="1000" dirty="0" smtClean="0"/>
              <a:t>is the central location of the sample data on a number line. This central location is the “target” that was referred to previously, or the center of the distribution.</a:t>
            </a:r>
          </a:p>
          <a:p>
            <a:pPr lvl="0" fontAlgn="auto"/>
            <a:endParaRPr lang="en-US" sz="1000" dirty="0" smtClean="0"/>
          </a:p>
          <a:p>
            <a:pPr lvl="0" fontAlgn="auto"/>
            <a:r>
              <a:rPr lang="en-US" sz="1000" dirty="0" smtClean="0"/>
              <a:t>Median and Mean should be a review for you, but just to get the statistical terminology</a:t>
            </a:r>
            <a:r>
              <a:rPr lang="en-US" sz="1000" baseline="0" dirty="0" smtClean="0"/>
              <a:t> straight, the Universal  or arithmetic mean is represented by </a:t>
            </a:r>
            <a:r>
              <a:rPr lang="en-US" sz="1000" baseline="0" dirty="0" smtClean="0">
                <a:latin typeface="Symbol" charset="2"/>
                <a:cs typeface="Symbol" charset="2"/>
              </a:rPr>
              <a:t>mu</a:t>
            </a:r>
            <a:r>
              <a:rPr lang="en-US" sz="1000" baseline="0" dirty="0" smtClean="0"/>
              <a:t>, </a:t>
            </a:r>
            <a:r>
              <a:rPr lang="en-US" sz="1000" dirty="0" smtClean="0"/>
              <a:t> this means the</a:t>
            </a:r>
            <a:r>
              <a:rPr lang="en-US" sz="1000" baseline="0" dirty="0" smtClean="0"/>
              <a:t> mean of ALL data.  But remember, with SPC we are usually talking about the mean of a SAMPLE set of data, therefore, the Sample </a:t>
            </a:r>
            <a:r>
              <a:rPr lang="en-US" sz="1000" dirty="0" smtClean="0"/>
              <a:t>Mean is represented by X-bar.  And just to make it more complicated, very often, the data that is used</a:t>
            </a:r>
            <a:r>
              <a:rPr lang="en-US" sz="1000" baseline="0" dirty="0" smtClean="0"/>
              <a:t> in Statistical Process Control Charts is the mean of a set of means from a sample.  This mean of a collection of sample means is represented by X bar bar.  Let’s review how the mean is calculated and then we will look at an example.</a:t>
            </a:r>
          </a:p>
          <a:p>
            <a:pPr lvl="0" fontAlgn="auto"/>
            <a:endParaRPr lang="en-US" sz="100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tx1"/>
                </a:solidFill>
                <a:effectLst/>
                <a:latin typeface="+mn-lt"/>
                <a:ea typeface="+mn-ea"/>
                <a:cs typeface="+mn-cs"/>
              </a:rPr>
              <a:t>Given a set</a:t>
            </a:r>
            <a:r>
              <a:rPr lang="en-US" sz="1000" kern="1200" baseline="0" dirty="0" smtClean="0">
                <a:solidFill>
                  <a:schemeClr val="tx1"/>
                </a:solidFill>
                <a:effectLst/>
                <a:latin typeface="+mn-lt"/>
                <a:ea typeface="+mn-ea"/>
                <a:cs typeface="+mn-cs"/>
              </a:rPr>
              <a:t> of </a:t>
            </a:r>
            <a:r>
              <a:rPr lang="en-US" sz="1000" i="1" kern="1200" baseline="0" dirty="0" smtClean="0">
                <a:solidFill>
                  <a:schemeClr val="tx1"/>
                </a:solidFill>
                <a:effectLst/>
                <a:latin typeface="+mn-lt"/>
                <a:ea typeface="+mn-ea"/>
                <a:cs typeface="+mn-cs"/>
              </a:rPr>
              <a:t>n</a:t>
            </a:r>
            <a:r>
              <a:rPr lang="en-US" sz="1000" kern="1200" baseline="0" dirty="0" smtClean="0">
                <a:solidFill>
                  <a:schemeClr val="tx1"/>
                </a:solidFill>
                <a:effectLst/>
                <a:latin typeface="+mn-lt"/>
                <a:ea typeface="+mn-ea"/>
                <a:cs typeface="+mn-cs"/>
              </a:rPr>
              <a:t> data values, t</a:t>
            </a:r>
            <a:r>
              <a:rPr lang="en-US" sz="1000" kern="1200" dirty="0" smtClean="0">
                <a:solidFill>
                  <a:schemeClr val="tx1"/>
                </a:solidFill>
                <a:effectLst/>
                <a:latin typeface="+mn-lt"/>
                <a:ea typeface="+mn-ea"/>
                <a:cs typeface="+mn-cs"/>
              </a:rPr>
              <a:t>he arithmetic mean, </a:t>
            </a:r>
            <a:r>
              <a:rPr lang="en-US" sz="1000" i="1" kern="1200" dirty="0" smtClean="0">
                <a:solidFill>
                  <a:schemeClr val="tx1"/>
                </a:solidFill>
                <a:effectLst/>
                <a:latin typeface="+mn-lt"/>
                <a:ea typeface="+mn-ea"/>
                <a:cs typeface="+mn-cs"/>
              </a:rPr>
              <a:t>mu</a:t>
            </a:r>
            <a:r>
              <a:rPr lang="en-US" sz="1000" kern="1200" dirty="0" smtClean="0">
                <a:solidFill>
                  <a:schemeClr val="tx1"/>
                </a:solidFill>
                <a:effectLst/>
                <a:latin typeface="+mn-lt"/>
                <a:ea typeface="+mn-ea"/>
                <a:cs typeface="+mn-cs"/>
              </a:rPr>
              <a:t>, of a set of data is the sum of the data values, </a:t>
            </a:r>
            <a:r>
              <a:rPr lang="en-US" sz="1000" i="1" kern="1200" dirty="0" err="1" smtClean="0">
                <a:solidFill>
                  <a:schemeClr val="tx1"/>
                </a:solidFill>
                <a:effectLst/>
                <a:latin typeface="+mn-lt"/>
                <a:ea typeface="+mn-ea"/>
                <a:cs typeface="+mn-cs"/>
              </a:rPr>
              <a:t>x</a:t>
            </a:r>
            <a:r>
              <a:rPr lang="en-US" sz="1000" i="1" kern="1200" baseline="-25000" dirty="0" err="1" smtClean="0">
                <a:solidFill>
                  <a:schemeClr val="tx1"/>
                </a:solidFill>
                <a:effectLst/>
                <a:latin typeface="+mn-lt"/>
                <a:ea typeface="+mn-ea"/>
                <a:cs typeface="+mn-cs"/>
              </a:rPr>
              <a:t>n</a:t>
            </a:r>
            <a:r>
              <a:rPr lang="en-US" sz="1000" kern="1200" dirty="0" smtClean="0">
                <a:solidFill>
                  <a:schemeClr val="tx1"/>
                </a:solidFill>
                <a:effectLst/>
                <a:latin typeface="+mn-lt"/>
                <a:ea typeface="+mn-ea"/>
                <a:cs typeface="+mn-cs"/>
              </a:rPr>
              <a:t>, divided by the number of data values (</a:t>
            </a:r>
            <a:r>
              <a:rPr lang="en-US" sz="1000" i="1" kern="1200" dirty="0" smtClean="0">
                <a:solidFill>
                  <a:schemeClr val="tx1"/>
                </a:solidFill>
                <a:effectLst/>
                <a:latin typeface="+mn-lt"/>
                <a:ea typeface="+mn-ea"/>
                <a:cs typeface="+mn-cs"/>
              </a:rPr>
              <a:t>n</a:t>
            </a:r>
            <a:r>
              <a:rPr lang="en-US" sz="1000" kern="1200" dirty="0" smtClean="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tx1"/>
                </a:solidFill>
                <a:effectLst/>
                <a:latin typeface="+mn-lt"/>
                <a:ea typeface="+mn-ea"/>
                <a:cs typeface="+mn-cs"/>
              </a:rPr>
              <a:t>When a set of data is identified as a </a:t>
            </a:r>
            <a:r>
              <a:rPr lang="en-US" sz="1000" i="1" kern="1200" dirty="0" smtClean="0">
                <a:solidFill>
                  <a:schemeClr val="tx1"/>
                </a:solidFill>
                <a:effectLst/>
                <a:latin typeface="+mn-lt"/>
                <a:ea typeface="+mn-ea"/>
                <a:cs typeface="+mn-cs"/>
              </a:rPr>
              <a:t>sample</a:t>
            </a:r>
            <a:r>
              <a:rPr lang="en-US" sz="1000" kern="1200" dirty="0" smtClean="0">
                <a:solidFill>
                  <a:schemeClr val="tx1"/>
                </a:solidFill>
                <a:effectLst/>
                <a:latin typeface="+mn-lt"/>
                <a:ea typeface="+mn-ea"/>
                <a:cs typeface="+mn-cs"/>
              </a:rPr>
              <a:t>, the arithmetic mean is calculated for the set of data, but can sometimes be represented as </a:t>
            </a:r>
            <a:r>
              <a:rPr lang="en-US" sz="1000" i="1" kern="1200" dirty="0" smtClean="0">
                <a:solidFill>
                  <a:schemeClr val="tx1"/>
                </a:solidFill>
                <a:effectLst/>
                <a:latin typeface="+mn-lt"/>
                <a:ea typeface="+mn-ea"/>
                <a:cs typeface="+mn-cs"/>
              </a:rPr>
              <a:t>X bar</a:t>
            </a:r>
            <a:r>
              <a:rPr lang="en-US" sz="1000" kern="1200" dirty="0" smtClean="0">
                <a:solidFill>
                  <a:schemeClr val="tx1"/>
                </a:solidFill>
                <a:effectLst/>
                <a:latin typeface="+mn-lt"/>
                <a:ea typeface="+mn-ea"/>
                <a:cs typeface="+mn-cs"/>
              </a:rPr>
              <a:t>. </a:t>
            </a:r>
          </a:p>
          <a:p>
            <a:pPr lvl="0" fontAlgn="auto"/>
            <a:endParaRPr lang="en-US" sz="100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aseline="0" dirty="0" smtClean="0"/>
              <a:t>Let’s look at an example, </a:t>
            </a:r>
            <a:r>
              <a:rPr lang="en-US" sz="1000" kern="1200" dirty="0" smtClean="0">
                <a:solidFill>
                  <a:schemeClr val="tx1"/>
                </a:solidFill>
                <a:effectLst/>
                <a:latin typeface="+mn-lt"/>
                <a:ea typeface="+mn-ea"/>
                <a:cs typeface="+mn-cs"/>
              </a:rPr>
              <a:t>let’s say we have a sample set of 5 measured photoresist</a:t>
            </a:r>
            <a:r>
              <a:rPr lang="en-US" sz="1000" kern="1200" baseline="0" dirty="0" smtClean="0">
                <a:solidFill>
                  <a:schemeClr val="tx1"/>
                </a:solidFill>
                <a:effectLst/>
                <a:latin typeface="+mn-lt"/>
                <a:ea typeface="+mn-ea"/>
                <a:cs typeface="+mn-cs"/>
              </a:rPr>
              <a:t> thickness </a:t>
            </a:r>
            <a:r>
              <a:rPr lang="en-US" sz="1000" kern="1200" dirty="0" smtClean="0">
                <a:solidFill>
                  <a:schemeClr val="tx1"/>
                </a:solidFill>
                <a:effectLst/>
                <a:latin typeface="+mn-lt"/>
                <a:ea typeface="+mn-ea"/>
                <a:cs typeface="+mn-cs"/>
              </a:rPr>
              <a:t>values (2.87,2.99,3.01,3.15,2.98) microns.  If we add up the values and divide by the  number of data values we have, which is five, then the </a:t>
            </a:r>
            <a:r>
              <a:rPr lang="en-US" sz="1000" kern="1200" dirty="0" err="1" smtClean="0">
                <a:solidFill>
                  <a:schemeClr val="tx1"/>
                </a:solidFill>
                <a:effectLst/>
                <a:latin typeface="+mn-lt"/>
                <a:ea typeface="+mn-ea"/>
                <a:cs typeface="+mn-cs"/>
              </a:rPr>
              <a:t>Xbar</a:t>
            </a:r>
            <a:r>
              <a:rPr lang="en-US" sz="1000" kern="1200" dirty="0" smtClean="0">
                <a:solidFill>
                  <a:schemeClr val="tx1"/>
                </a:solidFill>
                <a:effectLst/>
                <a:latin typeface="+mn-lt"/>
                <a:ea typeface="+mn-ea"/>
                <a:cs typeface="+mn-cs"/>
              </a:rPr>
              <a:t> or sample mean is 3.00 microns.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kern="1200" dirty="0" smtClean="0">
              <a:solidFill>
                <a:schemeClr val="tx1"/>
              </a:solidFill>
              <a:effectLst/>
              <a:latin typeface="+mn-lt"/>
              <a:ea typeface="+mn-ea"/>
              <a:cs typeface="+mn-cs"/>
            </a:endParaRPr>
          </a:p>
          <a:p>
            <a:pPr lvl="0" fontAlgn="auto"/>
            <a:endParaRPr lang="en-US" sz="1000" dirty="0" smtClean="0"/>
          </a:p>
          <a:p>
            <a:pPr fontAlgn="auto"/>
            <a:endParaRPr lang="en-US" sz="1000" kern="1200" dirty="0" smtClean="0">
              <a:solidFill>
                <a:schemeClr val="tx1"/>
              </a:solidFill>
              <a:effectLst/>
              <a:latin typeface="+mn-lt"/>
              <a:ea typeface="+mn-ea"/>
              <a:cs typeface="+mn-cs"/>
            </a:endParaRPr>
          </a:p>
          <a:p>
            <a:endParaRPr lang="en-US" sz="1000" dirty="0" smtClean="0"/>
          </a:p>
        </p:txBody>
      </p:sp>
      <p:sp>
        <p:nvSpPr>
          <p:cNvPr id="4" name="Slide Number Placeholder 3"/>
          <p:cNvSpPr>
            <a:spLocks noGrp="1"/>
          </p:cNvSpPr>
          <p:nvPr>
            <p:ph type="sldNum" sz="quarter" idx="10"/>
          </p:nvPr>
        </p:nvSpPr>
        <p:spPr/>
        <p:txBody>
          <a:bodyPr/>
          <a:lstStyle/>
          <a:p>
            <a:fld id="{C3311456-05DC-4558-9296-21D949A545A1}"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Now let’s look</a:t>
            </a:r>
            <a:r>
              <a:rPr lang="en-US" baseline="0" dirty="0" smtClean="0"/>
              <a:t> at what we mean by X bar bar.  </a:t>
            </a:r>
          </a:p>
          <a:p>
            <a:r>
              <a:rPr lang="en-US" baseline="0" dirty="0" smtClean="0"/>
              <a:t>Let’s take an example of a wafer that has just been deposited with photoresist and the process parameter or the value to be measured is resist thickness in Microns.</a:t>
            </a:r>
          </a:p>
          <a:p>
            <a:endParaRPr lang="en-US" baseline="0" dirty="0" smtClean="0"/>
          </a:p>
          <a:p>
            <a:r>
              <a:rPr lang="en-US" baseline="0" dirty="0" smtClean="0"/>
              <a:t>In this manufacturing facility, there are 25 wafers per batch or lot and roughly 150 devices per wafer.  In this case, if we were to measure the resist thickness on each device, on each wafer, we would be measuring and plotting resist thickness values on SPC charts all day!  </a:t>
            </a:r>
          </a:p>
          <a:p>
            <a:endParaRPr lang="en-US" baseline="0" dirty="0" smtClean="0"/>
          </a:p>
          <a:p>
            <a:r>
              <a:rPr lang="en-US" baseline="0" dirty="0" smtClean="0"/>
              <a:t>So, the process engineer has decided that we will pick 4 wafers in a lot and acquire a SAMPLE of 5 measurements from the same spot on each of the four different wafers.  The resist thickness was measured at each of these five locations. We calculate a </a:t>
            </a:r>
            <a:r>
              <a:rPr lang="en-US" baseline="0" dirty="0" err="1" smtClean="0"/>
              <a:t>Xbar</a:t>
            </a:r>
            <a:r>
              <a:rPr lang="en-US" baseline="0" dirty="0" smtClean="0"/>
              <a:t> value or sample mean for each wafer, then, we calculate a </a:t>
            </a:r>
            <a:r>
              <a:rPr lang="en-US" baseline="0" dirty="0" err="1" smtClean="0"/>
              <a:t>Xbar</a:t>
            </a:r>
            <a:r>
              <a:rPr lang="en-US" baseline="0" dirty="0" smtClean="0"/>
              <a:t> bar value for each lot.  Therefore for the lot that contained these particular 4 wafers, the sample mean was also 3.00 microns.  This </a:t>
            </a:r>
            <a:r>
              <a:rPr lang="en-US" baseline="0" dirty="0" err="1" smtClean="0"/>
              <a:t>xbar</a:t>
            </a:r>
            <a:r>
              <a:rPr lang="en-US" baseline="0" dirty="0" smtClean="0"/>
              <a:t> bar data is used to come up with a target or centerline value for an X bar chart.</a:t>
            </a:r>
            <a:endParaRPr lang="en-US" dirty="0" smtClean="0"/>
          </a:p>
        </p:txBody>
      </p:sp>
      <p:sp>
        <p:nvSpPr>
          <p:cNvPr id="4" name="Slide Number Placeholder 3"/>
          <p:cNvSpPr>
            <a:spLocks noGrp="1"/>
          </p:cNvSpPr>
          <p:nvPr>
            <p:ph type="sldNum" sz="quarter" idx="10"/>
          </p:nvPr>
        </p:nvSpPr>
        <p:spPr/>
        <p:txBody>
          <a:bodyPr/>
          <a:lstStyle/>
          <a:p>
            <a:fld id="{C3311456-05DC-4558-9296-21D949A545A1}"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Another set of statistical calculations used in SPC addresses variability or dispersion in the sample data. The statistics that are usually calculated are the </a:t>
            </a:r>
            <a:r>
              <a:rPr lang="en-US" sz="1200" i="1" kern="1200" dirty="0" smtClean="0">
                <a:solidFill>
                  <a:schemeClr val="tx1"/>
                </a:solidFill>
                <a:effectLst/>
                <a:latin typeface="+mn-lt"/>
                <a:ea typeface="+mn-ea"/>
                <a:cs typeface="+mn-cs"/>
              </a:rPr>
              <a:t>sample range</a:t>
            </a:r>
            <a:r>
              <a:rPr lang="en-US" sz="1200"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sample variance</a:t>
            </a:r>
            <a:r>
              <a:rPr lang="en-US" sz="1200" kern="1200" dirty="0" smtClean="0">
                <a:solidFill>
                  <a:schemeClr val="tx1"/>
                </a:solidFill>
                <a:effectLst/>
                <a:latin typeface="+mn-lt"/>
                <a:ea typeface="+mn-ea"/>
                <a:cs typeface="+mn-cs"/>
              </a:rPr>
              <a:t>, and the square root of the sample variance, which is called, </a:t>
            </a:r>
            <a:r>
              <a:rPr lang="en-US" sz="1200" i="1" kern="1200" dirty="0" smtClean="0">
                <a:solidFill>
                  <a:schemeClr val="tx1"/>
                </a:solidFill>
                <a:effectLst/>
                <a:latin typeface="+mn-lt"/>
                <a:ea typeface="+mn-ea"/>
                <a:cs typeface="+mn-cs"/>
              </a:rPr>
              <a:t>sample standard deviation</a:t>
            </a:r>
            <a:r>
              <a:rPr lang="en-US" sz="1200" kern="1200" dirty="0" smtClean="0">
                <a:solidFill>
                  <a:schemeClr val="tx1"/>
                </a:solidFill>
                <a:effectLst/>
                <a:latin typeface="+mn-lt"/>
                <a:ea typeface="+mn-ea"/>
                <a:cs typeface="+mn-cs"/>
              </a:rPr>
              <a:t>.</a:t>
            </a:r>
          </a:p>
          <a:p>
            <a:endParaRPr lang="en-US" dirty="0" smtClean="0"/>
          </a:p>
          <a:p>
            <a:r>
              <a:rPr lang="en-US" sz="1200" kern="1200" dirty="0" smtClean="0">
                <a:solidFill>
                  <a:schemeClr val="tx1"/>
                </a:solidFill>
                <a:effectLst/>
                <a:latin typeface="+mn-lt"/>
                <a:ea typeface="+mn-ea"/>
                <a:cs typeface="+mn-cs"/>
              </a:rPr>
              <a:t>The Sample Range is the spread of the distribution of the data, or more simply put – the difference between the maximum value minus the minimum value. For example, given the following sample</a:t>
            </a:r>
            <a:r>
              <a:rPr lang="en-US" sz="1200" kern="1200" baseline="0" dirty="0" smtClean="0">
                <a:solidFill>
                  <a:schemeClr val="tx1"/>
                </a:solidFill>
                <a:effectLst/>
                <a:latin typeface="+mn-lt"/>
                <a:ea typeface="+mn-ea"/>
                <a:cs typeface="+mn-cs"/>
              </a:rPr>
              <a:t> data </a:t>
            </a:r>
            <a:r>
              <a:rPr lang="en-US" sz="1200" kern="1200" dirty="0" smtClean="0">
                <a:solidFill>
                  <a:schemeClr val="tx1"/>
                </a:solidFill>
                <a:effectLst/>
                <a:latin typeface="+mn-lt"/>
                <a:ea typeface="+mn-ea"/>
                <a:cs typeface="+mn-cs"/>
              </a:rPr>
              <a:t>measurements, what would be the sample range?</a:t>
            </a:r>
            <a:r>
              <a:rPr lang="en-US" dirty="0" smtClean="0">
                <a:effectLst/>
              </a:rPr>
              <a:t> </a:t>
            </a:r>
          </a:p>
          <a:p>
            <a:r>
              <a:rPr lang="en-US" dirty="0" smtClean="0">
                <a:effectLst/>
              </a:rPr>
              <a:t> Enter your answer in the chat box.</a:t>
            </a:r>
          </a:p>
        </p:txBody>
      </p:sp>
      <p:sp>
        <p:nvSpPr>
          <p:cNvPr id="4" name="Slide Number Placeholder 3"/>
          <p:cNvSpPr>
            <a:spLocks noGrp="1"/>
          </p:cNvSpPr>
          <p:nvPr>
            <p:ph type="sldNum" sz="quarter" idx="10"/>
          </p:nvPr>
        </p:nvSpPr>
        <p:spPr/>
        <p:txBody>
          <a:bodyPr/>
          <a:lstStyle/>
          <a:p>
            <a:fld id="{C3311456-05DC-4558-9296-21D949A545A1}"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Well if you said it would be 3.15(the greatest value in the data set) minus 2.87</a:t>
            </a:r>
            <a:r>
              <a:rPr lang="en-US" sz="1200" kern="1200" baseline="0" dirty="0" smtClean="0">
                <a:solidFill>
                  <a:schemeClr val="tx1"/>
                </a:solidFill>
                <a:effectLst/>
                <a:latin typeface="+mn-lt"/>
                <a:ea typeface="+mn-ea"/>
                <a:cs typeface="+mn-cs"/>
              </a:rPr>
              <a:t> (the minimum value), the range would equal 0.28.</a:t>
            </a:r>
            <a:endParaRPr lang="en-US" dirty="0" smtClean="0">
              <a:effectLst/>
            </a:endParaRPr>
          </a:p>
          <a:p>
            <a:endParaRPr lang="en-US" dirty="0" smtClean="0">
              <a:effectLst/>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effectLst/>
              </a:rPr>
              <a:t>The Sample Variance </a:t>
            </a:r>
            <a:r>
              <a:rPr lang="en-US" sz="1200" kern="1200" dirty="0" smtClean="0">
                <a:solidFill>
                  <a:schemeClr val="tx1"/>
                </a:solidFill>
                <a:effectLst/>
                <a:latin typeface="+mn-lt"/>
                <a:ea typeface="+mn-ea"/>
                <a:cs typeface="+mn-cs"/>
              </a:rPr>
              <a:t>is an averaged </a:t>
            </a:r>
            <a:r>
              <a:rPr lang="en-US" sz="1200" b="1" kern="1200" dirty="0" smtClean="0">
                <a:solidFill>
                  <a:schemeClr val="tx1"/>
                </a:solidFill>
                <a:effectLst/>
                <a:latin typeface="+mn-lt"/>
                <a:ea typeface="+mn-ea"/>
                <a:cs typeface="+mn-cs"/>
              </a:rPr>
              <a:t>squared</a:t>
            </a:r>
            <a:r>
              <a:rPr lang="en-US" sz="1200" kern="1200" dirty="0" smtClean="0">
                <a:solidFill>
                  <a:schemeClr val="tx1"/>
                </a:solidFill>
                <a:effectLst/>
                <a:latin typeface="+mn-lt"/>
                <a:ea typeface="+mn-ea"/>
                <a:cs typeface="+mn-cs"/>
              </a:rPr>
              <a:t> difference between the individual measurements and the mean.  Or more simply,</a:t>
            </a:r>
            <a:r>
              <a:rPr lang="en-US" sz="1200" kern="1200" baseline="0" dirty="0" smtClean="0">
                <a:solidFill>
                  <a:schemeClr val="tx1"/>
                </a:solidFill>
                <a:effectLst/>
                <a:latin typeface="+mn-lt"/>
                <a:ea typeface="+mn-ea"/>
                <a:cs typeface="+mn-cs"/>
              </a:rPr>
              <a:t> how far a set of numbers are spread out. </a:t>
            </a:r>
            <a:r>
              <a:rPr lang="en-US" sz="1200" kern="1200" dirty="0" smtClean="0">
                <a:solidFill>
                  <a:schemeClr val="tx1"/>
                </a:solidFill>
                <a:effectLst/>
                <a:latin typeface="+mn-lt"/>
                <a:ea typeface="+mn-ea"/>
                <a:cs typeface="+mn-cs"/>
              </a:rPr>
              <a:t>Understanding how far the numbers are from the mean is just one of the statistical characteristics which can help us to understand the nature of the process.  Variance is represented by the following equation. Where </a:t>
            </a:r>
            <a:r>
              <a:rPr lang="en-US" sz="1200" i="1" kern="1200" dirty="0" smtClean="0">
                <a:solidFill>
                  <a:schemeClr val="tx1"/>
                </a:solidFill>
                <a:effectLst/>
                <a:latin typeface="+mn-lt"/>
                <a:ea typeface="+mn-ea"/>
                <a:cs typeface="+mn-cs"/>
              </a:rPr>
              <a:t>σ2</a:t>
            </a:r>
            <a:r>
              <a:rPr lang="en-US" sz="1200" kern="1200" dirty="0" smtClean="0">
                <a:solidFill>
                  <a:schemeClr val="tx1"/>
                </a:solidFill>
                <a:effectLst/>
                <a:latin typeface="+mn-lt"/>
                <a:ea typeface="+mn-ea"/>
                <a:cs typeface="+mn-cs"/>
              </a:rPr>
              <a:t> is sample variance, </a:t>
            </a:r>
            <a:r>
              <a:rPr lang="en-US" sz="1200" i="1" kern="1200" dirty="0" smtClean="0">
                <a:solidFill>
                  <a:schemeClr val="tx1"/>
                </a:solidFill>
                <a:effectLst/>
                <a:latin typeface="+mn-lt"/>
                <a:ea typeface="+mn-ea"/>
                <a:cs typeface="+mn-cs"/>
              </a:rPr>
              <a:t>x</a:t>
            </a:r>
            <a:r>
              <a:rPr lang="en-US" sz="1200" i="1" kern="1200" baseline="-25000" dirty="0" smtClean="0">
                <a:solidFill>
                  <a:schemeClr val="tx1"/>
                </a:solidFill>
                <a:effectLst/>
                <a:latin typeface="+mn-lt"/>
                <a:ea typeface="+mn-ea"/>
                <a:cs typeface="+mn-cs"/>
              </a:rPr>
              <a:t>i</a:t>
            </a:r>
            <a:r>
              <a:rPr lang="en-US" sz="1200" kern="1200" dirty="0" smtClean="0">
                <a:solidFill>
                  <a:schemeClr val="tx1"/>
                </a:solidFill>
                <a:effectLst/>
                <a:latin typeface="+mn-lt"/>
                <a:ea typeface="+mn-ea"/>
                <a:cs typeface="+mn-cs"/>
              </a:rPr>
              <a:t> are the individual sample data values, </a:t>
            </a:r>
            <a:r>
              <a:rPr lang="en-US" sz="1200" i="1" kern="1200" dirty="0" smtClean="0">
                <a:solidFill>
                  <a:schemeClr val="tx1"/>
                </a:solidFill>
                <a:effectLst/>
                <a:latin typeface="+mn-lt"/>
                <a:ea typeface="+mn-ea"/>
                <a:cs typeface="+mn-cs"/>
              </a:rPr>
              <a:t>μ</a:t>
            </a:r>
            <a:r>
              <a:rPr lang="en-US" sz="1200" kern="1200" dirty="0" smtClean="0">
                <a:solidFill>
                  <a:schemeClr val="tx1"/>
                </a:solidFill>
                <a:effectLst/>
                <a:latin typeface="+mn-lt"/>
                <a:ea typeface="+mn-ea"/>
                <a:cs typeface="+mn-cs"/>
              </a:rPr>
              <a:t> is the sample mean, and </a:t>
            </a:r>
            <a:r>
              <a:rPr lang="en-US" sz="1200" i="1" kern="1200" dirty="0" smtClean="0">
                <a:solidFill>
                  <a:schemeClr val="tx1"/>
                </a:solidFill>
                <a:effectLst/>
                <a:latin typeface="+mn-lt"/>
                <a:ea typeface="+mn-ea"/>
                <a:cs typeface="+mn-cs"/>
              </a:rPr>
              <a:t>n</a:t>
            </a:r>
            <a:r>
              <a:rPr lang="en-US" sz="1200" kern="1200" dirty="0" smtClean="0">
                <a:solidFill>
                  <a:schemeClr val="tx1"/>
                </a:solidFill>
                <a:effectLst/>
                <a:latin typeface="+mn-lt"/>
                <a:ea typeface="+mn-ea"/>
                <a:cs typeface="+mn-cs"/>
              </a:rPr>
              <a:t> is the number of sample data values.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Let’s use our sample set of 5 measured photoresist</a:t>
            </a:r>
            <a:r>
              <a:rPr lang="en-US" sz="1200" kern="1200" baseline="0" dirty="0" smtClean="0">
                <a:solidFill>
                  <a:schemeClr val="tx1"/>
                </a:solidFill>
                <a:effectLst/>
                <a:latin typeface="+mn-lt"/>
                <a:ea typeface="+mn-ea"/>
                <a:cs typeface="+mn-cs"/>
              </a:rPr>
              <a:t> thickness </a:t>
            </a:r>
            <a:r>
              <a:rPr lang="en-US" sz="1200" kern="1200" dirty="0" smtClean="0">
                <a:solidFill>
                  <a:schemeClr val="tx1"/>
                </a:solidFill>
                <a:effectLst/>
                <a:latin typeface="+mn-lt"/>
                <a:ea typeface="+mn-ea"/>
                <a:cs typeface="+mn-cs"/>
              </a:rPr>
              <a:t>values (</a:t>
            </a:r>
            <a:r>
              <a:rPr lang="en-US" sz="1200" dirty="0" smtClean="0"/>
              <a:t>2.87, 2.99, 3.01, 3.15, 2.98 </a:t>
            </a:r>
            <a:r>
              <a:rPr lang="en-US" sz="1200" kern="1200" dirty="0" smtClean="0">
                <a:solidFill>
                  <a:schemeClr val="tx1"/>
                </a:solidFill>
                <a:effectLst/>
                <a:latin typeface="+mn-lt"/>
                <a:ea typeface="+mn-ea"/>
                <a:cs typeface="+mn-cs"/>
              </a:rPr>
              <a:t>) microns and sample mean (</a:t>
            </a:r>
            <a:r>
              <a:rPr lang="en-US" sz="1200" i="1" kern="1200" dirty="0" smtClean="0">
                <a:solidFill>
                  <a:schemeClr val="tx1"/>
                </a:solidFill>
                <a:effectLst/>
                <a:latin typeface="+mn-lt"/>
                <a:ea typeface="+mn-ea"/>
                <a:cs typeface="+mn-cs"/>
              </a:rPr>
              <a:t>μ=3.00</a:t>
            </a:r>
            <a:r>
              <a:rPr lang="en-US" sz="1200" i="1" kern="1200" baseline="0" dirty="0" smtClean="0">
                <a:solidFill>
                  <a:schemeClr val="tx1"/>
                </a:solidFill>
                <a:effectLst/>
                <a:latin typeface="+mn-lt"/>
                <a:ea typeface="+mn-ea"/>
                <a:cs typeface="+mn-cs"/>
              </a:rPr>
              <a:t> microns</a:t>
            </a:r>
            <a:r>
              <a:rPr lang="en-US" sz="1200" kern="1200" dirty="0" smtClean="0">
                <a:solidFill>
                  <a:schemeClr val="tx1"/>
                </a:solidFill>
                <a:effectLst/>
                <a:latin typeface="+mn-lt"/>
                <a:ea typeface="+mn-ea"/>
                <a:cs typeface="+mn-cs"/>
              </a:rPr>
              <a:t>).</a:t>
            </a:r>
            <a:r>
              <a:rPr lang="en-US" sz="1200" kern="1200" baseline="0" dirty="0" smtClean="0">
                <a:solidFill>
                  <a:schemeClr val="tx1"/>
                </a:solidFill>
                <a:effectLst/>
                <a:latin typeface="+mn-lt"/>
                <a:ea typeface="+mn-ea"/>
                <a:cs typeface="+mn-cs"/>
              </a:rPr>
              <a:t>  We have five data values here, so our n is equal to 5.  P</a:t>
            </a:r>
            <a:r>
              <a:rPr lang="en-US" sz="1200" kern="1200" dirty="0" smtClean="0">
                <a:solidFill>
                  <a:schemeClr val="tx1"/>
                </a:solidFill>
                <a:effectLst/>
                <a:latin typeface="+mn-lt"/>
                <a:ea typeface="+mn-ea"/>
                <a:cs typeface="+mn-cs"/>
              </a:rPr>
              <a:t>lugging</a:t>
            </a:r>
            <a:r>
              <a:rPr lang="en-US" sz="1200" kern="1200" baseline="0" dirty="0" smtClean="0">
                <a:solidFill>
                  <a:schemeClr val="tx1"/>
                </a:solidFill>
                <a:effectLst/>
                <a:latin typeface="+mn-lt"/>
                <a:ea typeface="+mn-ea"/>
                <a:cs typeface="+mn-cs"/>
              </a:rPr>
              <a:t> these values into the variance equation, we come up with 0.01 square microns</a:t>
            </a: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Sample Standard Deviation is the square</a:t>
            </a:r>
            <a:r>
              <a:rPr lang="en-US" sz="1200" kern="1200" baseline="0" dirty="0" smtClean="0">
                <a:solidFill>
                  <a:schemeClr val="tx1"/>
                </a:solidFill>
                <a:effectLst/>
                <a:latin typeface="+mn-lt"/>
                <a:ea typeface="+mn-ea"/>
                <a:cs typeface="+mn-cs"/>
              </a:rPr>
              <a:t> root of the Sample Variance.  So basically it is</a:t>
            </a:r>
            <a:r>
              <a:rPr lang="en-US" sz="1200" kern="1200" dirty="0" smtClean="0">
                <a:solidFill>
                  <a:schemeClr val="tx1"/>
                </a:solidFill>
                <a:effectLst/>
                <a:latin typeface="+mn-lt"/>
                <a:ea typeface="+mn-ea"/>
                <a:cs typeface="+mn-cs"/>
              </a:rPr>
              <a:t> a measurement of how the data values are distributed around the sample mean and within the range of values.  This is one of the most important calculations for SPC analysis and is used to develop control charts. Both common cause variation and special cause variation rely on the standard deviation for analysis.  This will be discussed in detail shortly.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Simply put, the Sample Standard Deviation is the square</a:t>
            </a:r>
            <a:r>
              <a:rPr lang="en-US" sz="1200" kern="1200" baseline="0" dirty="0" smtClean="0">
                <a:solidFill>
                  <a:schemeClr val="tx1"/>
                </a:solidFill>
                <a:effectLst/>
                <a:latin typeface="+mn-lt"/>
                <a:ea typeface="+mn-ea"/>
                <a:cs typeface="+mn-cs"/>
              </a:rPr>
              <a:t> root of the Sample Variance.  Using our example, since our Sample Variance is equal to 0.01 square micron, then the Sample Standard Deviation is the square root of that, which is 0.1 Microns</a:t>
            </a: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smtClean="0"/>
          </a:p>
        </p:txBody>
      </p:sp>
      <p:sp>
        <p:nvSpPr>
          <p:cNvPr id="4" name="Slide Number Placeholder 3"/>
          <p:cNvSpPr>
            <a:spLocks noGrp="1"/>
          </p:cNvSpPr>
          <p:nvPr>
            <p:ph type="sldNum" sz="quarter" idx="10"/>
          </p:nvPr>
        </p:nvSpPr>
        <p:spPr/>
        <p:txBody>
          <a:bodyPr/>
          <a:lstStyle/>
          <a:p>
            <a:fld id="{C3311456-05DC-4558-9296-21D949A545A1}" type="slidenum">
              <a:rPr lang="en-US" smtClean="0"/>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sz="1200" kern="1200" dirty="0" smtClean="0">
                <a:solidFill>
                  <a:schemeClr val="tx1"/>
                </a:solidFill>
                <a:effectLst/>
                <a:latin typeface="+mn-lt"/>
                <a:ea typeface="+mn-ea"/>
                <a:cs typeface="+mn-cs"/>
              </a:rPr>
              <a:t>Let’s review.</a:t>
            </a:r>
          </a:p>
          <a:p>
            <a:r>
              <a:rPr lang="en-US" sz="1200" kern="1200" dirty="0" smtClean="0">
                <a:solidFill>
                  <a:schemeClr val="tx1"/>
                </a:solidFill>
                <a:effectLst/>
                <a:latin typeface="+mn-lt"/>
                <a:ea typeface="+mn-ea"/>
                <a:cs typeface="+mn-cs"/>
              </a:rPr>
              <a:t>Statistical Process Control (SPC) is a scientific method that can provide much information about a process and how specific process parameters are varying with time.  In order to produce a quality product, the amount of variation should be understood and controlled.  SPC is a common set of tools used in industry to help manage this variation.  Control charts help to identify variation and identify process issues before they begin to affect the product.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All processes have </a:t>
            </a:r>
            <a:r>
              <a:rPr lang="en-US" sz="1200" i="1" kern="1200" dirty="0" smtClean="0">
                <a:solidFill>
                  <a:schemeClr val="tx1"/>
                </a:solidFill>
                <a:effectLst/>
                <a:latin typeface="+mn-lt"/>
                <a:ea typeface="+mn-ea"/>
                <a:cs typeface="+mn-cs"/>
              </a:rPr>
              <a:t>common cause or inherent</a:t>
            </a:r>
            <a:r>
              <a:rPr lang="en-US" sz="1200" kern="1200" dirty="0" smtClean="0">
                <a:solidFill>
                  <a:schemeClr val="tx1"/>
                </a:solidFill>
                <a:effectLst/>
                <a:latin typeface="+mn-lt"/>
                <a:ea typeface="+mn-ea"/>
                <a:cs typeface="+mn-cs"/>
              </a:rPr>
              <a:t> variation.  Most processes also experience some </a:t>
            </a:r>
            <a:r>
              <a:rPr lang="en-US" sz="1200" i="1" kern="1200" dirty="0" smtClean="0">
                <a:solidFill>
                  <a:schemeClr val="tx1"/>
                </a:solidFill>
                <a:effectLst/>
                <a:latin typeface="+mn-lt"/>
                <a:ea typeface="+mn-ea"/>
                <a:cs typeface="+mn-cs"/>
              </a:rPr>
              <a:t>special cause</a:t>
            </a:r>
            <a:r>
              <a:rPr lang="en-US" sz="1200" kern="1200" dirty="0" smtClean="0">
                <a:solidFill>
                  <a:schemeClr val="tx1"/>
                </a:solidFill>
                <a:effectLst/>
                <a:latin typeface="+mn-lt"/>
                <a:ea typeface="+mn-ea"/>
                <a:cs typeface="+mn-cs"/>
              </a:rPr>
              <a:t> variation.  In order to maintain a quality product, it is important to be able to identify special cause variation in order to reduce or eliminate it.  Statistical Process Control (SPC) can help to identify and monitor all types of variation.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Understanding the basic mathematical concepts involved with SPC is important in developing and utilizing these tools correctly.  Some basic statistical concepts that you should be familiar with are </a:t>
            </a:r>
            <a:r>
              <a:rPr lang="en-US" sz="1200" i="1" kern="1200" dirty="0" smtClean="0">
                <a:solidFill>
                  <a:schemeClr val="tx1"/>
                </a:solidFill>
                <a:effectLst/>
                <a:latin typeface="+mn-lt"/>
                <a:ea typeface="+mn-ea"/>
                <a:cs typeface="+mn-cs"/>
              </a:rPr>
              <a:t>sample median, sample mean, sample range</a:t>
            </a:r>
            <a:r>
              <a:rPr lang="en-US" sz="1200"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sample variance</a:t>
            </a:r>
            <a:r>
              <a:rPr lang="en-US" sz="1200" kern="1200" dirty="0" smtClean="0">
                <a:solidFill>
                  <a:schemeClr val="tx1"/>
                </a:solidFill>
                <a:effectLst/>
                <a:latin typeface="+mn-lt"/>
                <a:ea typeface="+mn-ea"/>
                <a:cs typeface="+mn-cs"/>
              </a:rPr>
              <a:t>, and the square root of the sample variance, the </a:t>
            </a:r>
            <a:r>
              <a:rPr lang="en-US" sz="1200" i="1" kern="1200" dirty="0" smtClean="0">
                <a:solidFill>
                  <a:schemeClr val="tx1"/>
                </a:solidFill>
                <a:effectLst/>
                <a:latin typeface="+mn-lt"/>
                <a:ea typeface="+mn-ea"/>
                <a:cs typeface="+mn-cs"/>
              </a:rPr>
              <a:t>sample standard deviation</a:t>
            </a:r>
            <a:r>
              <a:rPr lang="en-US" sz="1200" kern="1200" dirty="0" smtClean="0">
                <a:solidFill>
                  <a:schemeClr val="tx1"/>
                </a:solidFill>
                <a:effectLst/>
                <a:latin typeface="+mn-lt"/>
                <a:ea typeface="+mn-ea"/>
                <a:cs typeface="+mn-cs"/>
              </a:rPr>
              <a:t>.  Using these basic calculations will assist you in creating a SPC chart to monitor process variation.</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Most process data that is monitored in industry follows a normal distribution.  With this assumption, it is easy to employ a basic </a:t>
            </a:r>
            <a:r>
              <a:rPr lang="en-US" sz="1200" i="1" kern="1200" dirty="0" smtClean="0">
                <a:solidFill>
                  <a:schemeClr val="tx1"/>
                </a:solidFill>
                <a:effectLst/>
                <a:latin typeface="+mn-lt"/>
                <a:ea typeface="+mn-ea"/>
                <a:cs typeface="+mn-cs"/>
              </a:rPr>
              <a:t>X bar-chart</a:t>
            </a:r>
            <a:r>
              <a:rPr lang="en-US" sz="1200" kern="1200" dirty="0" smtClean="0">
                <a:solidFill>
                  <a:schemeClr val="tx1"/>
                </a:solidFill>
                <a:effectLst/>
                <a:latin typeface="+mn-lt"/>
                <a:ea typeface="+mn-ea"/>
                <a:cs typeface="+mn-cs"/>
              </a:rPr>
              <a:t>.  With knowledge of basic statistical concepts, such as mean, variance, and standard deviation, it is easy to create a SPC chart with upper and lower control limits with which to monitor a specific variable or attribute of a process and the variation of the variable or attribute.  You can then use </a:t>
            </a:r>
            <a:r>
              <a:rPr lang="en-US" sz="1200" kern="1200" dirty="0" err="1" smtClean="0">
                <a:solidFill>
                  <a:schemeClr val="tx1"/>
                </a:solidFill>
                <a:effectLst/>
                <a:latin typeface="+mn-lt"/>
                <a:ea typeface="+mn-ea"/>
                <a:cs typeface="+mn-cs"/>
              </a:rPr>
              <a:t>Shewhart</a:t>
            </a:r>
            <a:r>
              <a:rPr lang="en-US" sz="1200" kern="1200" dirty="0" smtClean="0">
                <a:solidFill>
                  <a:schemeClr val="tx1"/>
                </a:solidFill>
                <a:effectLst/>
                <a:latin typeface="+mn-lt"/>
                <a:ea typeface="+mn-ea"/>
                <a:cs typeface="+mn-cs"/>
              </a:rPr>
              <a:t> rules, which are standard, rules used in industry to help with the identification process.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Statistical Process Control is meant to be used as a tool. It should be used in conjunction with the knowledge and expertise of the technicians and engineers who run a process.  The SPC chart can provide valuable information, and when used along with problem solving strategies, it can help to establish and maintain a quality product.</a:t>
            </a:r>
          </a:p>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28</a:t>
            </a:fld>
            <a:endParaRPr lang="en-US"/>
          </a:p>
        </p:txBody>
      </p:sp>
    </p:spTree>
    <p:extLst>
      <p:ext uri="{BB962C8B-B14F-4D97-AF65-F5344CB8AC3E}">
        <p14:creationId xmlns:p14="http://schemas.microsoft.com/office/powerpoint/2010/main" val="1018530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DE65495-A78D-4DAA-9060-78D41BA526F1}" type="datetimeFigureOut">
              <a:rPr lang="en-US" smtClean="0"/>
              <a:pPr/>
              <a:t>11/17/17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A3F60-F03F-4ED1-9C9C-43BC8F97A00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DE65495-A78D-4DAA-9060-78D41BA526F1}" type="datetimeFigureOut">
              <a:rPr lang="en-US" smtClean="0"/>
              <a:pPr/>
              <a:t>11/17/17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A3F60-F03F-4ED1-9C9C-43BC8F97A00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E65495-A78D-4DAA-9060-78D41BA526F1}" type="datetimeFigureOut">
              <a:rPr lang="en-US" smtClean="0"/>
              <a:pPr/>
              <a:t>11/17/17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A3F60-F03F-4ED1-9C9C-43BC8F97A00D}" type="slidenum">
              <a:rPr lang="en-US" smtClean="0"/>
              <a:pPr/>
              <a:t>‹#›</a:t>
            </a:fld>
            <a:endParaRPr lang="en-US"/>
          </a:p>
        </p:txBody>
      </p:sp>
      <p:sp>
        <p:nvSpPr>
          <p:cNvPr id="7" name="Slide Number Placeholder 28"/>
          <p:cNvSpPr txBox="1">
            <a:spLocks/>
          </p:cNvSpPr>
          <p:nvPr userDrawn="1"/>
        </p:nvSpPr>
        <p:spPr>
          <a:xfrm>
            <a:off x="600075" y="6248400"/>
            <a:ext cx="8191500" cy="381000"/>
          </a:xfrm>
          <a:prstGeom prst="rect">
            <a:avLst/>
          </a:prstGeom>
        </p:spPr>
        <p:txBody>
          <a:bodyPr vert="horz" anchor="ctr" anchorCtr="0">
            <a:normAutofit/>
          </a:bodyPr>
          <a:lstStyle>
            <a:lvl1pPr>
              <a:defRPr>
                <a:solidFill>
                  <a:schemeClr val="tx2"/>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aseline="0" dirty="0" smtClean="0"/>
              <a:t>							                                 </a:t>
            </a:r>
            <a:fld id="{D78F8377-172F-47A4-85FF-D8562118AE8C}" type="slidenum">
              <a:rPr kumimoji="0" lang="en-US" sz="1400" b="1" i="0" u="none" strike="noStrike" kern="1200" cap="none" spc="0" normalizeH="0" baseline="0" noProof="0" smtClean="0">
                <a:ln>
                  <a:noFill/>
                </a:ln>
                <a:solidFill>
                  <a:schemeClr val="tx2"/>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400" b="1" i="0" u="none" strike="noStrike" kern="1200" cap="none" spc="0" normalizeH="0" baseline="0" noProof="0" dirty="0">
              <a:ln>
                <a:noFill/>
              </a:ln>
              <a:solidFill>
                <a:schemeClr val="tx2"/>
              </a:solidFill>
              <a:effectLst/>
              <a:uLnTx/>
              <a:uFillTx/>
              <a:latin typeface="+mn-lt"/>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DE65495-A78D-4DAA-9060-78D41BA526F1}" type="datetimeFigureOut">
              <a:rPr lang="en-US" smtClean="0"/>
              <a:pPr/>
              <a:t>11/17/17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A3F60-F03F-4ED1-9C9C-43BC8F97A00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DE65495-A78D-4DAA-9060-78D41BA526F1}" type="datetimeFigureOut">
              <a:rPr lang="en-US" smtClean="0"/>
              <a:pPr/>
              <a:t>11/17/17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2A3F60-F03F-4ED1-9C9C-43BC8F97A00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DE65495-A78D-4DAA-9060-78D41BA526F1}" type="datetimeFigureOut">
              <a:rPr lang="en-US" smtClean="0"/>
              <a:pPr/>
              <a:t>11/17/17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2A3F60-F03F-4ED1-9C9C-43BC8F97A00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E65495-A78D-4DAA-9060-78D41BA526F1}" type="datetimeFigureOut">
              <a:rPr lang="en-US" smtClean="0"/>
              <a:pPr/>
              <a:t>11/17/17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2A3F60-F03F-4ED1-9C9C-43BC8F97A00D}" type="slidenum">
              <a:rPr lang="en-US" smtClean="0"/>
              <a:pPr/>
              <a:t>‹#›</a:t>
            </a:fld>
            <a:endParaRPr lang="en-US"/>
          </a:p>
        </p:txBody>
      </p:sp>
      <p:sp>
        <p:nvSpPr>
          <p:cNvPr id="5" name="Slide Number Placeholder 28"/>
          <p:cNvSpPr txBox="1">
            <a:spLocks/>
          </p:cNvSpPr>
          <p:nvPr userDrawn="1"/>
        </p:nvSpPr>
        <p:spPr>
          <a:xfrm>
            <a:off x="600075" y="6248400"/>
            <a:ext cx="8191500" cy="381000"/>
          </a:xfrm>
          <a:prstGeom prst="rect">
            <a:avLst/>
          </a:prstGeom>
        </p:spPr>
        <p:txBody>
          <a:bodyPr vert="horz" anchor="ctr" anchorCtr="0">
            <a:normAutofit/>
          </a:bodyPr>
          <a:lstStyle>
            <a:lvl1pPr>
              <a:defRPr>
                <a:solidFill>
                  <a:schemeClr val="tx2"/>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aseline="0" dirty="0" smtClean="0"/>
              <a:t>							                                 </a:t>
            </a:r>
            <a:fld id="{D78F8377-172F-47A4-85FF-D8562118AE8C}" type="slidenum">
              <a:rPr kumimoji="0" lang="en-US" sz="1400" b="1" i="0" u="none" strike="noStrike" kern="1200" cap="none" spc="0" normalizeH="0" baseline="0" noProof="0" smtClean="0">
                <a:ln>
                  <a:noFill/>
                </a:ln>
                <a:solidFill>
                  <a:schemeClr val="tx2"/>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400" b="1" i="0" u="none" strike="noStrike" kern="1200" cap="none" spc="0" normalizeH="0" baseline="0" noProof="0" dirty="0">
              <a:ln>
                <a:noFill/>
              </a:ln>
              <a:solidFill>
                <a:schemeClr val="tx2"/>
              </a:solidFill>
              <a:effectLst/>
              <a:uLnTx/>
              <a:uFillTx/>
              <a:latin typeface="+mn-lt"/>
              <a:ea typeface="+mn-ea"/>
              <a:cs typeface="+mn-c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E65495-A78D-4DAA-9060-78D41BA526F1}" type="datetimeFigureOut">
              <a:rPr lang="en-US" smtClean="0"/>
              <a:pPr/>
              <a:t>11/17/17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A3F60-F03F-4ED1-9C9C-43BC8F97A00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E65495-A78D-4DAA-9060-78D41BA526F1}" type="datetimeFigureOut">
              <a:rPr lang="en-US" smtClean="0"/>
              <a:pPr/>
              <a:t>11/17/17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A3F60-F03F-4ED1-9C9C-43BC8F97A00D}" type="slidenum">
              <a:rPr lang="en-US" smtClean="0"/>
              <a:pPr/>
              <a:t>‹#›</a:t>
            </a:fld>
            <a:endParaRPr lang="en-US"/>
          </a:p>
        </p:txBody>
      </p:sp>
      <p:sp>
        <p:nvSpPr>
          <p:cNvPr id="8" name="Slide Number Placeholder 28"/>
          <p:cNvSpPr txBox="1">
            <a:spLocks/>
          </p:cNvSpPr>
          <p:nvPr userDrawn="1"/>
        </p:nvSpPr>
        <p:spPr>
          <a:xfrm>
            <a:off x="600075" y="6248400"/>
            <a:ext cx="8191500" cy="381000"/>
          </a:xfrm>
          <a:prstGeom prst="rect">
            <a:avLst/>
          </a:prstGeom>
        </p:spPr>
        <p:txBody>
          <a:bodyPr vert="horz" anchor="ctr" anchorCtr="0">
            <a:normAutofit/>
          </a:bodyPr>
          <a:lstStyle>
            <a:lvl1pPr>
              <a:defRPr>
                <a:solidFill>
                  <a:schemeClr val="tx2"/>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aseline="0" dirty="0" smtClean="0"/>
              <a:t>							                                 </a:t>
            </a:r>
            <a:fld id="{D78F8377-172F-47A4-85FF-D8562118AE8C}" type="slidenum">
              <a:rPr kumimoji="0" lang="en-US" sz="1400" b="1" i="0" u="none" strike="noStrike" kern="1200" cap="none" spc="0" normalizeH="0" baseline="0" noProof="0" smtClean="0">
                <a:ln>
                  <a:noFill/>
                </a:ln>
                <a:solidFill>
                  <a:schemeClr val="tx2"/>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400" b="1" i="0" u="none" strike="noStrike" kern="1200" cap="none" spc="0" normalizeH="0" baseline="0" noProof="0" dirty="0">
              <a:ln>
                <a:noFill/>
              </a:ln>
              <a:solidFill>
                <a:schemeClr val="tx2"/>
              </a:solidFill>
              <a:effectLst/>
              <a:uLnTx/>
              <a:uFillTx/>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DE65495-A78D-4DAA-9060-78D41BA526F1}" type="datetimeFigureOut">
              <a:rPr lang="en-US" smtClean="0"/>
              <a:pPr/>
              <a:t>11/17/17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A3F60-F03F-4ED1-9C9C-43BC8F97A00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78F8377-172F-47A4-85FF-D8562118AE8C}" type="slidenum">
              <a:rPr lang="en-US" smtClean="0"/>
              <a:pPr/>
              <a:t>‹#›</a:t>
            </a:fld>
            <a:endParaRPr lang="en-US"/>
          </a:p>
        </p:txBody>
      </p:sp>
      <p:sp>
        <p:nvSpPr>
          <p:cNvPr id="7" name="Slide Number Placeholder 3"/>
          <p:cNvSpPr txBox="1">
            <a:spLocks/>
          </p:cNvSpPr>
          <p:nvPr userDrawn="1"/>
        </p:nvSpPr>
        <p:spPr>
          <a:xfrm>
            <a:off x="8296274" y="6248400"/>
            <a:ext cx="447675" cy="381000"/>
          </a:xfrm>
          <a:prstGeom prst="rect">
            <a:avLst/>
          </a:prstGeom>
        </p:spPr>
        <p:txBody>
          <a:bodyPr vert="horz" anchor="ctr" anchorCtr="0">
            <a:normAutofit/>
          </a:bodyPr>
          <a:lstStyle>
            <a:lvl1pPr>
              <a:defRPr>
                <a:solidFill>
                  <a:schemeClr val="tx2"/>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D78F8377-172F-47A4-85FF-D8562118AE8C}" type="slidenum">
              <a:rPr kumimoji="0" lang="en-US" sz="1400" b="1" i="0" u="none" strike="noStrike" kern="1200" cap="none" spc="0" normalizeH="0" baseline="0" noProof="0" smtClean="0">
                <a:ln>
                  <a:noFill/>
                </a:ln>
                <a:solidFill>
                  <a:schemeClr val="tx2"/>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400" b="1" i="0" u="none" strike="noStrike" kern="1200" cap="none" spc="0" normalizeH="0" baseline="0" noProof="0">
              <a:ln>
                <a:noFill/>
              </a:ln>
              <a:solidFill>
                <a:schemeClr val="tx2"/>
              </a:solidFill>
              <a:effectLst/>
              <a:uLnTx/>
              <a:uFillTx/>
              <a:latin typeface="+mn-lt"/>
              <a:ea typeface="+mn-ea"/>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65495-A78D-4DAA-9060-78D41BA526F1}" type="datetimeFigureOut">
              <a:rPr lang="en-US" smtClean="0"/>
              <a:pPr/>
              <a:t>11/17/17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2A3F60-F03F-4ED1-9C9C-43BC8F97A00D}" type="slidenum">
              <a:rPr lang="en-US" smtClean="0"/>
              <a:pPr/>
              <a:t>‹#›</a:t>
            </a:fld>
            <a:r>
              <a:rPr lang="en-US" dirty="0" smtClean="0"/>
              <a:t>ADD UNM LOGO</a:t>
            </a:r>
            <a:endParaRPr lang="en-US" dirty="0"/>
          </a:p>
        </p:txBody>
      </p:sp>
    </p:spTree>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microsoft.com/office/2007/relationships/hdphoto" Target="../media/hdphoto1.wdp"/><Relationship Id="rId5" Type="http://schemas.openxmlformats.org/officeDocument/2006/relationships/image" Target="../media/image2.jp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4" Type="http://schemas.microsoft.com/office/2007/relationships/hdphoto" Target="../media/hdphoto1.wdp"/><Relationship Id="rId5" Type="http://schemas.openxmlformats.org/officeDocument/2006/relationships/image" Target="../media/image2.jpg"/><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4" Type="http://schemas.openxmlformats.org/officeDocument/2006/relationships/image" Target="../media/image3.png"/><Relationship Id="rId5" Type="http://schemas.openxmlformats.org/officeDocument/2006/relationships/image" Target="../media/image4.jpeg"/><Relationship Id="rId6" Type="http://schemas.openxmlformats.org/officeDocument/2006/relationships/image" Target="../media/image5.png"/><Relationship Id="rId7" Type="http://schemas.openxmlformats.org/officeDocument/2006/relationships/image" Target="../media/image6.png"/><Relationship Id="rId8" Type="http://schemas.openxmlformats.org/officeDocument/2006/relationships/image" Target="../media/image7.png"/><Relationship Id="rId9" Type="http://schemas.openxmlformats.org/officeDocument/2006/relationships/image" Target="../media/image2.jpg"/><Relationship Id="rId1" Type="http://schemas.openxmlformats.org/officeDocument/2006/relationships/tags" Target="../tags/tag1.xml"/><Relationship Id="rId2"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2.png"/><Relationship Id="rId7" Type="http://schemas.openxmlformats.org/officeDocument/2006/relationships/image" Target="../media/image13.png"/><Relationship Id="rId8"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jp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jp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image" Target="../media/image20.png"/><Relationship Id="rId5"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8"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jpg"/></Relationships>
</file>

<file path=ppt/slides/_rels/slide22.xml.rels><?xml version="1.0" encoding="UTF-8" standalone="yes"?>
<Relationships xmlns="http://schemas.openxmlformats.org/package/2006/relationships"><Relationship Id="rId3" Type="http://schemas.openxmlformats.org/officeDocument/2006/relationships/image" Target="../media/image24.emf"/><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image" Target="../media/image25.emf"/><Relationship Id="rId4" Type="http://schemas.openxmlformats.org/officeDocument/2006/relationships/image" Target="../media/image26.emf"/><Relationship Id="rId5" Type="http://schemas.openxmlformats.org/officeDocument/2006/relationships/image" Target="../media/image27.emf"/><Relationship Id="rId6" Type="http://schemas.openxmlformats.org/officeDocument/2006/relationships/image" Target="../media/image28.emf"/><Relationship Id="rId7" Type="http://schemas.openxmlformats.org/officeDocument/2006/relationships/image" Target="../media/image15.png"/><Relationship Id="rId8" Type="http://schemas.openxmlformats.org/officeDocument/2006/relationships/image" Target="../media/image29.emf"/><Relationship Id="rId9"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jpg"/></Relationships>
</file>

<file path=ppt/slides/_rels/slide26.xml.rels><?xml version="1.0" encoding="UTF-8" standalone="yes"?>
<Relationships xmlns="http://schemas.openxmlformats.org/package/2006/relationships"><Relationship Id="rId3" Type="http://schemas.openxmlformats.org/officeDocument/2006/relationships/image" Target="../media/image30.emf"/><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image" Target="../media/image31.emf"/><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ctrTitle"/>
          </p:nvPr>
        </p:nvSpPr>
        <p:spPr>
          <a:xfrm>
            <a:off x="443553" y="3429193"/>
            <a:ext cx="8534400" cy="1470025"/>
          </a:xfrm>
        </p:spPr>
        <p:txBody>
          <a:bodyPr>
            <a:noAutofit/>
          </a:bodyPr>
          <a:lstStyle/>
          <a:p>
            <a:r>
              <a:rPr lang="en-US" sz="3100" b="1" dirty="0" smtClean="0">
                <a:solidFill>
                  <a:schemeClr val="tx1">
                    <a:lumMod val="65000"/>
                    <a:lumOff val="35000"/>
                  </a:schemeClr>
                </a:solidFill>
                <a:latin typeface="Verdana" pitchFamily="34" charset="0"/>
                <a:ea typeface="Verdana" pitchFamily="34" charset="0"/>
                <a:cs typeface="Verdana" pitchFamily="34" charset="0"/>
              </a:rPr>
              <a:t>Introduction to Statistical </a:t>
            </a:r>
            <a:r>
              <a:rPr lang="en-US" sz="3100" b="1" dirty="0">
                <a:solidFill>
                  <a:schemeClr val="tx1">
                    <a:lumMod val="65000"/>
                    <a:lumOff val="35000"/>
                  </a:schemeClr>
                </a:solidFill>
                <a:latin typeface="Verdana" pitchFamily="34" charset="0"/>
                <a:ea typeface="Verdana" pitchFamily="34" charset="0"/>
                <a:cs typeface="Verdana" pitchFamily="34" charset="0"/>
              </a:rPr>
              <a:t>Process Control (SPC) </a:t>
            </a:r>
            <a:br>
              <a:rPr lang="en-US" sz="3100" b="1" dirty="0">
                <a:solidFill>
                  <a:schemeClr val="tx1">
                    <a:lumMod val="65000"/>
                    <a:lumOff val="35000"/>
                  </a:schemeClr>
                </a:solidFill>
                <a:latin typeface="Verdana" pitchFamily="34" charset="0"/>
                <a:ea typeface="Verdana" pitchFamily="34" charset="0"/>
                <a:cs typeface="Verdana" pitchFamily="34" charset="0"/>
              </a:rPr>
            </a:br>
            <a:r>
              <a:rPr lang="en-US" sz="3100" b="1" dirty="0">
                <a:solidFill>
                  <a:schemeClr val="tx1">
                    <a:lumMod val="65000"/>
                    <a:lumOff val="35000"/>
                  </a:schemeClr>
                </a:solidFill>
                <a:latin typeface="Verdana" pitchFamily="34" charset="0"/>
                <a:ea typeface="Verdana" pitchFamily="34" charset="0"/>
                <a:cs typeface="Verdana" pitchFamily="34" charset="0"/>
              </a:rPr>
              <a:t>For Technicians</a:t>
            </a:r>
          </a:p>
        </p:txBody>
      </p:sp>
      <p:sp>
        <p:nvSpPr>
          <p:cNvPr id="8" name="Subtitle 2"/>
          <p:cNvSpPr>
            <a:spLocks noGrp="1"/>
          </p:cNvSpPr>
          <p:nvPr>
            <p:ph type="subTitle" idx="1"/>
          </p:nvPr>
        </p:nvSpPr>
        <p:spPr>
          <a:xfrm>
            <a:off x="887105" y="5073558"/>
            <a:ext cx="7315200" cy="1752600"/>
          </a:xfrm>
        </p:spPr>
        <p:txBody>
          <a:bodyPr>
            <a:normAutofit fontScale="92500" lnSpcReduction="20000"/>
          </a:bodyPr>
          <a:lstStyle/>
          <a:p>
            <a:r>
              <a:rPr lang="en-US" sz="2800" dirty="0" smtClean="0">
                <a:solidFill>
                  <a:schemeClr val="tx1">
                    <a:lumMod val="65000"/>
                    <a:lumOff val="35000"/>
                  </a:schemeClr>
                </a:solidFill>
                <a:latin typeface="Verdana" pitchFamily="34" charset="0"/>
                <a:ea typeface="Verdana" pitchFamily="34" charset="0"/>
                <a:cs typeface="Verdana" pitchFamily="34" charset="0"/>
              </a:rPr>
              <a:t>Support Center for </a:t>
            </a:r>
          </a:p>
          <a:p>
            <a:r>
              <a:rPr lang="en-US" sz="2800" dirty="0" smtClean="0">
                <a:solidFill>
                  <a:schemeClr val="tx1">
                    <a:lumMod val="65000"/>
                    <a:lumOff val="35000"/>
                  </a:schemeClr>
                </a:solidFill>
                <a:latin typeface="Verdana" pitchFamily="34" charset="0"/>
                <a:ea typeface="Verdana" pitchFamily="34" charset="0"/>
                <a:cs typeface="Verdana" pitchFamily="34" charset="0"/>
              </a:rPr>
              <a:t>Microsystems Education </a:t>
            </a:r>
          </a:p>
          <a:p>
            <a:r>
              <a:rPr lang="en-US" sz="2800" dirty="0" smtClean="0">
                <a:solidFill>
                  <a:schemeClr val="tx1">
                    <a:lumMod val="65000"/>
                    <a:lumOff val="35000"/>
                  </a:schemeClr>
                </a:solidFill>
                <a:latin typeface="Verdana" pitchFamily="34" charset="0"/>
                <a:ea typeface="Verdana" pitchFamily="34" charset="0"/>
                <a:cs typeface="Verdana" pitchFamily="34" charset="0"/>
              </a:rPr>
              <a:t>-SCME-</a:t>
            </a:r>
          </a:p>
          <a:p>
            <a:r>
              <a:rPr lang="en-US" sz="2800" dirty="0" smtClean="0">
                <a:solidFill>
                  <a:schemeClr val="tx1">
                    <a:lumMod val="65000"/>
                    <a:lumOff val="35000"/>
                  </a:schemeClr>
                </a:solidFill>
                <a:latin typeface="Verdana" pitchFamily="34" charset="0"/>
                <a:ea typeface="Verdana" pitchFamily="34" charset="0"/>
                <a:cs typeface="Verdana" pitchFamily="34" charset="0"/>
              </a:rPr>
              <a:t>2017</a:t>
            </a:r>
            <a:endParaRPr lang="en-US" sz="2800" dirty="0">
              <a:solidFill>
                <a:schemeClr val="tx1">
                  <a:lumMod val="65000"/>
                  <a:lumOff val="35000"/>
                </a:schemeClr>
              </a:solidFill>
              <a:latin typeface="Verdana" pitchFamily="34" charset="0"/>
              <a:ea typeface="Verdana" pitchFamily="34" charset="0"/>
              <a:cs typeface="Verdana" pitchFamily="34" charset="0"/>
            </a:endParaRPr>
          </a:p>
        </p:txBody>
      </p:sp>
      <p:pic>
        <p:nvPicPr>
          <p:cNvPr id="9" name="Picture 8" descr="small-hinge.jpg"/>
          <p:cNvPicPr/>
          <p:nvPr/>
        </p:nvPicPr>
        <p:blipFill rotWithShape="1">
          <a:blip r:embed="rId3">
            <a:duotone>
              <a:schemeClr val="accent6">
                <a:shade val="45000"/>
                <a:satMod val="135000"/>
              </a:schemeClr>
              <a:prstClr val="white"/>
            </a:duotone>
            <a:alphaModFix/>
            <a:extLst>
              <a:ext uri="{BEBA8EAE-BF5A-486C-A8C5-ECC9F3942E4B}">
                <a14:imgProps xmlns:a14="http://schemas.microsoft.com/office/drawing/2010/main">
                  <a14:imgLayer r:embed="rId4">
                    <a14:imgEffect>
                      <a14:sharpenSoften amount="-16000"/>
                    </a14:imgEffect>
                    <a14:imgEffect>
                      <a14:colorTemperature colorTemp="4326"/>
                    </a14:imgEffect>
                    <a14:imgEffect>
                      <a14:saturation sat="0"/>
                    </a14:imgEffect>
                    <a14:imgEffect>
                      <a14:brightnessContrast bright="4000" contrast="20000"/>
                    </a14:imgEffect>
                  </a14:imgLayer>
                </a14:imgProps>
              </a:ext>
            </a:extLst>
          </a:blip>
          <a:srcRect l="8133" t="13081" r="7609" b="12686"/>
          <a:stretch/>
        </p:blipFill>
        <p:spPr>
          <a:xfrm>
            <a:off x="6633395" y="329314"/>
            <a:ext cx="2344558" cy="1752339"/>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007" y="0"/>
            <a:ext cx="5705856" cy="2410968"/>
          </a:xfrm>
          <a:prstGeom prst="rect">
            <a:avLst/>
          </a:prstGeom>
        </p:spPr>
      </p:pic>
      <p:sp>
        <p:nvSpPr>
          <p:cNvPr id="2" name="TextBox 1"/>
          <p:cNvSpPr txBox="1"/>
          <p:nvPr/>
        </p:nvSpPr>
        <p:spPr>
          <a:xfrm>
            <a:off x="50800" y="6515608"/>
            <a:ext cx="1865254" cy="369332"/>
          </a:xfrm>
          <a:prstGeom prst="rect">
            <a:avLst/>
          </a:prstGeom>
          <a:noFill/>
        </p:spPr>
        <p:txBody>
          <a:bodyPr wrap="none" rtlCol="0">
            <a:spAutoFit/>
          </a:bodyPr>
          <a:lstStyle/>
          <a:p>
            <a:r>
              <a:rPr lang="en-US" b="1" dirty="0" err="1">
                <a:solidFill>
                  <a:srgbClr val="225D79"/>
                </a:solidFill>
              </a:rPr>
              <a:t>s</a:t>
            </a:r>
            <a:r>
              <a:rPr lang="en-US" b="1" dirty="0" err="1" smtClean="0">
                <a:solidFill>
                  <a:srgbClr val="225D79"/>
                </a:solidFill>
              </a:rPr>
              <a:t>cme-support.org</a:t>
            </a:r>
            <a:endParaRPr lang="en-US" b="1" dirty="0">
              <a:solidFill>
                <a:srgbClr val="225D79"/>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small-hinge.jpg"/>
          <p:cNvPicPr/>
          <p:nvPr/>
        </p:nvPicPr>
        <p:blipFill rotWithShape="1">
          <a:blip r:embed="rId3">
            <a:duotone>
              <a:schemeClr val="accent6">
                <a:shade val="45000"/>
                <a:satMod val="135000"/>
              </a:schemeClr>
              <a:prstClr val="white"/>
            </a:duotone>
            <a:alphaModFix/>
            <a:extLst>
              <a:ext uri="{BEBA8EAE-BF5A-486C-A8C5-ECC9F3942E4B}">
                <a14:imgProps xmlns:a14="http://schemas.microsoft.com/office/drawing/2010/main">
                  <a14:imgLayer r:embed="rId4">
                    <a14:imgEffect>
                      <a14:sharpenSoften amount="-16000"/>
                    </a14:imgEffect>
                    <a14:imgEffect>
                      <a14:colorTemperature colorTemp="4326"/>
                    </a14:imgEffect>
                    <a14:imgEffect>
                      <a14:saturation sat="0"/>
                    </a14:imgEffect>
                    <a14:imgEffect>
                      <a14:brightnessContrast bright="4000" contrast="20000"/>
                    </a14:imgEffect>
                  </a14:imgLayer>
                </a14:imgProps>
              </a:ext>
            </a:extLst>
          </a:blip>
          <a:srcRect l="8133" t="13081" r="7609" b="12686"/>
          <a:stretch/>
        </p:blipFill>
        <p:spPr>
          <a:xfrm>
            <a:off x="6633395" y="329314"/>
            <a:ext cx="2344558" cy="1752339"/>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9140" y="0"/>
            <a:ext cx="5705856" cy="2410968"/>
          </a:xfrm>
          <a:prstGeom prst="rect">
            <a:avLst/>
          </a:prstGeom>
        </p:spPr>
      </p:pic>
      <p:sp>
        <p:nvSpPr>
          <p:cNvPr id="10" name="Title 1"/>
          <p:cNvSpPr>
            <a:spLocks noGrp="1"/>
          </p:cNvSpPr>
          <p:nvPr>
            <p:ph type="ctrTitle"/>
          </p:nvPr>
        </p:nvSpPr>
        <p:spPr>
          <a:xfrm>
            <a:off x="699448" y="2410968"/>
            <a:ext cx="7772400" cy="4117975"/>
          </a:xfrm>
        </p:spPr>
        <p:txBody>
          <a:bodyPr>
            <a:normAutofit fontScale="90000"/>
          </a:bodyPr>
          <a:lstStyle/>
          <a:p>
            <a:r>
              <a:rPr lang="en-US" sz="2000" dirty="0" smtClean="0">
                <a:solidFill>
                  <a:schemeClr val="tx1">
                    <a:lumMod val="65000"/>
                    <a:lumOff val="35000"/>
                  </a:schemeClr>
                </a:solidFill>
              </a:rPr>
              <a:t>SCME is a National Science Foundation Advanced Technological Education (ATE) Support Center at the University of New Mexico.</a:t>
            </a:r>
            <a:br>
              <a:rPr lang="en-US" sz="2000" dirty="0" smtClean="0">
                <a:solidFill>
                  <a:schemeClr val="tx1">
                    <a:lumMod val="65000"/>
                    <a:lumOff val="35000"/>
                  </a:schemeClr>
                </a:solidFill>
              </a:rPr>
            </a:br>
            <a:r>
              <a:rPr lang="en-US" sz="2000" dirty="0" smtClean="0">
                <a:solidFill>
                  <a:schemeClr val="tx1">
                    <a:lumMod val="65000"/>
                    <a:lumOff val="35000"/>
                  </a:schemeClr>
                </a:solidFill>
              </a:rPr>
              <a:t> </a:t>
            </a:r>
            <a:br>
              <a:rPr lang="en-US" sz="2000" dirty="0" smtClean="0">
                <a:solidFill>
                  <a:schemeClr val="tx1">
                    <a:lumMod val="65000"/>
                    <a:lumOff val="35000"/>
                  </a:schemeClr>
                </a:solidFill>
              </a:rPr>
            </a:br>
            <a:r>
              <a:rPr lang="en-US" sz="2000" dirty="0" smtClean="0">
                <a:solidFill>
                  <a:schemeClr val="tx1">
                    <a:lumMod val="65000"/>
                    <a:lumOff val="35000"/>
                  </a:schemeClr>
                </a:solidFill>
              </a:rPr>
              <a:t>We offer professional development and educational materials to excite and engage community college, university, and high school students and faculty in the field of Microsystems (Micro Electro Mechanical Systems, MEMS) technology.</a:t>
            </a:r>
            <a:br>
              <a:rPr lang="en-US" sz="2000" dirty="0" smtClean="0">
                <a:solidFill>
                  <a:schemeClr val="tx1">
                    <a:lumMod val="65000"/>
                    <a:lumOff val="35000"/>
                  </a:schemeClr>
                </a:solidFill>
              </a:rPr>
            </a:br>
            <a:r>
              <a:rPr lang="en-US" sz="2000" dirty="0" smtClean="0">
                <a:solidFill>
                  <a:schemeClr val="tx1">
                    <a:lumMod val="65000"/>
                    <a:lumOff val="35000"/>
                  </a:schemeClr>
                </a:solidFill>
              </a:rPr>
              <a:t/>
            </a:r>
            <a:br>
              <a:rPr lang="en-US" sz="2000" dirty="0" smtClean="0">
                <a:solidFill>
                  <a:schemeClr val="tx1">
                    <a:lumMod val="65000"/>
                    <a:lumOff val="35000"/>
                  </a:schemeClr>
                </a:solidFill>
              </a:rPr>
            </a:br>
            <a:r>
              <a:rPr lang="en-US" sz="2000" dirty="0">
                <a:solidFill>
                  <a:schemeClr val="tx1">
                    <a:lumMod val="65000"/>
                    <a:lumOff val="35000"/>
                  </a:schemeClr>
                </a:solidFill>
              </a:rPr>
              <a:t> Support for this work was provided by the National Science Foundation's Advanced Technological Education (ATE) Program through Grants #DUE </a:t>
            </a:r>
            <a:r>
              <a:rPr lang="en-US" sz="2000" dirty="0" smtClean="0">
                <a:solidFill>
                  <a:schemeClr val="tx1">
                    <a:lumMod val="65000"/>
                    <a:lumOff val="35000"/>
                  </a:schemeClr>
                </a:solidFill>
              </a:rPr>
              <a:t>1205138 &amp; 1700678 .</a:t>
            </a:r>
            <a:br>
              <a:rPr lang="en-US" sz="2000" dirty="0" smtClean="0">
                <a:solidFill>
                  <a:schemeClr val="tx1">
                    <a:lumMod val="65000"/>
                    <a:lumOff val="35000"/>
                  </a:schemeClr>
                </a:solidFill>
              </a:rPr>
            </a:br>
            <a:r>
              <a:rPr lang="en-US" sz="2000" dirty="0" smtClean="0">
                <a:solidFill>
                  <a:schemeClr val="tx1">
                    <a:lumMod val="65000"/>
                    <a:lumOff val="35000"/>
                  </a:schemeClr>
                </a:solidFill>
              </a:rPr>
              <a:t/>
            </a:r>
            <a:br>
              <a:rPr lang="en-US" sz="2000" dirty="0" smtClean="0">
                <a:solidFill>
                  <a:schemeClr val="tx1">
                    <a:lumMod val="65000"/>
                    <a:lumOff val="35000"/>
                  </a:schemeClr>
                </a:solidFill>
              </a:rPr>
            </a:br>
            <a:r>
              <a:rPr lang="en-US" sz="2000" dirty="0" smtClean="0">
                <a:solidFill>
                  <a:schemeClr val="tx1">
                    <a:lumMod val="65000"/>
                    <a:lumOff val="35000"/>
                  </a:schemeClr>
                </a:solidFill>
              </a:rPr>
              <a:t/>
            </a:r>
            <a:br>
              <a:rPr lang="en-US" sz="2000" dirty="0" smtClean="0">
                <a:solidFill>
                  <a:schemeClr val="tx1">
                    <a:lumMod val="65000"/>
                    <a:lumOff val="35000"/>
                  </a:schemeClr>
                </a:solidFill>
              </a:rPr>
            </a:br>
            <a:r>
              <a:rPr lang="en-US" sz="2000" i="1" dirty="0" smtClean="0">
                <a:solidFill>
                  <a:schemeClr val="tx1">
                    <a:lumMod val="65000"/>
                    <a:lumOff val="35000"/>
                  </a:schemeClr>
                </a:solidFill>
              </a:rPr>
              <a:t>SEM of Loop and Hinge System Courtesy of Sandia National Laboratories</a:t>
            </a:r>
            <a:endParaRPr lang="en-US" sz="2000" dirty="0">
              <a:solidFill>
                <a:schemeClr val="tx1">
                  <a:lumMod val="65000"/>
                  <a:lumOff val="35000"/>
                </a:schemeClr>
              </a:solidFill>
            </a:endParaRPr>
          </a:p>
        </p:txBody>
      </p:sp>
      <p:sp>
        <p:nvSpPr>
          <p:cNvPr id="5" name="TextBox 4"/>
          <p:cNvSpPr txBox="1"/>
          <p:nvPr/>
        </p:nvSpPr>
        <p:spPr>
          <a:xfrm>
            <a:off x="50800" y="6515608"/>
            <a:ext cx="1865254" cy="369332"/>
          </a:xfrm>
          <a:prstGeom prst="rect">
            <a:avLst/>
          </a:prstGeom>
          <a:noFill/>
        </p:spPr>
        <p:txBody>
          <a:bodyPr wrap="none" rtlCol="0">
            <a:spAutoFit/>
          </a:bodyPr>
          <a:lstStyle/>
          <a:p>
            <a:r>
              <a:rPr lang="en-US" b="1" dirty="0" err="1">
                <a:solidFill>
                  <a:srgbClr val="225D79"/>
                </a:solidFill>
              </a:rPr>
              <a:t>s</a:t>
            </a:r>
            <a:r>
              <a:rPr lang="en-US" b="1" dirty="0" err="1" smtClean="0">
                <a:solidFill>
                  <a:srgbClr val="225D79"/>
                </a:solidFill>
              </a:rPr>
              <a:t>cme-support.org</a:t>
            </a:r>
            <a:endParaRPr lang="en-US" b="1" dirty="0">
              <a:solidFill>
                <a:srgbClr val="225D79"/>
              </a:solidFill>
            </a:endParaRPr>
          </a:p>
        </p:txBody>
      </p:sp>
    </p:spTree>
    <p:extLst>
      <p:ext uri="{BB962C8B-B14F-4D97-AF65-F5344CB8AC3E}">
        <p14:creationId xmlns:p14="http://schemas.microsoft.com/office/powerpoint/2010/main" val="2677713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solidFill>
                  <a:schemeClr val="tx1">
                    <a:lumMod val="65000"/>
                    <a:lumOff val="35000"/>
                  </a:schemeClr>
                </a:solidFill>
              </a:rPr>
              <a:t>Objectives</a:t>
            </a:r>
            <a:endParaRPr lang="en-US" sz="3200" dirty="0">
              <a:solidFill>
                <a:schemeClr val="tx1">
                  <a:lumMod val="65000"/>
                  <a:lumOff val="35000"/>
                </a:schemeClr>
              </a:solidFill>
            </a:endParaRPr>
          </a:p>
        </p:txBody>
      </p:sp>
      <p:sp>
        <p:nvSpPr>
          <p:cNvPr id="3" name="Content Placeholder 2"/>
          <p:cNvSpPr>
            <a:spLocks noGrp="1"/>
          </p:cNvSpPr>
          <p:nvPr>
            <p:ph idx="1"/>
          </p:nvPr>
        </p:nvSpPr>
        <p:spPr>
          <a:xfrm>
            <a:off x="354841" y="1874361"/>
            <a:ext cx="8679977" cy="4452346"/>
          </a:xfrm>
        </p:spPr>
        <p:txBody>
          <a:bodyPr>
            <a:normAutofit/>
          </a:bodyPr>
          <a:lstStyle/>
          <a:p>
            <a:r>
              <a:rPr lang="en-US" dirty="0" smtClean="0">
                <a:solidFill>
                  <a:schemeClr val="tx1">
                    <a:lumMod val="65000"/>
                    <a:lumOff val="35000"/>
                  </a:schemeClr>
                </a:solidFill>
              </a:rPr>
              <a:t>Process variation </a:t>
            </a:r>
            <a:r>
              <a:rPr lang="en-US" dirty="0">
                <a:solidFill>
                  <a:schemeClr val="tx1">
                    <a:lumMod val="65000"/>
                    <a:lumOff val="35000"/>
                  </a:schemeClr>
                </a:solidFill>
              </a:rPr>
              <a:t>and the need to identify special cause </a:t>
            </a:r>
            <a:r>
              <a:rPr lang="en-US" dirty="0" smtClean="0">
                <a:solidFill>
                  <a:schemeClr val="tx1">
                    <a:lumMod val="65000"/>
                    <a:lumOff val="35000"/>
                  </a:schemeClr>
                </a:solidFill>
              </a:rPr>
              <a:t>variation</a:t>
            </a:r>
            <a:endParaRPr lang="en-US" dirty="0">
              <a:solidFill>
                <a:schemeClr val="tx1">
                  <a:lumMod val="65000"/>
                  <a:lumOff val="35000"/>
                </a:schemeClr>
              </a:solidFill>
            </a:endParaRPr>
          </a:p>
          <a:p>
            <a:pPr lvl="0"/>
            <a:r>
              <a:rPr lang="en-US" dirty="0" smtClean="0">
                <a:solidFill>
                  <a:schemeClr val="tx1">
                    <a:lumMod val="65000"/>
                    <a:lumOff val="35000"/>
                  </a:schemeClr>
                </a:solidFill>
              </a:rPr>
              <a:t>Statistical </a:t>
            </a:r>
            <a:r>
              <a:rPr lang="en-US" dirty="0">
                <a:solidFill>
                  <a:schemeClr val="tx1">
                    <a:lumMod val="65000"/>
                    <a:lumOff val="35000"/>
                  </a:schemeClr>
                </a:solidFill>
              </a:rPr>
              <a:t>Process Control (SPC)</a:t>
            </a:r>
          </a:p>
          <a:p>
            <a:pPr lvl="0"/>
            <a:r>
              <a:rPr lang="en-US" dirty="0" smtClean="0">
                <a:solidFill>
                  <a:schemeClr val="tx1">
                    <a:lumMod val="65000"/>
                    <a:lumOff val="35000"/>
                  </a:schemeClr>
                </a:solidFill>
              </a:rPr>
              <a:t>Statistical </a:t>
            </a:r>
            <a:r>
              <a:rPr lang="en-US" dirty="0">
                <a:solidFill>
                  <a:schemeClr val="tx1">
                    <a:lumMod val="65000"/>
                    <a:lumOff val="35000"/>
                  </a:schemeClr>
                </a:solidFill>
              </a:rPr>
              <a:t>tools necessary to employ </a:t>
            </a:r>
            <a:r>
              <a:rPr lang="en-US" dirty="0" smtClean="0">
                <a:solidFill>
                  <a:schemeClr val="tx1">
                    <a:lumMod val="65000"/>
                    <a:lumOff val="35000"/>
                  </a:schemeClr>
                </a:solidFill>
              </a:rPr>
              <a:t>SPC</a:t>
            </a:r>
          </a:p>
          <a:p>
            <a:pPr lvl="0"/>
            <a:endParaRPr lang="en-US" dirty="0">
              <a:solidFill>
                <a:schemeClr val="tx1">
                  <a:lumMod val="65000"/>
                  <a:lumOff val="35000"/>
                </a:schemeClr>
              </a:solidFill>
            </a:endParaRPr>
          </a:p>
          <a:p>
            <a:endParaRPr lang="en-US" sz="3200" dirty="0" smtClean="0">
              <a:solidFill>
                <a:schemeClr val="tx1">
                  <a:lumMod val="65000"/>
                  <a:lumOff val="35000"/>
                </a:schemeClr>
              </a:solidFill>
            </a:endParaRPr>
          </a:p>
          <a:p>
            <a:pPr>
              <a:buNone/>
            </a:pPr>
            <a:endParaRPr lang="en-US" dirty="0" smtClean="0">
              <a:solidFill>
                <a:schemeClr val="tx1">
                  <a:lumMod val="65000"/>
                  <a:lumOff val="35000"/>
                </a:schemeClr>
              </a:solidFill>
            </a:endParaRPr>
          </a:p>
          <a:p>
            <a:endParaRPr lang="en-US" sz="3200" dirty="0" smtClean="0">
              <a:solidFill>
                <a:schemeClr val="tx1">
                  <a:lumMod val="65000"/>
                  <a:lumOff val="35000"/>
                </a:schemeClr>
              </a:solidFill>
            </a:endParaRPr>
          </a:p>
          <a:p>
            <a:endParaRPr lang="en-US" dirty="0" smtClean="0">
              <a:solidFill>
                <a:schemeClr val="tx1">
                  <a:lumMod val="65000"/>
                  <a:lumOff val="35000"/>
                </a:schemeClr>
              </a:solidFill>
            </a:endParaRPr>
          </a:p>
          <a:p>
            <a:endParaRPr lang="en-US" dirty="0" smtClean="0">
              <a:solidFill>
                <a:schemeClr val="tx1">
                  <a:lumMod val="65000"/>
                  <a:lumOff val="35000"/>
                </a:schemeClr>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3710" y="137319"/>
            <a:ext cx="2129752" cy="899911"/>
          </a:xfrm>
          <a:prstGeom prst="rect">
            <a:avLst/>
          </a:prstGeom>
        </p:spPr>
      </p:pic>
      <p:sp>
        <p:nvSpPr>
          <p:cNvPr id="11" name="Rectangle 10"/>
          <p:cNvSpPr/>
          <p:nvPr/>
        </p:nvSpPr>
        <p:spPr>
          <a:xfrm>
            <a:off x="0" y="1180114"/>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50800" y="6515608"/>
            <a:ext cx="1865254" cy="369332"/>
          </a:xfrm>
          <a:prstGeom prst="rect">
            <a:avLst/>
          </a:prstGeom>
          <a:noFill/>
        </p:spPr>
        <p:txBody>
          <a:bodyPr wrap="none" rtlCol="0">
            <a:spAutoFit/>
          </a:bodyPr>
          <a:lstStyle/>
          <a:p>
            <a:r>
              <a:rPr lang="en-US" b="1" dirty="0" err="1">
                <a:solidFill>
                  <a:srgbClr val="225D79"/>
                </a:solidFill>
              </a:rPr>
              <a:t>s</a:t>
            </a:r>
            <a:r>
              <a:rPr lang="en-US" b="1" dirty="0" err="1" smtClean="0">
                <a:solidFill>
                  <a:srgbClr val="225D79"/>
                </a:solidFill>
              </a:rPr>
              <a:t>cme-support.org</a:t>
            </a:r>
            <a:endParaRPr lang="en-US" b="1" dirty="0">
              <a:solidFill>
                <a:srgbClr val="225D79"/>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Why do we need (SPC)</a:t>
            </a:r>
            <a:br>
              <a:rPr lang="en-US" dirty="0" smtClean="0"/>
            </a:br>
            <a:r>
              <a:rPr lang="en-US" dirty="0" smtClean="0"/>
              <a:t>Statistical Process Control?</a:t>
            </a:r>
            <a:endParaRPr lang="en-US" dirty="0"/>
          </a:p>
        </p:txBody>
      </p:sp>
      <p:pic>
        <p:nvPicPr>
          <p:cNvPr id="4" name="Picture 3"/>
          <p:cNvPicPr>
            <a:picLocks noChangeAspect="1"/>
          </p:cNvPicPr>
          <p:nvPr/>
        </p:nvPicPr>
        <p:blipFill rotWithShape="1">
          <a:blip r:embed="rId4" cstate="print"/>
          <a:srcRect l="14024" t="6859" r="14785" b="7072"/>
          <a:stretch/>
        </p:blipFill>
        <p:spPr>
          <a:xfrm>
            <a:off x="3288079" y="2833737"/>
            <a:ext cx="2419262" cy="2339893"/>
          </a:xfrm>
          <a:prstGeom prst="rect">
            <a:avLst/>
          </a:prstGeom>
        </p:spPr>
      </p:pic>
      <p:sp>
        <p:nvSpPr>
          <p:cNvPr id="5" name="TextBox 4"/>
          <p:cNvSpPr txBox="1"/>
          <p:nvPr/>
        </p:nvSpPr>
        <p:spPr>
          <a:xfrm>
            <a:off x="3386558" y="2292859"/>
            <a:ext cx="2210669" cy="461665"/>
          </a:xfrm>
          <a:prstGeom prst="rect">
            <a:avLst/>
          </a:prstGeom>
          <a:noFill/>
        </p:spPr>
        <p:txBody>
          <a:bodyPr wrap="square" rtlCol="0">
            <a:spAutoFit/>
          </a:bodyPr>
          <a:lstStyle/>
          <a:p>
            <a:r>
              <a:rPr lang="en-US" sz="2400" dirty="0" smtClean="0"/>
              <a:t>Quality Product</a:t>
            </a:r>
            <a:endParaRPr lang="en-US" sz="2400" dirty="0"/>
          </a:p>
        </p:txBody>
      </p:sp>
      <p:pic>
        <p:nvPicPr>
          <p:cNvPr id="12" name="Picture 11" descr="biochip-title.jpg"/>
          <p:cNvPicPr>
            <a:picLocks noChangeAspect="1"/>
          </p:cNvPicPr>
          <p:nvPr/>
        </p:nvPicPr>
        <p:blipFill>
          <a:blip r:embed="rId5" cstate="print"/>
          <a:stretch>
            <a:fillRect/>
          </a:stretch>
        </p:blipFill>
        <p:spPr>
          <a:xfrm>
            <a:off x="6662881" y="1982156"/>
            <a:ext cx="2258191" cy="1496858"/>
          </a:xfrm>
          <a:prstGeom prst="rect">
            <a:avLst/>
          </a:prstGeom>
          <a:ln>
            <a:noFill/>
          </a:ln>
          <a:effectLst>
            <a:outerShdw blurRad="292100" dist="139700" dir="2700000" algn="tl" rotWithShape="0">
              <a:srgbClr val="333333">
                <a:alpha val="65000"/>
              </a:srgbClr>
            </a:outerShdw>
          </a:effectLst>
        </p:spPr>
      </p:pic>
      <p:sp>
        <p:nvSpPr>
          <p:cNvPr id="13" name="CaptionText"/>
          <p:cNvSpPr txBox="1">
            <a:spLocks noChangeArrowheads="1"/>
          </p:cNvSpPr>
          <p:nvPr>
            <p:custDataLst>
              <p:tags r:id="rId1"/>
            </p:custDataLst>
          </p:nvPr>
        </p:nvSpPr>
        <p:spPr bwMode="auto">
          <a:xfrm>
            <a:off x="6344898" y="3582799"/>
            <a:ext cx="2685794" cy="369332"/>
          </a:xfrm>
          <a:prstGeom prst="rect">
            <a:avLst/>
          </a:prstGeom>
          <a:noFill/>
          <a:ln w="9525" algn="ctr">
            <a:noFill/>
            <a:miter lim="800000"/>
            <a:headEnd/>
            <a:tailEnd/>
          </a:ln>
        </p:spPr>
        <p:txBody>
          <a:bodyPr wrap="square">
            <a:spAutoFit/>
          </a:bodyPr>
          <a:lstStyle/>
          <a:p>
            <a:r>
              <a:rPr lang="en-US" sz="900" b="1" i="1" dirty="0" smtClean="0"/>
              <a:t>Biochip slide for testing protein arrays </a:t>
            </a:r>
            <a:endParaRPr lang="en-US" sz="900" b="1" dirty="0" smtClean="0"/>
          </a:p>
          <a:p>
            <a:r>
              <a:rPr lang="en-US" sz="900" b="1" i="1" dirty="0" smtClean="0"/>
              <a:t>[Image courtesy of Argonne National Laboratories]</a:t>
            </a:r>
            <a:endParaRPr lang="en-US" sz="900" b="1" dirty="0"/>
          </a:p>
        </p:txBody>
      </p:sp>
      <p:pic>
        <p:nvPicPr>
          <p:cNvPr id="11" name="Picture 10"/>
          <p:cNvPicPr>
            <a:picLocks noChangeAspect="1"/>
          </p:cNvPicPr>
          <p:nvPr/>
        </p:nvPicPr>
        <p:blipFill>
          <a:blip r:embed="rId6" cstate="print"/>
          <a:stretch>
            <a:fillRect/>
          </a:stretch>
        </p:blipFill>
        <p:spPr>
          <a:xfrm>
            <a:off x="129348" y="1906863"/>
            <a:ext cx="2692784" cy="1795189"/>
          </a:xfrm>
          <a:prstGeom prst="rect">
            <a:avLst/>
          </a:prstGeom>
        </p:spPr>
      </p:pic>
      <p:pic>
        <p:nvPicPr>
          <p:cNvPr id="14" name="Picture 13"/>
          <p:cNvPicPr>
            <a:picLocks noChangeAspect="1"/>
          </p:cNvPicPr>
          <p:nvPr/>
        </p:nvPicPr>
        <p:blipFill>
          <a:blip r:embed="rId7" cstate="print"/>
          <a:stretch>
            <a:fillRect/>
          </a:stretch>
        </p:blipFill>
        <p:spPr>
          <a:xfrm>
            <a:off x="619971" y="4500133"/>
            <a:ext cx="2846662" cy="2101107"/>
          </a:xfrm>
          <a:prstGeom prst="rect">
            <a:avLst/>
          </a:prstGeom>
        </p:spPr>
      </p:pic>
      <p:sp>
        <p:nvSpPr>
          <p:cNvPr id="15" name="Rectangle 14"/>
          <p:cNvSpPr/>
          <p:nvPr/>
        </p:nvSpPr>
        <p:spPr>
          <a:xfrm>
            <a:off x="0" y="6611779"/>
            <a:ext cx="3295250" cy="246221"/>
          </a:xfrm>
          <a:prstGeom prst="rect">
            <a:avLst/>
          </a:prstGeom>
        </p:spPr>
        <p:txBody>
          <a:bodyPr wrap="square">
            <a:spAutoFit/>
          </a:bodyPr>
          <a:lstStyle/>
          <a:p>
            <a:r>
              <a:rPr lang="en-US" sz="1000" i="1" dirty="0"/>
              <a:t>Drug-eluting Stent by </a:t>
            </a:r>
            <a:r>
              <a:rPr lang="en-US" sz="1000" i="1" dirty="0" err="1"/>
              <a:t>Taxus</a:t>
            </a:r>
            <a:r>
              <a:rPr lang="en-US" sz="1000" i="1" dirty="0"/>
              <a:t> [Image provided by the FDA]</a:t>
            </a:r>
            <a:r>
              <a:rPr lang="en-US" sz="1000" dirty="0"/>
              <a:t> </a:t>
            </a:r>
          </a:p>
        </p:txBody>
      </p:sp>
      <p:pic>
        <p:nvPicPr>
          <p:cNvPr id="18" name="Picture 17"/>
          <p:cNvPicPr>
            <a:picLocks noChangeAspect="1"/>
          </p:cNvPicPr>
          <p:nvPr/>
        </p:nvPicPr>
        <p:blipFill>
          <a:blip r:embed="rId8"/>
          <a:stretch>
            <a:fillRect/>
          </a:stretch>
        </p:blipFill>
        <p:spPr>
          <a:xfrm>
            <a:off x="5847772" y="4691123"/>
            <a:ext cx="3079322" cy="2041724"/>
          </a:xfrm>
          <a:prstGeom prst="rect">
            <a:avLst/>
          </a:prstGeom>
        </p:spPr>
      </p:pic>
      <p:sp>
        <p:nvSpPr>
          <p:cNvPr id="17" name="Rectangle 16"/>
          <p:cNvSpPr/>
          <p:nvPr/>
        </p:nvSpPr>
        <p:spPr>
          <a:xfrm>
            <a:off x="0" y="1425452"/>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23937878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Statistical Process Control (SPC)</a:t>
            </a:r>
            <a:endParaRPr lang="en-US" dirty="0"/>
          </a:p>
        </p:txBody>
      </p:sp>
      <p:pic>
        <p:nvPicPr>
          <p:cNvPr id="16" name="Picture 15"/>
          <p:cNvPicPr/>
          <p:nvPr/>
        </p:nvPicPr>
        <p:blipFill>
          <a:blip r:embed="rId3">
            <a:extLst>
              <a:ext uri="{28A0092B-C50C-407E-A947-70E740481C1C}">
                <a14:useLocalDpi xmlns:a14="http://schemas.microsoft.com/office/drawing/2010/main" val="0"/>
              </a:ext>
            </a:extLst>
          </a:blip>
          <a:srcRect/>
          <a:stretch>
            <a:fillRect/>
          </a:stretch>
        </p:blipFill>
        <p:spPr bwMode="auto">
          <a:xfrm>
            <a:off x="1348279" y="2615987"/>
            <a:ext cx="6553266" cy="3825209"/>
          </a:xfrm>
          <a:prstGeom prst="rect">
            <a:avLst/>
          </a:prstGeom>
          <a:noFill/>
          <a:ln>
            <a:noFill/>
          </a:ln>
        </p:spPr>
      </p:pic>
      <p:cxnSp>
        <p:nvCxnSpPr>
          <p:cNvPr id="4" name="Straight Arrow Connector 3"/>
          <p:cNvCxnSpPr/>
          <p:nvPr/>
        </p:nvCxnSpPr>
        <p:spPr>
          <a:xfrm>
            <a:off x="5135671" y="6229035"/>
            <a:ext cx="1916482"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2244247" y="6229035"/>
            <a:ext cx="1916482"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388305" y="3272892"/>
            <a:ext cx="281418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88306" y="4528591"/>
            <a:ext cx="281418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65134" y="3523413"/>
            <a:ext cx="1028936" cy="646331"/>
          </a:xfrm>
          <a:prstGeom prst="rect">
            <a:avLst/>
          </a:prstGeom>
          <a:noFill/>
        </p:spPr>
        <p:txBody>
          <a:bodyPr wrap="none" rtlCol="0">
            <a:spAutoFit/>
          </a:bodyPr>
          <a:lstStyle/>
          <a:p>
            <a:r>
              <a:rPr lang="en-US" dirty="0" smtClean="0"/>
              <a:t>Process</a:t>
            </a:r>
          </a:p>
          <a:p>
            <a:r>
              <a:rPr lang="en-US" dirty="0" smtClean="0"/>
              <a:t>Variation</a:t>
            </a:r>
            <a:endParaRPr lang="en-US" dirty="0"/>
          </a:p>
        </p:txBody>
      </p:sp>
      <p:sp>
        <p:nvSpPr>
          <p:cNvPr id="3" name="TextBox 2"/>
          <p:cNvSpPr txBox="1"/>
          <p:nvPr/>
        </p:nvSpPr>
        <p:spPr>
          <a:xfrm>
            <a:off x="7365305" y="3661912"/>
            <a:ext cx="764697" cy="369332"/>
          </a:xfrm>
          <a:prstGeom prst="rect">
            <a:avLst/>
          </a:prstGeom>
          <a:noFill/>
        </p:spPr>
        <p:txBody>
          <a:bodyPr wrap="none" rtlCol="0">
            <a:spAutoFit/>
          </a:bodyPr>
          <a:lstStyle/>
          <a:p>
            <a:r>
              <a:rPr lang="en-US" dirty="0" smtClean="0"/>
              <a:t>Target</a:t>
            </a:r>
            <a:endParaRPr lang="en-US" dirty="0"/>
          </a:p>
        </p:txBody>
      </p:sp>
      <p:sp>
        <p:nvSpPr>
          <p:cNvPr id="14" name="TextBox 13"/>
          <p:cNvSpPr txBox="1"/>
          <p:nvPr/>
        </p:nvSpPr>
        <p:spPr>
          <a:xfrm>
            <a:off x="2971800" y="1951893"/>
            <a:ext cx="3035767" cy="461665"/>
          </a:xfrm>
          <a:prstGeom prst="rect">
            <a:avLst/>
          </a:prstGeom>
          <a:noFill/>
        </p:spPr>
        <p:txBody>
          <a:bodyPr wrap="none" rtlCol="0">
            <a:spAutoFit/>
          </a:bodyPr>
          <a:lstStyle/>
          <a:p>
            <a:r>
              <a:rPr lang="en-US" sz="2400" b="1" dirty="0" smtClean="0"/>
              <a:t>SPC is about “control”.</a:t>
            </a:r>
            <a:endParaRPr lang="en-US" sz="2400" b="1" dirty="0"/>
          </a:p>
        </p:txBody>
      </p:sp>
      <p:sp>
        <p:nvSpPr>
          <p:cNvPr id="15" name="Rectangle 14"/>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
        <p:nvSpPr>
          <p:cNvPr id="18" name="TextBox 17"/>
          <p:cNvSpPr txBox="1"/>
          <p:nvPr/>
        </p:nvSpPr>
        <p:spPr>
          <a:xfrm>
            <a:off x="50800" y="6515608"/>
            <a:ext cx="1865254" cy="369332"/>
          </a:xfrm>
          <a:prstGeom prst="rect">
            <a:avLst/>
          </a:prstGeom>
          <a:noFill/>
        </p:spPr>
        <p:txBody>
          <a:bodyPr wrap="none" rtlCol="0">
            <a:spAutoFit/>
          </a:bodyPr>
          <a:lstStyle/>
          <a:p>
            <a:r>
              <a:rPr lang="en-US" b="1" dirty="0" err="1">
                <a:solidFill>
                  <a:srgbClr val="225D79"/>
                </a:solidFill>
              </a:rPr>
              <a:t>s</a:t>
            </a:r>
            <a:r>
              <a:rPr lang="en-US" b="1" dirty="0" err="1" smtClean="0">
                <a:solidFill>
                  <a:srgbClr val="225D79"/>
                </a:solidFill>
              </a:rPr>
              <a:t>cme-support.org</a:t>
            </a:r>
            <a:endParaRPr lang="en-US" b="1" dirty="0">
              <a:solidFill>
                <a:srgbClr val="225D79"/>
              </a:solidFill>
            </a:endParaRPr>
          </a:p>
        </p:txBody>
      </p:sp>
    </p:spTree>
    <p:extLst>
      <p:ext uri="{BB962C8B-B14F-4D97-AF65-F5344CB8AC3E}">
        <p14:creationId xmlns:p14="http://schemas.microsoft.com/office/powerpoint/2010/main" val="35743231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Inherent or Common Cause Variation</a:t>
            </a:r>
            <a:endParaRPr lang="en-US" dirty="0"/>
          </a:p>
        </p:txBody>
      </p:sp>
      <p:pic>
        <p:nvPicPr>
          <p:cNvPr id="3" name="Picture 2"/>
          <p:cNvPicPr>
            <a:picLocks noChangeAspect="1"/>
          </p:cNvPicPr>
          <p:nvPr/>
        </p:nvPicPr>
        <p:blipFill rotWithShape="1">
          <a:blip r:embed="rId3"/>
          <a:srcRect l="23204" r="11498"/>
          <a:stretch/>
        </p:blipFill>
        <p:spPr>
          <a:xfrm>
            <a:off x="2665205" y="1585584"/>
            <a:ext cx="1583949" cy="1816956"/>
          </a:xfrm>
          <a:prstGeom prst="rect">
            <a:avLst/>
          </a:prstGeom>
        </p:spPr>
      </p:pic>
      <p:pic>
        <p:nvPicPr>
          <p:cNvPr id="4" name="Picture 3"/>
          <p:cNvPicPr>
            <a:picLocks noChangeAspect="1"/>
          </p:cNvPicPr>
          <p:nvPr/>
        </p:nvPicPr>
        <p:blipFill rotWithShape="1">
          <a:blip r:embed="rId4"/>
          <a:srcRect l="27371" t="15822" r="4681" b="20117"/>
          <a:stretch/>
        </p:blipFill>
        <p:spPr>
          <a:xfrm>
            <a:off x="203810" y="1615030"/>
            <a:ext cx="2053774" cy="1724791"/>
          </a:xfrm>
          <a:prstGeom prst="rect">
            <a:avLst/>
          </a:prstGeom>
        </p:spPr>
      </p:pic>
      <p:pic>
        <p:nvPicPr>
          <p:cNvPr id="11" name="Picture 10" descr="Screen Shot 2013-10-18 at 12.09.59 PM.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75767" y="1576003"/>
            <a:ext cx="1907144" cy="1871533"/>
          </a:xfrm>
          <a:prstGeom prst="rect">
            <a:avLst/>
          </a:prstGeom>
        </p:spPr>
      </p:pic>
      <p:pic>
        <p:nvPicPr>
          <p:cNvPr id="12" name="Picture 11" descr="Screen Shot 2013-10-18 at 12.10.43 PM.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84347" y="1603149"/>
            <a:ext cx="1973615" cy="1855404"/>
          </a:xfrm>
          <a:prstGeom prst="rect">
            <a:avLst/>
          </a:prstGeom>
        </p:spPr>
      </p:pic>
      <p:pic>
        <p:nvPicPr>
          <p:cNvPr id="13" name="Picture 12" descr="Screen Shot 2013-10-18 at 12.11.35 PM.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00349" y="3690907"/>
            <a:ext cx="3847378" cy="2977953"/>
          </a:xfrm>
          <a:prstGeom prst="rect">
            <a:avLst/>
          </a:prstGeom>
        </p:spPr>
      </p:pic>
      <p:sp>
        <p:nvSpPr>
          <p:cNvPr id="14" name="Rectangle 13"/>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2581002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Special Cause Variation</a:t>
            </a:r>
            <a:endParaRPr lang="en-US" dirty="0"/>
          </a:p>
        </p:txBody>
      </p:sp>
      <p:sp>
        <p:nvSpPr>
          <p:cNvPr id="56" name="TextBox 55"/>
          <p:cNvSpPr txBox="1"/>
          <p:nvPr/>
        </p:nvSpPr>
        <p:spPr>
          <a:xfrm>
            <a:off x="2657706" y="1416471"/>
            <a:ext cx="3439083" cy="461665"/>
          </a:xfrm>
          <a:prstGeom prst="rect">
            <a:avLst/>
          </a:prstGeom>
          <a:noFill/>
        </p:spPr>
        <p:txBody>
          <a:bodyPr wrap="none" rtlCol="0">
            <a:spAutoFit/>
          </a:bodyPr>
          <a:lstStyle/>
          <a:p>
            <a:r>
              <a:rPr lang="en-US" sz="2400" dirty="0" smtClean="0"/>
              <a:t>Tracking Your Gas Mileage</a:t>
            </a:r>
            <a:endParaRPr lang="en-US" sz="2400" dirty="0"/>
          </a:p>
        </p:txBody>
      </p:sp>
      <p:grpSp>
        <p:nvGrpSpPr>
          <p:cNvPr id="3" name="Group 2"/>
          <p:cNvGrpSpPr/>
          <p:nvPr/>
        </p:nvGrpSpPr>
        <p:grpSpPr>
          <a:xfrm>
            <a:off x="0" y="1850229"/>
            <a:ext cx="8967625" cy="4562854"/>
            <a:chOff x="364435" y="2179529"/>
            <a:chExt cx="8407389" cy="3688729"/>
          </a:xfrm>
        </p:grpSpPr>
        <p:cxnSp>
          <p:nvCxnSpPr>
            <p:cNvPr id="4" name="Straight Connector 3"/>
            <p:cNvCxnSpPr/>
            <p:nvPr/>
          </p:nvCxnSpPr>
          <p:spPr>
            <a:xfrm>
              <a:off x="1240077" y="2179529"/>
              <a:ext cx="0" cy="3319397"/>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1240077" y="3839227"/>
              <a:ext cx="648594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1240077" y="3008242"/>
              <a:ext cx="6393175" cy="13252"/>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1240076" y="4684645"/>
              <a:ext cx="6393175" cy="13252"/>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364435" y="3516061"/>
              <a:ext cx="764697" cy="646331"/>
            </a:xfrm>
            <a:prstGeom prst="rect">
              <a:avLst/>
            </a:prstGeom>
            <a:noFill/>
          </p:spPr>
          <p:txBody>
            <a:bodyPr wrap="none" rtlCol="0">
              <a:spAutoFit/>
            </a:bodyPr>
            <a:lstStyle/>
            <a:p>
              <a:r>
                <a:rPr lang="en-US" dirty="0" smtClean="0"/>
                <a:t>Target</a:t>
              </a:r>
            </a:p>
            <a:p>
              <a:r>
                <a:rPr lang="en-US" dirty="0" smtClean="0"/>
                <a:t>MPG</a:t>
              </a:r>
              <a:endParaRPr lang="en-US" dirty="0"/>
            </a:p>
          </p:txBody>
        </p:sp>
        <p:sp>
          <p:nvSpPr>
            <p:cNvPr id="17" name="TextBox 16"/>
            <p:cNvSpPr txBox="1"/>
            <p:nvPr/>
          </p:nvSpPr>
          <p:spPr>
            <a:xfrm>
              <a:off x="7885043" y="3654560"/>
              <a:ext cx="886781" cy="369332"/>
            </a:xfrm>
            <a:prstGeom prst="rect">
              <a:avLst/>
            </a:prstGeom>
            <a:noFill/>
          </p:spPr>
          <p:txBody>
            <a:bodyPr wrap="none" rtlCol="0">
              <a:spAutoFit/>
            </a:bodyPr>
            <a:lstStyle/>
            <a:p>
              <a:r>
                <a:rPr lang="en-US" dirty="0" smtClean="0"/>
                <a:t>30 mpg</a:t>
              </a:r>
              <a:endParaRPr lang="en-US" dirty="0"/>
            </a:p>
          </p:txBody>
        </p:sp>
        <p:sp>
          <p:nvSpPr>
            <p:cNvPr id="18" name="TextBox 17"/>
            <p:cNvSpPr txBox="1"/>
            <p:nvPr/>
          </p:nvSpPr>
          <p:spPr>
            <a:xfrm>
              <a:off x="7885040" y="2836828"/>
              <a:ext cx="886781" cy="369332"/>
            </a:xfrm>
            <a:prstGeom prst="rect">
              <a:avLst/>
            </a:prstGeom>
            <a:noFill/>
          </p:spPr>
          <p:txBody>
            <a:bodyPr wrap="none" rtlCol="0">
              <a:spAutoFit/>
            </a:bodyPr>
            <a:lstStyle/>
            <a:p>
              <a:r>
                <a:rPr lang="en-US" dirty="0" smtClean="0"/>
                <a:t>33 mpg</a:t>
              </a:r>
              <a:endParaRPr lang="en-US" dirty="0"/>
            </a:p>
          </p:txBody>
        </p:sp>
        <p:sp>
          <p:nvSpPr>
            <p:cNvPr id="19" name="TextBox 18"/>
            <p:cNvSpPr txBox="1"/>
            <p:nvPr/>
          </p:nvSpPr>
          <p:spPr>
            <a:xfrm>
              <a:off x="7885039" y="4499979"/>
              <a:ext cx="886781" cy="369332"/>
            </a:xfrm>
            <a:prstGeom prst="rect">
              <a:avLst/>
            </a:prstGeom>
            <a:noFill/>
          </p:spPr>
          <p:txBody>
            <a:bodyPr wrap="none" rtlCol="0">
              <a:spAutoFit/>
            </a:bodyPr>
            <a:lstStyle/>
            <a:p>
              <a:r>
                <a:rPr lang="en-US" dirty="0" smtClean="0"/>
                <a:t>27 mpg</a:t>
              </a:r>
              <a:endParaRPr lang="en-US" dirty="0"/>
            </a:p>
          </p:txBody>
        </p:sp>
        <p:cxnSp>
          <p:nvCxnSpPr>
            <p:cNvPr id="21" name="Straight Arrow Connector 20"/>
            <p:cNvCxnSpPr/>
            <p:nvPr/>
          </p:nvCxnSpPr>
          <p:spPr>
            <a:xfrm>
              <a:off x="1391478" y="5498926"/>
              <a:ext cx="5698435"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6042992" y="5498926"/>
              <a:ext cx="649537" cy="369332"/>
            </a:xfrm>
            <a:prstGeom prst="rect">
              <a:avLst/>
            </a:prstGeom>
            <a:noFill/>
            <a:ln w="28575">
              <a:noFill/>
            </a:ln>
          </p:spPr>
          <p:txBody>
            <a:bodyPr wrap="none" rtlCol="0">
              <a:spAutoFit/>
            </a:bodyPr>
            <a:lstStyle/>
            <a:p>
              <a:r>
                <a:rPr lang="en-US" dirty="0" smtClean="0"/>
                <a:t>Time</a:t>
              </a:r>
              <a:endParaRPr lang="en-US" dirty="0"/>
            </a:p>
          </p:txBody>
        </p:sp>
        <p:sp>
          <p:nvSpPr>
            <p:cNvPr id="23" name="Oval 22"/>
            <p:cNvSpPr/>
            <p:nvPr/>
          </p:nvSpPr>
          <p:spPr>
            <a:xfrm>
              <a:off x="1378226" y="3590431"/>
              <a:ext cx="106018" cy="97000"/>
            </a:xfrm>
            <a:prstGeom prst="ellips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1934816" y="3906740"/>
              <a:ext cx="106018" cy="97000"/>
            </a:xfrm>
            <a:prstGeom prst="ellips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p:cNvSpPr/>
            <p:nvPr/>
          </p:nvSpPr>
          <p:spPr>
            <a:xfrm>
              <a:off x="4330646" y="4162392"/>
              <a:ext cx="106018" cy="97000"/>
            </a:xfrm>
            <a:prstGeom prst="ellips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p:cNvSpPr/>
            <p:nvPr/>
          </p:nvSpPr>
          <p:spPr>
            <a:xfrm>
              <a:off x="5280991" y="3796474"/>
              <a:ext cx="106018" cy="97000"/>
            </a:xfrm>
            <a:prstGeom prst="ellips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6042992" y="3322061"/>
              <a:ext cx="106018" cy="97000"/>
            </a:xfrm>
            <a:prstGeom prst="ellips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2623929" y="3687431"/>
              <a:ext cx="106018" cy="97000"/>
            </a:xfrm>
            <a:prstGeom prst="ellips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3339548" y="3796474"/>
              <a:ext cx="106018" cy="97000"/>
            </a:xfrm>
            <a:prstGeom prst="ellips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4" name="Straight Connector 33"/>
            <p:cNvCxnSpPr>
              <a:endCxn id="24" idx="1"/>
            </p:cNvCxnSpPr>
            <p:nvPr/>
          </p:nvCxnSpPr>
          <p:spPr>
            <a:xfrm>
              <a:off x="1484243" y="3670852"/>
              <a:ext cx="466099" cy="25009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6" name="Straight Connector 35"/>
            <p:cNvCxnSpPr>
              <a:stCxn id="24" idx="2"/>
              <a:endCxn id="28" idx="6"/>
            </p:cNvCxnSpPr>
            <p:nvPr/>
          </p:nvCxnSpPr>
          <p:spPr>
            <a:xfrm flipV="1">
              <a:off x="1934816" y="3735931"/>
              <a:ext cx="795131" cy="21930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28" idx="6"/>
              <a:endCxn id="29" idx="3"/>
            </p:cNvCxnSpPr>
            <p:nvPr/>
          </p:nvCxnSpPr>
          <p:spPr>
            <a:xfrm>
              <a:off x="2729947" y="3735931"/>
              <a:ext cx="625127" cy="14333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29" idx="5"/>
              <a:endCxn id="25" idx="1"/>
            </p:cNvCxnSpPr>
            <p:nvPr/>
          </p:nvCxnSpPr>
          <p:spPr>
            <a:xfrm>
              <a:off x="3430040" y="3879269"/>
              <a:ext cx="916132" cy="29732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5" name="Straight Connector 44"/>
            <p:cNvCxnSpPr>
              <a:stCxn id="25" idx="3"/>
              <a:endCxn id="26" idx="6"/>
            </p:cNvCxnSpPr>
            <p:nvPr/>
          </p:nvCxnSpPr>
          <p:spPr>
            <a:xfrm flipV="1">
              <a:off x="4346172" y="3844974"/>
              <a:ext cx="1040837" cy="4002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26" idx="3"/>
              <a:endCxn id="27" idx="7"/>
            </p:cNvCxnSpPr>
            <p:nvPr/>
          </p:nvCxnSpPr>
          <p:spPr>
            <a:xfrm flipV="1">
              <a:off x="5296517" y="3336266"/>
              <a:ext cx="836967" cy="54300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6122505" y="3384334"/>
              <a:ext cx="596347" cy="173634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55" name="Oval 54"/>
            <p:cNvSpPr/>
            <p:nvPr/>
          </p:nvSpPr>
          <p:spPr>
            <a:xfrm>
              <a:off x="6626088" y="5080921"/>
              <a:ext cx="185531" cy="167079"/>
            </a:xfrm>
            <a:prstGeom prst="ellipse">
              <a:avLst/>
            </a:prstGeom>
            <a:solidFill>
              <a:schemeClr val="accent2"/>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0" name="Straight Connector 59"/>
            <p:cNvCxnSpPr/>
            <p:nvPr/>
          </p:nvCxnSpPr>
          <p:spPr>
            <a:xfrm flipV="1">
              <a:off x="6288158" y="2179529"/>
              <a:ext cx="0" cy="133653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1" name="TextBox 60"/>
            <p:cNvSpPr txBox="1"/>
            <p:nvPr/>
          </p:nvSpPr>
          <p:spPr>
            <a:xfrm>
              <a:off x="2403572" y="2320860"/>
              <a:ext cx="2507994" cy="369332"/>
            </a:xfrm>
            <a:prstGeom prst="rect">
              <a:avLst/>
            </a:prstGeom>
            <a:noFill/>
          </p:spPr>
          <p:txBody>
            <a:bodyPr wrap="none" rtlCol="0">
              <a:spAutoFit/>
            </a:bodyPr>
            <a:lstStyle/>
            <a:p>
              <a:r>
                <a:rPr lang="en-US" dirty="0" smtClean="0"/>
                <a:t>Common cause variation</a:t>
              </a:r>
              <a:endParaRPr lang="en-US" dirty="0"/>
            </a:p>
          </p:txBody>
        </p:sp>
        <p:cxnSp>
          <p:nvCxnSpPr>
            <p:cNvPr id="63" name="Straight Arrow Connector 62"/>
            <p:cNvCxnSpPr/>
            <p:nvPr/>
          </p:nvCxnSpPr>
          <p:spPr>
            <a:xfrm>
              <a:off x="4903306" y="2518778"/>
              <a:ext cx="13716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p:nvPr/>
          </p:nvCxnSpPr>
          <p:spPr>
            <a:xfrm flipH="1">
              <a:off x="1240077" y="2505526"/>
              <a:ext cx="109230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6" name="TextBox 65"/>
            <p:cNvSpPr txBox="1"/>
            <p:nvPr/>
          </p:nvSpPr>
          <p:spPr>
            <a:xfrm>
              <a:off x="7175490" y="4869311"/>
              <a:ext cx="1455848" cy="646331"/>
            </a:xfrm>
            <a:prstGeom prst="rect">
              <a:avLst/>
            </a:prstGeom>
            <a:noFill/>
          </p:spPr>
          <p:txBody>
            <a:bodyPr wrap="none" rtlCol="0">
              <a:spAutoFit/>
            </a:bodyPr>
            <a:lstStyle/>
            <a:p>
              <a:r>
                <a:rPr lang="en-US" dirty="0" smtClean="0"/>
                <a:t>Special Cause</a:t>
              </a:r>
            </a:p>
            <a:p>
              <a:r>
                <a:rPr lang="en-US" dirty="0" smtClean="0"/>
                <a:t>Variation</a:t>
              </a:r>
              <a:endParaRPr lang="en-US" dirty="0"/>
            </a:p>
          </p:txBody>
        </p:sp>
        <p:cxnSp>
          <p:nvCxnSpPr>
            <p:cNvPr id="68" name="Straight Arrow Connector 67"/>
            <p:cNvCxnSpPr/>
            <p:nvPr/>
          </p:nvCxnSpPr>
          <p:spPr>
            <a:xfrm flipH="1">
              <a:off x="6811619" y="5120677"/>
              <a:ext cx="27829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39" name="Rectangle 3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 name="Picture 3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25328505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Special Cause Variability</a:t>
            </a:r>
            <a:endParaRPr lang="en-US" dirty="0"/>
          </a:p>
        </p:txBody>
      </p:sp>
      <p:pic>
        <p:nvPicPr>
          <p:cNvPr id="12" name="Picture 11"/>
          <p:cNvPicPr/>
          <p:nvPr/>
        </p:nvPicPr>
        <p:blipFill>
          <a:blip r:embed="rId3" cstate="print"/>
          <a:srcRect/>
          <a:stretch>
            <a:fillRect/>
          </a:stretch>
        </p:blipFill>
        <p:spPr bwMode="auto">
          <a:xfrm>
            <a:off x="75996" y="1794236"/>
            <a:ext cx="5677708" cy="4289570"/>
          </a:xfrm>
          <a:prstGeom prst="rect">
            <a:avLst/>
          </a:prstGeom>
          <a:noFill/>
          <a:ln w="9525">
            <a:noFill/>
            <a:miter lim="800000"/>
            <a:headEnd/>
            <a:tailEnd/>
          </a:ln>
        </p:spPr>
      </p:pic>
      <p:sp>
        <p:nvSpPr>
          <p:cNvPr id="13" name="TextBox 12"/>
          <p:cNvSpPr txBox="1"/>
          <p:nvPr/>
        </p:nvSpPr>
        <p:spPr>
          <a:xfrm>
            <a:off x="5778976" y="1458232"/>
            <a:ext cx="3352200" cy="2031325"/>
          </a:xfrm>
          <a:prstGeom prst="rect">
            <a:avLst/>
          </a:prstGeom>
          <a:noFill/>
        </p:spPr>
        <p:txBody>
          <a:bodyPr wrap="none" rtlCol="0">
            <a:spAutoFit/>
          </a:bodyPr>
          <a:lstStyle/>
          <a:p>
            <a:r>
              <a:rPr lang="en-US" dirty="0" smtClean="0"/>
              <a:t>Process Steps:</a:t>
            </a:r>
          </a:p>
          <a:p>
            <a:pPr marL="342900" indent="-342900">
              <a:buAutoNum type="arabicPeriod"/>
            </a:pPr>
            <a:r>
              <a:rPr lang="en-US" dirty="0" smtClean="0"/>
              <a:t>Silicon Nitride Deposition</a:t>
            </a:r>
          </a:p>
          <a:p>
            <a:pPr marL="342900" indent="-342900">
              <a:buAutoNum type="arabicPeriod"/>
            </a:pPr>
            <a:r>
              <a:rPr lang="en-US" dirty="0" smtClean="0"/>
              <a:t>Lithography for chamber</a:t>
            </a:r>
          </a:p>
          <a:p>
            <a:pPr marL="342900" indent="-342900">
              <a:buAutoNum type="arabicPeriod"/>
            </a:pPr>
            <a:r>
              <a:rPr lang="en-US" dirty="0" smtClean="0"/>
              <a:t>Lithography for sensing circuit</a:t>
            </a:r>
          </a:p>
          <a:p>
            <a:pPr marL="342900" indent="-342900">
              <a:buAutoNum type="arabicPeriod"/>
            </a:pPr>
            <a:r>
              <a:rPr lang="en-US" dirty="0" smtClean="0"/>
              <a:t>Metal deposition for circuit</a:t>
            </a:r>
          </a:p>
          <a:p>
            <a:pPr marL="342900" indent="-342900">
              <a:buAutoNum type="arabicPeriod"/>
            </a:pPr>
            <a:r>
              <a:rPr lang="en-US" dirty="0" smtClean="0"/>
              <a:t>Metal Removal</a:t>
            </a:r>
          </a:p>
          <a:p>
            <a:pPr marL="342900" indent="-342900">
              <a:buAutoNum type="arabicPeriod"/>
            </a:pPr>
            <a:r>
              <a:rPr lang="en-US" dirty="0" smtClean="0"/>
              <a:t>Etch reference chamber</a:t>
            </a:r>
            <a:endParaRPr lang="en-US" dirty="0"/>
          </a:p>
        </p:txBody>
      </p:sp>
      <p:sp>
        <p:nvSpPr>
          <p:cNvPr id="9" name="Rectangle 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19180512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smtClean="0"/>
              <a:t>Types of data</a:t>
            </a:r>
            <a:endParaRPr lang="en-US" dirty="0"/>
          </a:p>
        </p:txBody>
      </p:sp>
      <p:sp>
        <p:nvSpPr>
          <p:cNvPr id="18" name="Content Placeholder 2"/>
          <p:cNvSpPr txBox="1">
            <a:spLocks/>
          </p:cNvSpPr>
          <p:nvPr/>
        </p:nvSpPr>
        <p:spPr>
          <a:xfrm>
            <a:off x="268512" y="1621973"/>
            <a:ext cx="8751843" cy="491314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400" dirty="0" smtClean="0"/>
              <a:t>Variable Data</a:t>
            </a:r>
          </a:p>
          <a:p>
            <a:pPr lvl="1"/>
            <a:r>
              <a:rPr lang="en-US" sz="2000" dirty="0" smtClean="0"/>
              <a:t>Data Based upon measurements</a:t>
            </a:r>
          </a:p>
          <a:p>
            <a:pPr lvl="1"/>
            <a:r>
              <a:rPr lang="en-US" sz="2000" dirty="0" smtClean="0"/>
              <a:t>Length, time, weight, temperature, pressure, film thickness</a:t>
            </a:r>
          </a:p>
          <a:p>
            <a:r>
              <a:rPr lang="en-US" sz="2400" dirty="0" smtClean="0"/>
              <a:t>Attribute Data</a:t>
            </a:r>
          </a:p>
          <a:p>
            <a:pPr lvl="1"/>
            <a:r>
              <a:rPr lang="en-US" sz="2000" dirty="0" smtClean="0"/>
              <a:t>Data based upon counts (discrete) </a:t>
            </a:r>
          </a:p>
          <a:p>
            <a:pPr lvl="1"/>
            <a:r>
              <a:rPr lang="en-US" sz="2000" dirty="0" smtClean="0"/>
              <a:t>Either there or not</a:t>
            </a:r>
          </a:p>
          <a:p>
            <a:pPr lvl="1"/>
            <a:r>
              <a:rPr lang="en-US" sz="2000" dirty="0" smtClean="0"/>
              <a:t>Number of defects, acceptable or unacceptable</a:t>
            </a:r>
          </a:p>
          <a:p>
            <a:pPr lvl="1"/>
            <a:endParaRPr lang="en-US" sz="1800" dirty="0"/>
          </a:p>
          <a:p>
            <a:pPr lvl="1"/>
            <a:endParaRPr lang="en-US" sz="1800" dirty="0" smtClean="0"/>
          </a:p>
          <a:p>
            <a:pPr marL="457200" lvl="1" indent="0">
              <a:buNone/>
            </a:pPr>
            <a:endParaRPr lang="en-US" sz="1800" dirty="0" smtClean="0"/>
          </a:p>
        </p:txBody>
      </p:sp>
      <p:pic>
        <p:nvPicPr>
          <p:cNvPr id="10" name="Picture 9" descr="FlatWafer10_20.png"/>
          <p:cNvPicPr>
            <a:picLocks noChangeAspect="1"/>
          </p:cNvPicPr>
          <p:nvPr/>
        </p:nvPicPr>
        <p:blipFill>
          <a:blip r:embed="rId3"/>
          <a:stretch>
            <a:fillRect/>
          </a:stretch>
        </p:blipFill>
        <p:spPr>
          <a:xfrm>
            <a:off x="5989721" y="3868611"/>
            <a:ext cx="2781104" cy="2736069"/>
          </a:xfrm>
          <a:prstGeom prst="rect">
            <a:avLst/>
          </a:prstGeom>
        </p:spPr>
      </p:pic>
      <p:sp>
        <p:nvSpPr>
          <p:cNvPr id="3" name="Oval 2"/>
          <p:cNvSpPr/>
          <p:nvPr/>
        </p:nvSpPr>
        <p:spPr>
          <a:xfrm>
            <a:off x="6592032" y="4951426"/>
            <a:ext cx="115455" cy="138545"/>
          </a:xfrm>
          <a:prstGeom prst="ellipse">
            <a:avLst/>
          </a:prstGeom>
          <a:solidFill>
            <a:srgbClr val="8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7488759" y="5999901"/>
            <a:ext cx="115455" cy="138545"/>
          </a:xfrm>
          <a:prstGeom prst="ellipse">
            <a:avLst/>
          </a:prstGeom>
          <a:solidFill>
            <a:srgbClr val="8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8075919" y="5822811"/>
            <a:ext cx="115455" cy="138545"/>
          </a:xfrm>
          <a:prstGeom prst="ellipse">
            <a:avLst/>
          </a:prstGeom>
          <a:solidFill>
            <a:srgbClr val="8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392932" y="6431968"/>
            <a:ext cx="115455" cy="138545"/>
          </a:xfrm>
          <a:prstGeom prst="ellipse">
            <a:avLst/>
          </a:prstGeom>
          <a:solidFill>
            <a:srgbClr val="8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6790584" y="5445690"/>
            <a:ext cx="115455" cy="138545"/>
          </a:xfrm>
          <a:prstGeom prst="ellipse">
            <a:avLst/>
          </a:prstGeom>
          <a:solidFill>
            <a:srgbClr val="8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7498440" y="5035619"/>
            <a:ext cx="115455" cy="138545"/>
          </a:xfrm>
          <a:prstGeom prst="ellipse">
            <a:avLst/>
          </a:prstGeom>
          <a:solidFill>
            <a:srgbClr val="8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6" name="Group 15"/>
          <p:cNvGrpSpPr/>
          <p:nvPr/>
        </p:nvGrpSpPr>
        <p:grpSpPr>
          <a:xfrm>
            <a:off x="264309" y="4457694"/>
            <a:ext cx="4854623" cy="2363580"/>
            <a:chOff x="150117" y="2179529"/>
            <a:chExt cx="9103211" cy="3816347"/>
          </a:xfrm>
        </p:grpSpPr>
        <p:cxnSp>
          <p:nvCxnSpPr>
            <p:cNvPr id="17" name="Straight Connector 16"/>
            <p:cNvCxnSpPr/>
            <p:nvPr/>
          </p:nvCxnSpPr>
          <p:spPr>
            <a:xfrm>
              <a:off x="1240077" y="2179529"/>
              <a:ext cx="0" cy="3319397"/>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240077" y="3839227"/>
              <a:ext cx="648594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240077" y="3008242"/>
              <a:ext cx="6393175" cy="13252"/>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1240076" y="4684645"/>
              <a:ext cx="6393175" cy="13252"/>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150117" y="3516061"/>
              <a:ext cx="1197547" cy="844816"/>
            </a:xfrm>
            <a:prstGeom prst="rect">
              <a:avLst/>
            </a:prstGeom>
            <a:noFill/>
          </p:spPr>
          <p:txBody>
            <a:bodyPr wrap="none" rtlCol="0">
              <a:spAutoFit/>
            </a:bodyPr>
            <a:lstStyle/>
            <a:p>
              <a:r>
                <a:rPr lang="en-US" sz="1400" dirty="0" smtClean="0"/>
                <a:t>Target</a:t>
              </a:r>
            </a:p>
            <a:p>
              <a:r>
                <a:rPr lang="en-US" sz="1400" dirty="0" smtClean="0"/>
                <a:t>MPG</a:t>
              </a:r>
              <a:endParaRPr lang="en-US" sz="1400" dirty="0"/>
            </a:p>
          </p:txBody>
        </p:sp>
        <p:sp>
          <p:nvSpPr>
            <p:cNvPr id="23" name="TextBox 22"/>
            <p:cNvSpPr txBox="1"/>
            <p:nvPr/>
          </p:nvSpPr>
          <p:spPr>
            <a:xfrm>
              <a:off x="7885046" y="3611973"/>
              <a:ext cx="1368282" cy="496951"/>
            </a:xfrm>
            <a:prstGeom prst="rect">
              <a:avLst/>
            </a:prstGeom>
            <a:noFill/>
          </p:spPr>
          <p:txBody>
            <a:bodyPr wrap="none" rtlCol="0">
              <a:spAutoFit/>
            </a:bodyPr>
            <a:lstStyle/>
            <a:p>
              <a:r>
                <a:rPr lang="en-US" sz="1400" dirty="0" smtClean="0"/>
                <a:t>30 mpg</a:t>
              </a:r>
              <a:endParaRPr lang="en-US" sz="1400" dirty="0"/>
            </a:p>
          </p:txBody>
        </p:sp>
        <p:sp>
          <p:nvSpPr>
            <p:cNvPr id="24" name="TextBox 23"/>
            <p:cNvSpPr txBox="1"/>
            <p:nvPr/>
          </p:nvSpPr>
          <p:spPr>
            <a:xfrm>
              <a:off x="7885042" y="2765848"/>
              <a:ext cx="1368282" cy="496951"/>
            </a:xfrm>
            <a:prstGeom prst="rect">
              <a:avLst/>
            </a:prstGeom>
            <a:noFill/>
          </p:spPr>
          <p:txBody>
            <a:bodyPr wrap="none" rtlCol="0">
              <a:spAutoFit/>
            </a:bodyPr>
            <a:lstStyle/>
            <a:p>
              <a:r>
                <a:rPr lang="en-US" sz="1400" dirty="0" smtClean="0"/>
                <a:t>33 mpg</a:t>
              </a:r>
              <a:endParaRPr lang="en-US" sz="1400" dirty="0"/>
            </a:p>
          </p:txBody>
        </p:sp>
        <p:sp>
          <p:nvSpPr>
            <p:cNvPr id="25" name="TextBox 24"/>
            <p:cNvSpPr txBox="1"/>
            <p:nvPr/>
          </p:nvSpPr>
          <p:spPr>
            <a:xfrm>
              <a:off x="7885040" y="4443194"/>
              <a:ext cx="1368282" cy="496951"/>
            </a:xfrm>
            <a:prstGeom prst="rect">
              <a:avLst/>
            </a:prstGeom>
            <a:noFill/>
          </p:spPr>
          <p:txBody>
            <a:bodyPr wrap="none" rtlCol="0">
              <a:spAutoFit/>
            </a:bodyPr>
            <a:lstStyle/>
            <a:p>
              <a:r>
                <a:rPr lang="en-US" sz="1400" dirty="0" smtClean="0"/>
                <a:t>27 mpg</a:t>
              </a:r>
              <a:endParaRPr lang="en-US" sz="1400" dirty="0"/>
            </a:p>
          </p:txBody>
        </p:sp>
        <p:cxnSp>
          <p:nvCxnSpPr>
            <p:cNvPr id="26" name="Straight Arrow Connector 25"/>
            <p:cNvCxnSpPr/>
            <p:nvPr/>
          </p:nvCxnSpPr>
          <p:spPr>
            <a:xfrm>
              <a:off x="1391478" y="5498926"/>
              <a:ext cx="5698435"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6042992" y="5498925"/>
              <a:ext cx="1025612" cy="496951"/>
            </a:xfrm>
            <a:prstGeom prst="rect">
              <a:avLst/>
            </a:prstGeom>
            <a:noFill/>
            <a:ln w="28575">
              <a:noFill/>
            </a:ln>
          </p:spPr>
          <p:txBody>
            <a:bodyPr wrap="none" rtlCol="0">
              <a:spAutoFit/>
            </a:bodyPr>
            <a:lstStyle/>
            <a:p>
              <a:r>
                <a:rPr lang="en-US" sz="1400" dirty="0" smtClean="0"/>
                <a:t>Time</a:t>
              </a:r>
              <a:endParaRPr lang="en-US" sz="1400" dirty="0"/>
            </a:p>
          </p:txBody>
        </p:sp>
        <p:sp>
          <p:nvSpPr>
            <p:cNvPr id="28" name="Oval 27"/>
            <p:cNvSpPr/>
            <p:nvPr/>
          </p:nvSpPr>
          <p:spPr>
            <a:xfrm>
              <a:off x="1378226" y="3590431"/>
              <a:ext cx="106018" cy="97000"/>
            </a:xfrm>
            <a:prstGeom prst="ellips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29" name="Oval 28"/>
            <p:cNvSpPr/>
            <p:nvPr/>
          </p:nvSpPr>
          <p:spPr>
            <a:xfrm>
              <a:off x="1934816" y="3906740"/>
              <a:ext cx="106018" cy="97000"/>
            </a:xfrm>
            <a:prstGeom prst="ellips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0" name="Oval 29"/>
            <p:cNvSpPr/>
            <p:nvPr/>
          </p:nvSpPr>
          <p:spPr>
            <a:xfrm>
              <a:off x="4330646" y="4162392"/>
              <a:ext cx="106018" cy="97000"/>
            </a:xfrm>
            <a:prstGeom prst="ellips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1" name="Oval 30"/>
            <p:cNvSpPr/>
            <p:nvPr/>
          </p:nvSpPr>
          <p:spPr>
            <a:xfrm>
              <a:off x="5280991" y="3796474"/>
              <a:ext cx="106018" cy="97000"/>
            </a:xfrm>
            <a:prstGeom prst="ellips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2" name="Oval 31"/>
            <p:cNvSpPr/>
            <p:nvPr/>
          </p:nvSpPr>
          <p:spPr>
            <a:xfrm>
              <a:off x="6042992" y="3322061"/>
              <a:ext cx="106018" cy="97000"/>
            </a:xfrm>
            <a:prstGeom prst="ellips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3" name="Oval 32"/>
            <p:cNvSpPr/>
            <p:nvPr/>
          </p:nvSpPr>
          <p:spPr>
            <a:xfrm>
              <a:off x="2623929" y="3687431"/>
              <a:ext cx="106018" cy="97000"/>
            </a:xfrm>
            <a:prstGeom prst="ellips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4" name="Oval 33"/>
            <p:cNvSpPr/>
            <p:nvPr/>
          </p:nvSpPr>
          <p:spPr>
            <a:xfrm>
              <a:off x="3339548" y="3796474"/>
              <a:ext cx="106018" cy="97000"/>
            </a:xfrm>
            <a:prstGeom prst="ellips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cxnSp>
          <p:nvCxnSpPr>
            <p:cNvPr id="35" name="Straight Connector 34"/>
            <p:cNvCxnSpPr>
              <a:endCxn id="29" idx="1"/>
            </p:cNvCxnSpPr>
            <p:nvPr/>
          </p:nvCxnSpPr>
          <p:spPr>
            <a:xfrm>
              <a:off x="1484243" y="3670852"/>
              <a:ext cx="466099" cy="25009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6" name="Straight Connector 35"/>
            <p:cNvCxnSpPr>
              <a:stCxn id="29" idx="2"/>
              <a:endCxn id="33" idx="6"/>
            </p:cNvCxnSpPr>
            <p:nvPr/>
          </p:nvCxnSpPr>
          <p:spPr>
            <a:xfrm flipV="1">
              <a:off x="1934816" y="3735931"/>
              <a:ext cx="795131" cy="21930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33" idx="6"/>
              <a:endCxn id="34" idx="3"/>
            </p:cNvCxnSpPr>
            <p:nvPr/>
          </p:nvCxnSpPr>
          <p:spPr>
            <a:xfrm>
              <a:off x="2729947" y="3735931"/>
              <a:ext cx="625127" cy="14333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34" idx="5"/>
              <a:endCxn id="30" idx="1"/>
            </p:cNvCxnSpPr>
            <p:nvPr/>
          </p:nvCxnSpPr>
          <p:spPr>
            <a:xfrm>
              <a:off x="3430040" y="3879269"/>
              <a:ext cx="916132" cy="29732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9" name="Straight Connector 38"/>
            <p:cNvCxnSpPr>
              <a:stCxn id="30" idx="3"/>
              <a:endCxn id="31" idx="6"/>
            </p:cNvCxnSpPr>
            <p:nvPr/>
          </p:nvCxnSpPr>
          <p:spPr>
            <a:xfrm flipV="1">
              <a:off x="4346172" y="3844974"/>
              <a:ext cx="1040837" cy="4002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31" idx="3"/>
              <a:endCxn id="32" idx="7"/>
            </p:cNvCxnSpPr>
            <p:nvPr/>
          </p:nvCxnSpPr>
          <p:spPr>
            <a:xfrm flipV="1">
              <a:off x="5296517" y="3336266"/>
              <a:ext cx="836967" cy="54300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6122505" y="3384334"/>
              <a:ext cx="596347" cy="173634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2" name="Oval 41"/>
            <p:cNvSpPr/>
            <p:nvPr/>
          </p:nvSpPr>
          <p:spPr>
            <a:xfrm>
              <a:off x="6626088" y="5080921"/>
              <a:ext cx="185531" cy="167079"/>
            </a:xfrm>
            <a:prstGeom prst="ellipse">
              <a:avLst/>
            </a:prstGeom>
            <a:solidFill>
              <a:schemeClr val="accent2"/>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43" name="Rectangle 42"/>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4" name="Picture 4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5133855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Variability</a:t>
            </a:r>
            <a:endParaRPr lang="en-US" dirty="0"/>
          </a:p>
        </p:txBody>
      </p:sp>
      <p:sp>
        <p:nvSpPr>
          <p:cNvPr id="44" name="TextBox 43"/>
          <p:cNvSpPr txBox="1"/>
          <p:nvPr/>
        </p:nvSpPr>
        <p:spPr>
          <a:xfrm>
            <a:off x="3072821" y="1567990"/>
            <a:ext cx="2885525" cy="461665"/>
          </a:xfrm>
          <a:prstGeom prst="rect">
            <a:avLst/>
          </a:prstGeom>
          <a:noFill/>
        </p:spPr>
        <p:txBody>
          <a:bodyPr wrap="none" rtlCol="0">
            <a:spAutoFit/>
          </a:bodyPr>
          <a:lstStyle/>
          <a:p>
            <a:r>
              <a:rPr lang="en-US" sz="2400" dirty="0" smtClean="0"/>
              <a:t>Photoresist Thickness</a:t>
            </a:r>
            <a:endParaRPr lang="en-US" sz="2400" dirty="0"/>
          </a:p>
        </p:txBody>
      </p:sp>
      <p:grpSp>
        <p:nvGrpSpPr>
          <p:cNvPr id="62" name="Group 61"/>
          <p:cNvGrpSpPr/>
          <p:nvPr/>
        </p:nvGrpSpPr>
        <p:grpSpPr>
          <a:xfrm>
            <a:off x="180920" y="2233514"/>
            <a:ext cx="8967345" cy="3692502"/>
            <a:chOff x="27016" y="3588875"/>
            <a:chExt cx="9274139" cy="3692378"/>
          </a:xfrm>
        </p:grpSpPr>
        <p:pic>
          <p:nvPicPr>
            <p:cNvPr id="63" name="Picture 62"/>
            <p:cNvPicPr>
              <a:picLocks noChangeAspect="1"/>
            </p:cNvPicPr>
            <p:nvPr/>
          </p:nvPicPr>
          <p:blipFill>
            <a:blip r:embed="rId3"/>
            <a:stretch>
              <a:fillRect/>
            </a:stretch>
          </p:blipFill>
          <p:spPr>
            <a:xfrm>
              <a:off x="4524752" y="3588875"/>
              <a:ext cx="4505651" cy="3344051"/>
            </a:xfrm>
            <a:prstGeom prst="rect">
              <a:avLst/>
            </a:prstGeom>
          </p:spPr>
        </p:pic>
        <p:pic>
          <p:nvPicPr>
            <p:cNvPr id="64" name="Picture 63"/>
            <p:cNvPicPr>
              <a:picLocks noChangeAspect="1"/>
            </p:cNvPicPr>
            <p:nvPr/>
          </p:nvPicPr>
          <p:blipFill>
            <a:blip r:embed="rId4"/>
            <a:stretch>
              <a:fillRect/>
            </a:stretch>
          </p:blipFill>
          <p:spPr>
            <a:xfrm>
              <a:off x="27988" y="3588875"/>
              <a:ext cx="4505651" cy="3344051"/>
            </a:xfrm>
            <a:prstGeom prst="rect">
              <a:avLst/>
            </a:prstGeom>
          </p:spPr>
        </p:pic>
        <p:cxnSp>
          <p:nvCxnSpPr>
            <p:cNvPr id="65" name="Straight Arrow Connector 64"/>
            <p:cNvCxnSpPr/>
            <p:nvPr/>
          </p:nvCxnSpPr>
          <p:spPr>
            <a:xfrm flipV="1">
              <a:off x="27988" y="7104967"/>
              <a:ext cx="4427613" cy="1362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p:nvPr/>
          </p:nvCxnSpPr>
          <p:spPr>
            <a:xfrm flipV="1">
              <a:off x="4586960" y="7104967"/>
              <a:ext cx="4082542" cy="13619"/>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27988" y="3588875"/>
              <a:ext cx="0" cy="3692378"/>
            </a:xfrm>
            <a:prstGeom prst="line">
              <a:avLst/>
            </a:prstGeom>
          </p:spPr>
          <p:style>
            <a:lnRef idx="2">
              <a:schemeClr val="accent1"/>
            </a:lnRef>
            <a:fillRef idx="0">
              <a:schemeClr val="accent1"/>
            </a:fillRef>
            <a:effectRef idx="1">
              <a:schemeClr val="accent1"/>
            </a:effectRef>
            <a:fontRef idx="minor">
              <a:schemeClr val="tx1"/>
            </a:fontRef>
          </p:style>
        </p:cxnSp>
        <p:cxnSp>
          <p:nvCxnSpPr>
            <p:cNvPr id="68" name="Straight Connector 67"/>
            <p:cNvCxnSpPr/>
            <p:nvPr/>
          </p:nvCxnSpPr>
          <p:spPr>
            <a:xfrm>
              <a:off x="4533639" y="3588875"/>
              <a:ext cx="0" cy="3692378"/>
            </a:xfrm>
            <a:prstGeom prst="line">
              <a:avLst/>
            </a:prstGeom>
          </p:spPr>
          <p:style>
            <a:lnRef idx="2">
              <a:schemeClr val="accent1"/>
            </a:lnRef>
            <a:fillRef idx="0">
              <a:schemeClr val="accent1"/>
            </a:fillRef>
            <a:effectRef idx="1">
              <a:schemeClr val="accent1"/>
            </a:effectRef>
            <a:fontRef idx="minor">
              <a:schemeClr val="tx1"/>
            </a:fontRef>
          </p:style>
        </p:cxnSp>
        <p:cxnSp>
          <p:nvCxnSpPr>
            <p:cNvPr id="69" name="Straight Connector 68"/>
            <p:cNvCxnSpPr>
              <a:stCxn id="64" idx="1"/>
            </p:cNvCxnSpPr>
            <p:nvPr/>
          </p:nvCxnSpPr>
          <p:spPr>
            <a:xfrm>
              <a:off x="27988" y="5260900"/>
              <a:ext cx="9011302"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70" name="Straight Connector 69"/>
            <p:cNvCxnSpPr/>
            <p:nvPr/>
          </p:nvCxnSpPr>
          <p:spPr>
            <a:xfrm>
              <a:off x="27016" y="4256414"/>
              <a:ext cx="9012273" cy="3570"/>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cxnSp>
          <p:nvCxnSpPr>
            <p:cNvPr id="71" name="Straight Connector 70"/>
            <p:cNvCxnSpPr/>
            <p:nvPr/>
          </p:nvCxnSpPr>
          <p:spPr>
            <a:xfrm>
              <a:off x="27016" y="6252672"/>
              <a:ext cx="9012273" cy="0"/>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sp>
          <p:nvSpPr>
            <p:cNvPr id="72" name="TextBox 71"/>
            <p:cNvSpPr txBox="1"/>
            <p:nvPr/>
          </p:nvSpPr>
          <p:spPr>
            <a:xfrm>
              <a:off x="1896178" y="3769939"/>
              <a:ext cx="1232541" cy="369332"/>
            </a:xfrm>
            <a:prstGeom prst="rect">
              <a:avLst/>
            </a:prstGeom>
            <a:noFill/>
          </p:spPr>
          <p:txBody>
            <a:bodyPr wrap="none" rtlCol="0">
              <a:spAutoFit/>
            </a:bodyPr>
            <a:lstStyle/>
            <a:p>
              <a:r>
                <a:rPr lang="en-US" dirty="0" smtClean="0"/>
                <a:t>Machine#1</a:t>
              </a:r>
              <a:endParaRPr lang="en-US" dirty="0"/>
            </a:p>
          </p:txBody>
        </p:sp>
        <p:sp>
          <p:nvSpPr>
            <p:cNvPr id="73" name="TextBox 72"/>
            <p:cNvSpPr txBox="1"/>
            <p:nvPr/>
          </p:nvSpPr>
          <p:spPr>
            <a:xfrm>
              <a:off x="5829118" y="3764068"/>
              <a:ext cx="1232541" cy="369332"/>
            </a:xfrm>
            <a:prstGeom prst="rect">
              <a:avLst/>
            </a:prstGeom>
            <a:noFill/>
          </p:spPr>
          <p:txBody>
            <a:bodyPr wrap="none" rtlCol="0">
              <a:spAutoFit/>
            </a:bodyPr>
            <a:lstStyle/>
            <a:p>
              <a:r>
                <a:rPr lang="en-US" dirty="0" smtClean="0"/>
                <a:t>Machine#2</a:t>
              </a:r>
              <a:endParaRPr lang="en-US" dirty="0"/>
            </a:p>
          </p:txBody>
        </p:sp>
        <p:sp>
          <p:nvSpPr>
            <p:cNvPr id="74" name="TextBox 73"/>
            <p:cNvSpPr txBox="1"/>
            <p:nvPr/>
          </p:nvSpPr>
          <p:spPr>
            <a:xfrm>
              <a:off x="8563801" y="4080483"/>
              <a:ext cx="723152" cy="307767"/>
            </a:xfrm>
            <a:prstGeom prst="rect">
              <a:avLst/>
            </a:prstGeom>
            <a:solidFill>
              <a:schemeClr val="bg1"/>
            </a:solidFill>
          </p:spPr>
          <p:txBody>
            <a:bodyPr wrap="none" rtlCol="0">
              <a:spAutoFit/>
            </a:bodyPr>
            <a:lstStyle/>
            <a:p>
              <a:r>
                <a:rPr lang="en-US" sz="1400" dirty="0" smtClean="0"/>
                <a:t>1.1 </a:t>
              </a:r>
              <a:r>
                <a:rPr lang="en-US" sz="1400" dirty="0" smtClean="0">
                  <a:latin typeface="Symbol" charset="2"/>
                  <a:cs typeface="Symbol" charset="2"/>
                </a:rPr>
                <a:t>m</a:t>
              </a:r>
              <a:r>
                <a:rPr lang="en-US" sz="1400" dirty="0" smtClean="0"/>
                <a:t>m</a:t>
              </a:r>
              <a:endParaRPr lang="en-US" sz="1400" dirty="0"/>
            </a:p>
          </p:txBody>
        </p:sp>
        <p:sp>
          <p:nvSpPr>
            <p:cNvPr id="75" name="TextBox 74"/>
            <p:cNvSpPr txBox="1"/>
            <p:nvPr/>
          </p:nvSpPr>
          <p:spPr>
            <a:xfrm>
              <a:off x="8518895" y="5081399"/>
              <a:ext cx="723152" cy="307767"/>
            </a:xfrm>
            <a:prstGeom prst="rect">
              <a:avLst/>
            </a:prstGeom>
            <a:solidFill>
              <a:schemeClr val="bg1"/>
            </a:solidFill>
          </p:spPr>
          <p:txBody>
            <a:bodyPr wrap="none" rtlCol="0">
              <a:spAutoFit/>
            </a:bodyPr>
            <a:lstStyle/>
            <a:p>
              <a:r>
                <a:rPr lang="en-US" sz="1400" dirty="0" smtClean="0"/>
                <a:t>1.0 </a:t>
              </a:r>
              <a:r>
                <a:rPr lang="en-US" sz="1400" dirty="0" smtClean="0">
                  <a:latin typeface="Symbol" charset="2"/>
                  <a:cs typeface="Symbol" charset="2"/>
                </a:rPr>
                <a:t>m</a:t>
              </a:r>
              <a:r>
                <a:rPr lang="en-US" sz="1400" dirty="0" smtClean="0"/>
                <a:t>m</a:t>
              </a:r>
              <a:endParaRPr lang="en-US" sz="1400" dirty="0"/>
            </a:p>
          </p:txBody>
        </p:sp>
        <p:sp>
          <p:nvSpPr>
            <p:cNvPr id="76" name="TextBox 75"/>
            <p:cNvSpPr txBox="1"/>
            <p:nvPr/>
          </p:nvSpPr>
          <p:spPr>
            <a:xfrm>
              <a:off x="8578003" y="6098601"/>
              <a:ext cx="723152" cy="307767"/>
            </a:xfrm>
            <a:prstGeom prst="rect">
              <a:avLst/>
            </a:prstGeom>
            <a:solidFill>
              <a:schemeClr val="bg1"/>
            </a:solidFill>
          </p:spPr>
          <p:txBody>
            <a:bodyPr wrap="none" rtlCol="0">
              <a:spAutoFit/>
            </a:bodyPr>
            <a:lstStyle/>
            <a:p>
              <a:r>
                <a:rPr lang="en-US" sz="1400" dirty="0" smtClean="0"/>
                <a:t>0.9 </a:t>
              </a:r>
              <a:r>
                <a:rPr lang="en-US" sz="1400" dirty="0" smtClean="0">
                  <a:latin typeface="Symbol" charset="2"/>
                  <a:cs typeface="Symbol" charset="2"/>
                </a:rPr>
                <a:t>m</a:t>
              </a:r>
              <a:r>
                <a:rPr lang="en-US" sz="1400" dirty="0" smtClean="0"/>
                <a:t>m</a:t>
              </a:r>
              <a:endParaRPr lang="en-US" sz="1400" dirty="0"/>
            </a:p>
          </p:txBody>
        </p:sp>
        <p:sp>
          <p:nvSpPr>
            <p:cNvPr id="77" name="TextBox 76"/>
            <p:cNvSpPr txBox="1"/>
            <p:nvPr/>
          </p:nvSpPr>
          <p:spPr>
            <a:xfrm>
              <a:off x="8687276" y="6920082"/>
              <a:ext cx="572289" cy="307767"/>
            </a:xfrm>
            <a:prstGeom prst="rect">
              <a:avLst/>
            </a:prstGeom>
            <a:noFill/>
          </p:spPr>
          <p:txBody>
            <a:bodyPr wrap="none" rtlCol="0">
              <a:spAutoFit/>
            </a:bodyPr>
            <a:lstStyle/>
            <a:p>
              <a:r>
                <a:rPr lang="en-US" sz="1400" b="1" dirty="0" smtClean="0"/>
                <a:t>Time</a:t>
              </a:r>
              <a:endParaRPr lang="en-US" sz="1400" b="1" dirty="0"/>
            </a:p>
          </p:txBody>
        </p:sp>
      </p:grpSp>
      <p:sp>
        <p:nvSpPr>
          <p:cNvPr id="23" name="Rectangle 22"/>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Variability</a:t>
            </a:r>
            <a:endParaRPr lang="en-US" dirty="0"/>
          </a:p>
        </p:txBody>
      </p:sp>
      <p:sp>
        <p:nvSpPr>
          <p:cNvPr id="28" name="TextBox 27"/>
          <p:cNvSpPr txBox="1"/>
          <p:nvPr/>
        </p:nvSpPr>
        <p:spPr>
          <a:xfrm>
            <a:off x="3072821" y="1567990"/>
            <a:ext cx="2885525" cy="461665"/>
          </a:xfrm>
          <a:prstGeom prst="rect">
            <a:avLst/>
          </a:prstGeom>
          <a:noFill/>
        </p:spPr>
        <p:txBody>
          <a:bodyPr wrap="none" rtlCol="0">
            <a:spAutoFit/>
          </a:bodyPr>
          <a:lstStyle/>
          <a:p>
            <a:r>
              <a:rPr lang="en-US" sz="2400" dirty="0" smtClean="0"/>
              <a:t>Photoresist Thickness</a:t>
            </a:r>
            <a:endParaRPr lang="en-US" sz="2400" dirty="0"/>
          </a:p>
        </p:txBody>
      </p:sp>
      <p:grpSp>
        <p:nvGrpSpPr>
          <p:cNvPr id="46" name="Group 45"/>
          <p:cNvGrpSpPr/>
          <p:nvPr/>
        </p:nvGrpSpPr>
        <p:grpSpPr>
          <a:xfrm>
            <a:off x="160814" y="2518851"/>
            <a:ext cx="8980070" cy="3565426"/>
            <a:chOff x="-1401167" y="140216"/>
            <a:chExt cx="13188840" cy="3688016"/>
          </a:xfrm>
        </p:grpSpPr>
        <p:pic>
          <p:nvPicPr>
            <p:cNvPr id="47" name="Picture 46"/>
            <p:cNvPicPr>
              <a:picLocks noChangeAspect="1"/>
            </p:cNvPicPr>
            <p:nvPr/>
          </p:nvPicPr>
          <p:blipFill>
            <a:blip r:embed="rId3"/>
            <a:stretch>
              <a:fillRect/>
            </a:stretch>
          </p:blipFill>
          <p:spPr>
            <a:xfrm>
              <a:off x="5026422" y="140216"/>
              <a:ext cx="6438900" cy="3340100"/>
            </a:xfrm>
            <a:prstGeom prst="rect">
              <a:avLst/>
            </a:prstGeom>
          </p:spPr>
        </p:pic>
        <p:pic>
          <p:nvPicPr>
            <p:cNvPr id="48" name="Picture 47"/>
            <p:cNvPicPr>
              <a:picLocks noChangeAspect="1"/>
            </p:cNvPicPr>
            <p:nvPr/>
          </p:nvPicPr>
          <p:blipFill>
            <a:blip r:embed="rId4"/>
            <a:stretch>
              <a:fillRect/>
            </a:stretch>
          </p:blipFill>
          <p:spPr>
            <a:xfrm>
              <a:off x="-1399778" y="140216"/>
              <a:ext cx="6438900" cy="3340100"/>
            </a:xfrm>
            <a:prstGeom prst="rect">
              <a:avLst/>
            </a:prstGeom>
          </p:spPr>
        </p:pic>
        <p:cxnSp>
          <p:nvCxnSpPr>
            <p:cNvPr id="49" name="Straight Arrow Connector 48"/>
            <p:cNvCxnSpPr/>
            <p:nvPr/>
          </p:nvCxnSpPr>
          <p:spPr>
            <a:xfrm flipV="1">
              <a:off x="-1399778" y="3652154"/>
              <a:ext cx="6327378" cy="13604"/>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flipV="1">
              <a:off x="5115322" y="3652154"/>
              <a:ext cx="5834247" cy="13603"/>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1399778" y="140216"/>
              <a:ext cx="0" cy="3688016"/>
            </a:xfrm>
            <a:prstGeom prst="line">
              <a:avLst/>
            </a:prstGeom>
          </p:spPr>
          <p:style>
            <a:lnRef idx="2">
              <a:schemeClr val="accent1"/>
            </a:lnRef>
            <a:fillRef idx="0">
              <a:schemeClr val="accent1"/>
            </a:fillRef>
            <a:effectRef idx="1">
              <a:schemeClr val="accent1"/>
            </a:effectRef>
            <a:fontRef idx="minor">
              <a:schemeClr val="tx1"/>
            </a:fontRef>
          </p:style>
        </p:cxnSp>
        <p:cxnSp>
          <p:nvCxnSpPr>
            <p:cNvPr id="52" name="Straight Connector 51"/>
            <p:cNvCxnSpPr/>
            <p:nvPr/>
          </p:nvCxnSpPr>
          <p:spPr>
            <a:xfrm>
              <a:off x="5039122" y="140216"/>
              <a:ext cx="0" cy="3688016"/>
            </a:xfrm>
            <a:prstGeom prst="line">
              <a:avLst/>
            </a:prstGeom>
          </p:spPr>
          <p:style>
            <a:lnRef idx="2">
              <a:schemeClr val="accent1"/>
            </a:lnRef>
            <a:fillRef idx="0">
              <a:schemeClr val="accent1"/>
            </a:fillRef>
            <a:effectRef idx="1">
              <a:schemeClr val="accent1"/>
            </a:effectRef>
            <a:fontRef idx="minor">
              <a:schemeClr val="tx1"/>
            </a:fontRef>
          </p:style>
        </p:cxnSp>
        <p:cxnSp>
          <p:nvCxnSpPr>
            <p:cNvPr id="53" name="Straight Connector 52"/>
            <p:cNvCxnSpPr>
              <a:stCxn id="48" idx="1"/>
            </p:cNvCxnSpPr>
            <p:nvPr/>
          </p:nvCxnSpPr>
          <p:spPr>
            <a:xfrm>
              <a:off x="-1399778" y="1810266"/>
              <a:ext cx="1287780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4" name="Straight Connector 53"/>
            <p:cNvCxnSpPr/>
            <p:nvPr/>
          </p:nvCxnSpPr>
          <p:spPr>
            <a:xfrm>
              <a:off x="-1401167" y="806966"/>
              <a:ext cx="12879189" cy="3566"/>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cxnSp>
          <p:nvCxnSpPr>
            <p:cNvPr id="55" name="Straight Connector 54"/>
            <p:cNvCxnSpPr/>
            <p:nvPr/>
          </p:nvCxnSpPr>
          <p:spPr>
            <a:xfrm>
              <a:off x="-1401167" y="2800866"/>
              <a:ext cx="12879189" cy="0"/>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sp>
          <p:nvSpPr>
            <p:cNvPr id="56" name="TextBox 55"/>
            <p:cNvSpPr txBox="1"/>
            <p:nvPr/>
          </p:nvSpPr>
          <p:spPr>
            <a:xfrm>
              <a:off x="1270000" y="321066"/>
              <a:ext cx="773694" cy="369332"/>
            </a:xfrm>
            <a:prstGeom prst="rect">
              <a:avLst/>
            </a:prstGeom>
            <a:noFill/>
          </p:spPr>
          <p:txBody>
            <a:bodyPr wrap="none" rtlCol="0">
              <a:spAutoFit/>
            </a:bodyPr>
            <a:lstStyle/>
            <a:p>
              <a:r>
                <a:rPr lang="en-US" dirty="0" smtClean="0"/>
                <a:t>Day#1</a:t>
              </a:r>
              <a:endParaRPr lang="en-US" dirty="0"/>
            </a:p>
          </p:txBody>
        </p:sp>
        <p:sp>
          <p:nvSpPr>
            <p:cNvPr id="57" name="TextBox 56"/>
            <p:cNvSpPr txBox="1"/>
            <p:nvPr/>
          </p:nvSpPr>
          <p:spPr>
            <a:xfrm>
              <a:off x="7759700" y="289832"/>
              <a:ext cx="773694" cy="369332"/>
            </a:xfrm>
            <a:prstGeom prst="rect">
              <a:avLst/>
            </a:prstGeom>
            <a:noFill/>
          </p:spPr>
          <p:txBody>
            <a:bodyPr wrap="none" rtlCol="0">
              <a:spAutoFit/>
            </a:bodyPr>
            <a:lstStyle/>
            <a:p>
              <a:r>
                <a:rPr lang="en-US" dirty="0" smtClean="0"/>
                <a:t>Day#2</a:t>
              </a:r>
              <a:endParaRPr lang="en-US" dirty="0"/>
            </a:p>
          </p:txBody>
        </p:sp>
        <p:sp>
          <p:nvSpPr>
            <p:cNvPr id="58" name="TextBox 57"/>
            <p:cNvSpPr txBox="1"/>
            <p:nvPr/>
          </p:nvSpPr>
          <p:spPr>
            <a:xfrm>
              <a:off x="10697791" y="631243"/>
              <a:ext cx="1026944" cy="318359"/>
            </a:xfrm>
            <a:prstGeom prst="rect">
              <a:avLst/>
            </a:prstGeom>
            <a:solidFill>
              <a:schemeClr val="bg1"/>
            </a:solidFill>
          </p:spPr>
          <p:txBody>
            <a:bodyPr wrap="none" rtlCol="0">
              <a:spAutoFit/>
            </a:bodyPr>
            <a:lstStyle/>
            <a:p>
              <a:r>
                <a:rPr lang="en-US" sz="1400" dirty="0" smtClean="0"/>
                <a:t>1.1 </a:t>
              </a:r>
              <a:r>
                <a:rPr lang="en-US" sz="1400" dirty="0" smtClean="0">
                  <a:latin typeface="Symbol" charset="2"/>
                  <a:cs typeface="Symbol" charset="2"/>
                </a:rPr>
                <a:t>m</a:t>
              </a:r>
              <a:r>
                <a:rPr lang="en-US" sz="1400" dirty="0" smtClean="0"/>
                <a:t>m</a:t>
              </a:r>
              <a:endParaRPr lang="en-US" sz="1400" dirty="0"/>
            </a:p>
          </p:txBody>
        </p:sp>
        <p:sp>
          <p:nvSpPr>
            <p:cNvPr id="59" name="TextBox 58"/>
            <p:cNvSpPr txBox="1"/>
            <p:nvPr/>
          </p:nvSpPr>
          <p:spPr>
            <a:xfrm>
              <a:off x="10718086" y="1630977"/>
              <a:ext cx="1026944" cy="318359"/>
            </a:xfrm>
            <a:prstGeom prst="rect">
              <a:avLst/>
            </a:prstGeom>
            <a:solidFill>
              <a:schemeClr val="bg1"/>
            </a:solidFill>
          </p:spPr>
          <p:txBody>
            <a:bodyPr wrap="none" rtlCol="0">
              <a:spAutoFit/>
            </a:bodyPr>
            <a:lstStyle/>
            <a:p>
              <a:r>
                <a:rPr lang="en-US" sz="1400" dirty="0" smtClean="0"/>
                <a:t>1.0 </a:t>
              </a:r>
              <a:r>
                <a:rPr lang="en-US" sz="1400" dirty="0" smtClean="0">
                  <a:latin typeface="Symbol" charset="2"/>
                  <a:cs typeface="Symbol" charset="2"/>
                </a:rPr>
                <a:t>m</a:t>
              </a:r>
              <a:r>
                <a:rPr lang="en-US" sz="1400" dirty="0" smtClean="0"/>
                <a:t>m</a:t>
              </a:r>
              <a:endParaRPr lang="en-US" sz="1400" dirty="0"/>
            </a:p>
          </p:txBody>
        </p:sp>
        <p:sp>
          <p:nvSpPr>
            <p:cNvPr id="60" name="TextBox 59"/>
            <p:cNvSpPr txBox="1"/>
            <p:nvPr/>
          </p:nvSpPr>
          <p:spPr>
            <a:xfrm>
              <a:off x="10751660" y="2646977"/>
              <a:ext cx="1026944" cy="318359"/>
            </a:xfrm>
            <a:prstGeom prst="rect">
              <a:avLst/>
            </a:prstGeom>
            <a:solidFill>
              <a:schemeClr val="bg1"/>
            </a:solidFill>
          </p:spPr>
          <p:txBody>
            <a:bodyPr wrap="none" rtlCol="0">
              <a:spAutoFit/>
            </a:bodyPr>
            <a:lstStyle/>
            <a:p>
              <a:r>
                <a:rPr lang="en-US" sz="1400" dirty="0" smtClean="0"/>
                <a:t>0.9 </a:t>
              </a:r>
              <a:r>
                <a:rPr lang="en-US" sz="1400" dirty="0" smtClean="0">
                  <a:latin typeface="Symbol" charset="2"/>
                  <a:cs typeface="Symbol" charset="2"/>
                </a:rPr>
                <a:t>m</a:t>
              </a:r>
              <a:r>
                <a:rPr lang="en-US" sz="1400" dirty="0" smtClean="0"/>
                <a:t>m</a:t>
              </a:r>
              <a:endParaRPr lang="en-US" sz="1400" dirty="0"/>
            </a:p>
          </p:txBody>
        </p:sp>
        <p:sp>
          <p:nvSpPr>
            <p:cNvPr id="61" name="TextBox 60"/>
            <p:cNvSpPr txBox="1"/>
            <p:nvPr/>
          </p:nvSpPr>
          <p:spPr>
            <a:xfrm>
              <a:off x="10974969" y="3467488"/>
              <a:ext cx="812704" cy="318359"/>
            </a:xfrm>
            <a:prstGeom prst="rect">
              <a:avLst/>
            </a:prstGeom>
            <a:noFill/>
          </p:spPr>
          <p:txBody>
            <a:bodyPr wrap="none" rtlCol="0">
              <a:spAutoFit/>
            </a:bodyPr>
            <a:lstStyle/>
            <a:p>
              <a:r>
                <a:rPr lang="en-US" sz="1400" b="1" dirty="0" smtClean="0"/>
                <a:t>Time</a:t>
              </a:r>
              <a:endParaRPr lang="en-US" sz="1400" b="1" dirty="0"/>
            </a:p>
          </p:txBody>
        </p:sp>
      </p:grpSp>
      <p:sp>
        <p:nvSpPr>
          <p:cNvPr id="23" name="Rectangle 22"/>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14232496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Variability</a:t>
            </a:r>
            <a:endParaRPr lang="en-US" dirty="0"/>
          </a:p>
        </p:txBody>
      </p:sp>
      <p:sp>
        <p:nvSpPr>
          <p:cNvPr id="28" name="TextBox 27"/>
          <p:cNvSpPr txBox="1"/>
          <p:nvPr/>
        </p:nvSpPr>
        <p:spPr>
          <a:xfrm>
            <a:off x="3072821" y="1567990"/>
            <a:ext cx="2885525" cy="461665"/>
          </a:xfrm>
          <a:prstGeom prst="rect">
            <a:avLst/>
          </a:prstGeom>
          <a:noFill/>
        </p:spPr>
        <p:txBody>
          <a:bodyPr wrap="none" rtlCol="0">
            <a:spAutoFit/>
          </a:bodyPr>
          <a:lstStyle/>
          <a:p>
            <a:r>
              <a:rPr lang="en-US" sz="2400" dirty="0" smtClean="0"/>
              <a:t>Photoresist Thickness</a:t>
            </a:r>
            <a:endParaRPr lang="en-US" sz="2400" dirty="0"/>
          </a:p>
        </p:txBody>
      </p:sp>
      <p:sp>
        <p:nvSpPr>
          <p:cNvPr id="24" name="TextBox 23"/>
          <p:cNvSpPr txBox="1"/>
          <p:nvPr/>
        </p:nvSpPr>
        <p:spPr>
          <a:xfrm>
            <a:off x="795179" y="6071568"/>
            <a:ext cx="3355606" cy="830997"/>
          </a:xfrm>
          <a:prstGeom prst="rect">
            <a:avLst/>
          </a:prstGeom>
          <a:noFill/>
        </p:spPr>
        <p:txBody>
          <a:bodyPr wrap="none" rtlCol="0">
            <a:spAutoFit/>
          </a:bodyPr>
          <a:lstStyle/>
          <a:p>
            <a:pPr algn="ctr"/>
            <a:r>
              <a:rPr lang="en-US" sz="2400" dirty="0" smtClean="0"/>
              <a:t>Common Cause Variation</a:t>
            </a:r>
          </a:p>
          <a:p>
            <a:pPr algn="ctr"/>
            <a:r>
              <a:rPr lang="en-US" sz="2400" dirty="0" smtClean="0"/>
              <a:t>Controlled Variation</a:t>
            </a:r>
            <a:endParaRPr lang="en-US" sz="2400" dirty="0"/>
          </a:p>
        </p:txBody>
      </p:sp>
      <p:sp>
        <p:nvSpPr>
          <p:cNvPr id="25" name="TextBox 24"/>
          <p:cNvSpPr txBox="1"/>
          <p:nvPr/>
        </p:nvSpPr>
        <p:spPr>
          <a:xfrm>
            <a:off x="5263314" y="6071568"/>
            <a:ext cx="3088556" cy="830997"/>
          </a:xfrm>
          <a:prstGeom prst="rect">
            <a:avLst/>
          </a:prstGeom>
          <a:noFill/>
        </p:spPr>
        <p:txBody>
          <a:bodyPr wrap="none" rtlCol="0">
            <a:spAutoFit/>
          </a:bodyPr>
          <a:lstStyle/>
          <a:p>
            <a:pPr algn="ctr"/>
            <a:r>
              <a:rPr lang="en-US" sz="2400" dirty="0" smtClean="0"/>
              <a:t>Special Cause Variation</a:t>
            </a:r>
          </a:p>
          <a:p>
            <a:pPr algn="ctr"/>
            <a:r>
              <a:rPr lang="en-US" sz="2400" dirty="0" smtClean="0"/>
              <a:t>Uncontrolled Variation</a:t>
            </a:r>
            <a:endParaRPr lang="en-US" sz="2400" dirty="0"/>
          </a:p>
        </p:txBody>
      </p:sp>
      <p:grpSp>
        <p:nvGrpSpPr>
          <p:cNvPr id="26" name="Group 25"/>
          <p:cNvGrpSpPr/>
          <p:nvPr/>
        </p:nvGrpSpPr>
        <p:grpSpPr>
          <a:xfrm>
            <a:off x="125645" y="2536436"/>
            <a:ext cx="9047436" cy="3530256"/>
            <a:chOff x="-1401167" y="140216"/>
            <a:chExt cx="13182395" cy="3688016"/>
          </a:xfrm>
        </p:grpSpPr>
        <p:pic>
          <p:nvPicPr>
            <p:cNvPr id="27" name="Picture 26"/>
            <p:cNvPicPr>
              <a:picLocks noChangeAspect="1"/>
            </p:cNvPicPr>
            <p:nvPr/>
          </p:nvPicPr>
          <p:blipFill>
            <a:blip r:embed="rId3"/>
            <a:stretch>
              <a:fillRect/>
            </a:stretch>
          </p:blipFill>
          <p:spPr>
            <a:xfrm>
              <a:off x="5026422" y="140216"/>
              <a:ext cx="6438900" cy="3340100"/>
            </a:xfrm>
            <a:prstGeom prst="rect">
              <a:avLst/>
            </a:prstGeom>
          </p:spPr>
        </p:pic>
        <p:pic>
          <p:nvPicPr>
            <p:cNvPr id="46" name="Picture 45"/>
            <p:cNvPicPr>
              <a:picLocks noChangeAspect="1"/>
            </p:cNvPicPr>
            <p:nvPr/>
          </p:nvPicPr>
          <p:blipFill>
            <a:blip r:embed="rId4"/>
            <a:stretch>
              <a:fillRect/>
            </a:stretch>
          </p:blipFill>
          <p:spPr>
            <a:xfrm>
              <a:off x="-1399778" y="140216"/>
              <a:ext cx="6438900" cy="3340100"/>
            </a:xfrm>
            <a:prstGeom prst="rect">
              <a:avLst/>
            </a:prstGeom>
          </p:spPr>
        </p:pic>
        <p:cxnSp>
          <p:nvCxnSpPr>
            <p:cNvPr id="47" name="Straight Arrow Connector 46"/>
            <p:cNvCxnSpPr/>
            <p:nvPr/>
          </p:nvCxnSpPr>
          <p:spPr>
            <a:xfrm flipV="1">
              <a:off x="-1399778" y="3652154"/>
              <a:ext cx="6327378" cy="13604"/>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V="1">
              <a:off x="5115322" y="3652154"/>
              <a:ext cx="5834247" cy="13603"/>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1399778" y="140216"/>
              <a:ext cx="0" cy="3688016"/>
            </a:xfrm>
            <a:prstGeom prst="line">
              <a:avLst/>
            </a:prstGeom>
          </p:spPr>
          <p:style>
            <a:lnRef idx="2">
              <a:schemeClr val="accent1"/>
            </a:lnRef>
            <a:fillRef idx="0">
              <a:schemeClr val="accent1"/>
            </a:fillRef>
            <a:effectRef idx="1">
              <a:schemeClr val="accent1"/>
            </a:effectRef>
            <a:fontRef idx="minor">
              <a:schemeClr val="tx1"/>
            </a:fontRef>
          </p:style>
        </p:cxnSp>
        <p:cxnSp>
          <p:nvCxnSpPr>
            <p:cNvPr id="50" name="Straight Connector 49"/>
            <p:cNvCxnSpPr/>
            <p:nvPr/>
          </p:nvCxnSpPr>
          <p:spPr>
            <a:xfrm>
              <a:off x="5039122" y="140216"/>
              <a:ext cx="0" cy="3688016"/>
            </a:xfrm>
            <a:prstGeom prst="line">
              <a:avLst/>
            </a:prstGeom>
          </p:spPr>
          <p:style>
            <a:lnRef idx="2">
              <a:schemeClr val="accent1"/>
            </a:lnRef>
            <a:fillRef idx="0">
              <a:schemeClr val="accent1"/>
            </a:fillRef>
            <a:effectRef idx="1">
              <a:schemeClr val="accent1"/>
            </a:effectRef>
            <a:fontRef idx="minor">
              <a:schemeClr val="tx1"/>
            </a:fontRef>
          </p:style>
        </p:cxnSp>
        <p:cxnSp>
          <p:nvCxnSpPr>
            <p:cNvPr id="51" name="Straight Connector 50"/>
            <p:cNvCxnSpPr>
              <a:stCxn id="46" idx="1"/>
            </p:cNvCxnSpPr>
            <p:nvPr/>
          </p:nvCxnSpPr>
          <p:spPr>
            <a:xfrm>
              <a:off x="-1399778" y="1810266"/>
              <a:ext cx="1287780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2" name="Straight Connector 51"/>
            <p:cNvCxnSpPr/>
            <p:nvPr/>
          </p:nvCxnSpPr>
          <p:spPr>
            <a:xfrm>
              <a:off x="-1401167" y="806966"/>
              <a:ext cx="12879189" cy="3566"/>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cxnSp>
          <p:nvCxnSpPr>
            <p:cNvPr id="53" name="Straight Connector 52"/>
            <p:cNvCxnSpPr/>
            <p:nvPr/>
          </p:nvCxnSpPr>
          <p:spPr>
            <a:xfrm>
              <a:off x="-1401167" y="2800866"/>
              <a:ext cx="12879189" cy="0"/>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sp>
          <p:nvSpPr>
            <p:cNvPr id="54" name="TextBox 53"/>
            <p:cNvSpPr txBox="1"/>
            <p:nvPr/>
          </p:nvSpPr>
          <p:spPr>
            <a:xfrm>
              <a:off x="1270000" y="321066"/>
              <a:ext cx="773694" cy="369332"/>
            </a:xfrm>
            <a:prstGeom prst="rect">
              <a:avLst/>
            </a:prstGeom>
            <a:noFill/>
          </p:spPr>
          <p:txBody>
            <a:bodyPr wrap="none" rtlCol="0">
              <a:spAutoFit/>
            </a:bodyPr>
            <a:lstStyle/>
            <a:p>
              <a:r>
                <a:rPr lang="en-US" dirty="0" smtClean="0"/>
                <a:t>Day#1</a:t>
              </a:r>
              <a:endParaRPr lang="en-US" dirty="0"/>
            </a:p>
          </p:txBody>
        </p:sp>
        <p:sp>
          <p:nvSpPr>
            <p:cNvPr id="55" name="TextBox 54"/>
            <p:cNvSpPr txBox="1"/>
            <p:nvPr/>
          </p:nvSpPr>
          <p:spPr>
            <a:xfrm>
              <a:off x="7759700" y="289832"/>
              <a:ext cx="773694" cy="369332"/>
            </a:xfrm>
            <a:prstGeom prst="rect">
              <a:avLst/>
            </a:prstGeom>
            <a:noFill/>
          </p:spPr>
          <p:txBody>
            <a:bodyPr wrap="none" rtlCol="0">
              <a:spAutoFit/>
            </a:bodyPr>
            <a:lstStyle/>
            <a:p>
              <a:r>
                <a:rPr lang="en-US" dirty="0" smtClean="0"/>
                <a:t>Day#2</a:t>
              </a:r>
              <a:endParaRPr lang="en-US" dirty="0"/>
            </a:p>
          </p:txBody>
        </p:sp>
        <p:sp>
          <p:nvSpPr>
            <p:cNvPr id="56" name="TextBox 55"/>
            <p:cNvSpPr txBox="1"/>
            <p:nvPr/>
          </p:nvSpPr>
          <p:spPr>
            <a:xfrm>
              <a:off x="10648628" y="631243"/>
              <a:ext cx="1018800" cy="321531"/>
            </a:xfrm>
            <a:prstGeom prst="rect">
              <a:avLst/>
            </a:prstGeom>
            <a:solidFill>
              <a:schemeClr val="bg1"/>
            </a:solidFill>
          </p:spPr>
          <p:txBody>
            <a:bodyPr wrap="none" rtlCol="0">
              <a:spAutoFit/>
            </a:bodyPr>
            <a:lstStyle/>
            <a:p>
              <a:r>
                <a:rPr lang="en-US" sz="1400" dirty="0" smtClean="0"/>
                <a:t>1.1 </a:t>
              </a:r>
              <a:r>
                <a:rPr lang="en-US" sz="1400" dirty="0" smtClean="0">
                  <a:latin typeface="Symbol" charset="2"/>
                  <a:cs typeface="Symbol" charset="2"/>
                </a:rPr>
                <a:t>m</a:t>
              </a:r>
              <a:r>
                <a:rPr lang="en-US" sz="1400" dirty="0" smtClean="0"/>
                <a:t>m</a:t>
              </a:r>
              <a:endParaRPr lang="en-US" sz="1400" dirty="0"/>
            </a:p>
          </p:txBody>
        </p:sp>
        <p:sp>
          <p:nvSpPr>
            <p:cNvPr id="57" name="TextBox 56"/>
            <p:cNvSpPr txBox="1"/>
            <p:nvPr/>
          </p:nvSpPr>
          <p:spPr>
            <a:xfrm>
              <a:off x="10635615" y="1630977"/>
              <a:ext cx="1018800" cy="321531"/>
            </a:xfrm>
            <a:prstGeom prst="rect">
              <a:avLst/>
            </a:prstGeom>
            <a:solidFill>
              <a:schemeClr val="bg1"/>
            </a:solidFill>
          </p:spPr>
          <p:txBody>
            <a:bodyPr wrap="none" rtlCol="0">
              <a:spAutoFit/>
            </a:bodyPr>
            <a:lstStyle/>
            <a:p>
              <a:r>
                <a:rPr lang="en-US" sz="1400" dirty="0" smtClean="0"/>
                <a:t>1.0 </a:t>
              </a:r>
              <a:r>
                <a:rPr lang="en-US" sz="1400" dirty="0" smtClean="0">
                  <a:latin typeface="Symbol" charset="2"/>
                  <a:cs typeface="Symbol" charset="2"/>
                </a:rPr>
                <a:t>m</a:t>
              </a:r>
              <a:r>
                <a:rPr lang="en-US" sz="1400" dirty="0" smtClean="0"/>
                <a:t>m</a:t>
              </a:r>
              <a:endParaRPr lang="en-US" sz="1400" dirty="0"/>
            </a:p>
          </p:txBody>
        </p:sp>
        <p:sp>
          <p:nvSpPr>
            <p:cNvPr id="58" name="TextBox 57"/>
            <p:cNvSpPr txBox="1"/>
            <p:nvPr/>
          </p:nvSpPr>
          <p:spPr>
            <a:xfrm>
              <a:off x="10652269" y="2646977"/>
              <a:ext cx="1018800" cy="321531"/>
            </a:xfrm>
            <a:prstGeom prst="rect">
              <a:avLst/>
            </a:prstGeom>
            <a:solidFill>
              <a:schemeClr val="bg1"/>
            </a:solidFill>
          </p:spPr>
          <p:txBody>
            <a:bodyPr wrap="none" rtlCol="0">
              <a:spAutoFit/>
            </a:bodyPr>
            <a:lstStyle/>
            <a:p>
              <a:r>
                <a:rPr lang="en-US" sz="1400" dirty="0" smtClean="0"/>
                <a:t>0.9 </a:t>
              </a:r>
              <a:r>
                <a:rPr lang="en-US" sz="1400" dirty="0" smtClean="0">
                  <a:latin typeface="Symbol" charset="2"/>
                  <a:cs typeface="Symbol" charset="2"/>
                </a:rPr>
                <a:t>m</a:t>
              </a:r>
              <a:r>
                <a:rPr lang="en-US" sz="1400" dirty="0" smtClean="0"/>
                <a:t>m</a:t>
              </a:r>
              <a:endParaRPr lang="en-US" sz="1400" dirty="0"/>
            </a:p>
          </p:txBody>
        </p:sp>
        <p:sp>
          <p:nvSpPr>
            <p:cNvPr id="59" name="TextBox 58"/>
            <p:cNvSpPr txBox="1"/>
            <p:nvPr/>
          </p:nvSpPr>
          <p:spPr>
            <a:xfrm>
              <a:off x="10974970" y="3467488"/>
              <a:ext cx="806258" cy="321531"/>
            </a:xfrm>
            <a:prstGeom prst="rect">
              <a:avLst/>
            </a:prstGeom>
            <a:noFill/>
          </p:spPr>
          <p:txBody>
            <a:bodyPr wrap="none" rtlCol="0">
              <a:spAutoFit/>
            </a:bodyPr>
            <a:lstStyle/>
            <a:p>
              <a:r>
                <a:rPr lang="en-US" sz="1400" b="1" dirty="0" smtClean="0"/>
                <a:t>Time</a:t>
              </a:r>
              <a:endParaRPr lang="en-US" sz="1400" b="1" dirty="0"/>
            </a:p>
          </p:txBody>
        </p:sp>
      </p:grpSp>
      <p:sp>
        <p:nvSpPr>
          <p:cNvPr id="3" name="Oval 2"/>
          <p:cNvSpPr/>
          <p:nvPr/>
        </p:nvSpPr>
        <p:spPr>
          <a:xfrm>
            <a:off x="7127617" y="2742811"/>
            <a:ext cx="156777" cy="188159"/>
          </a:xfrm>
          <a:prstGeom prst="ellipse">
            <a:avLst/>
          </a:prstGeom>
          <a:noFill/>
          <a:ln w="28575" cmpd="sng">
            <a:solidFill>
              <a:srgbClr val="FFCC6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 name="Oval 59"/>
          <p:cNvSpPr/>
          <p:nvPr/>
        </p:nvSpPr>
        <p:spPr>
          <a:xfrm>
            <a:off x="7591673" y="2877624"/>
            <a:ext cx="156777" cy="188159"/>
          </a:xfrm>
          <a:prstGeom prst="ellipse">
            <a:avLst/>
          </a:prstGeom>
          <a:noFill/>
          <a:ln w="28575" cmpd="sng">
            <a:solidFill>
              <a:srgbClr val="FFCC6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2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2635663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Another Example</a:t>
            </a:r>
            <a:endParaRPr lang="en-US" dirty="0"/>
          </a:p>
        </p:txBody>
      </p:sp>
      <p:sp>
        <p:nvSpPr>
          <p:cNvPr id="28" name="TextBox 27"/>
          <p:cNvSpPr txBox="1"/>
          <p:nvPr/>
        </p:nvSpPr>
        <p:spPr>
          <a:xfrm>
            <a:off x="3072821" y="1567990"/>
            <a:ext cx="2850660" cy="461665"/>
          </a:xfrm>
          <a:prstGeom prst="rect">
            <a:avLst/>
          </a:prstGeom>
          <a:noFill/>
        </p:spPr>
        <p:txBody>
          <a:bodyPr wrap="none" rtlCol="0">
            <a:spAutoFit/>
          </a:bodyPr>
          <a:lstStyle/>
          <a:p>
            <a:r>
              <a:rPr lang="en-US" sz="2400" dirty="0" smtClean="0"/>
              <a:t>Process Temperature</a:t>
            </a:r>
            <a:endParaRPr lang="en-US" sz="2400" dirty="0"/>
          </a:p>
        </p:txBody>
      </p:sp>
      <p:pic>
        <p:nvPicPr>
          <p:cNvPr id="29" name="Picture 28"/>
          <p:cNvPicPr/>
          <p:nvPr/>
        </p:nvPicPr>
        <p:blipFill>
          <a:blip r:embed="rId3">
            <a:extLst>
              <a:ext uri="{28A0092B-C50C-407E-A947-70E740481C1C}">
                <a14:useLocalDpi xmlns:a14="http://schemas.microsoft.com/office/drawing/2010/main" val="0"/>
              </a:ext>
            </a:extLst>
          </a:blip>
          <a:stretch>
            <a:fillRect/>
          </a:stretch>
        </p:blipFill>
        <p:spPr>
          <a:xfrm>
            <a:off x="952861" y="2427536"/>
            <a:ext cx="7497405" cy="3797388"/>
          </a:xfrm>
          <a:prstGeom prst="rect">
            <a:avLst/>
          </a:prstGeom>
        </p:spPr>
      </p:pic>
      <p:sp>
        <p:nvSpPr>
          <p:cNvPr id="9" name="Rectangle 8"/>
          <p:cNvSpPr/>
          <p:nvPr/>
        </p:nvSpPr>
        <p:spPr>
          <a:xfrm>
            <a:off x="6638192" y="5811715"/>
            <a:ext cx="738554" cy="3253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Time</a:t>
            </a:r>
            <a:endParaRPr lang="en-US" b="1" dirty="0">
              <a:solidFill>
                <a:schemeClr val="tx1"/>
              </a:solidFill>
            </a:endParaRPr>
          </a:p>
        </p:txBody>
      </p:sp>
      <p:sp>
        <p:nvSpPr>
          <p:cNvPr id="10" name="Rectangle 9"/>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39898709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Desired Variation</a:t>
            </a:r>
            <a:endParaRPr lang="en-US" dirty="0"/>
          </a:p>
        </p:txBody>
      </p:sp>
      <p:sp>
        <p:nvSpPr>
          <p:cNvPr id="4" name="Rectangle 3"/>
          <p:cNvSpPr/>
          <p:nvPr/>
        </p:nvSpPr>
        <p:spPr>
          <a:xfrm>
            <a:off x="2286000" y="2842789"/>
            <a:ext cx="5016674" cy="2308324"/>
          </a:xfrm>
          <a:prstGeom prst="rect">
            <a:avLst/>
          </a:prstGeom>
        </p:spPr>
        <p:txBody>
          <a:bodyPr wrap="square">
            <a:spAutoFit/>
          </a:bodyPr>
          <a:lstStyle/>
          <a:p>
            <a:pPr algn="ctr"/>
            <a:r>
              <a:rPr lang="en-US" sz="3600" dirty="0"/>
              <a:t>Can you think of a product where </a:t>
            </a:r>
            <a:r>
              <a:rPr lang="en-US" sz="3600" dirty="0" smtClean="0"/>
              <a:t>a certain amount of variation </a:t>
            </a:r>
            <a:r>
              <a:rPr lang="en-US" sz="3600" dirty="0"/>
              <a:t>is </a:t>
            </a:r>
            <a:r>
              <a:rPr lang="en-US" sz="3600" dirty="0" smtClean="0"/>
              <a:t>acceptable? </a:t>
            </a:r>
            <a:endParaRPr lang="en-US" sz="3600" dirty="0"/>
          </a:p>
        </p:txBody>
      </p:sp>
      <p:sp>
        <p:nvSpPr>
          <p:cNvPr id="10" name="Explosion 1 9"/>
          <p:cNvSpPr/>
          <p:nvPr/>
        </p:nvSpPr>
        <p:spPr>
          <a:xfrm>
            <a:off x="901875" y="1371600"/>
            <a:ext cx="7778662" cy="5486400"/>
          </a:xfrm>
          <a:prstGeom prst="irregularSeal1">
            <a:avLst/>
          </a:prstGeom>
          <a:noFill/>
          <a:ln>
            <a:solidFill>
              <a:srgbClr val="225D79"/>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35906908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Desired Variation</a:t>
            </a:r>
            <a:endParaRPr lang="en-US" dirty="0"/>
          </a:p>
        </p:txBody>
      </p:sp>
      <p:sp>
        <p:nvSpPr>
          <p:cNvPr id="4" name="Rectangle 3"/>
          <p:cNvSpPr/>
          <p:nvPr/>
        </p:nvSpPr>
        <p:spPr>
          <a:xfrm>
            <a:off x="2286000" y="2842789"/>
            <a:ext cx="5016674" cy="2308324"/>
          </a:xfrm>
          <a:prstGeom prst="rect">
            <a:avLst/>
          </a:prstGeom>
        </p:spPr>
        <p:txBody>
          <a:bodyPr wrap="square">
            <a:spAutoFit/>
          </a:bodyPr>
          <a:lstStyle/>
          <a:p>
            <a:pPr algn="ctr"/>
            <a:r>
              <a:rPr lang="en-US" sz="3600" dirty="0"/>
              <a:t>Can you think of a product where </a:t>
            </a:r>
            <a:r>
              <a:rPr lang="en-US" sz="3600" dirty="0" smtClean="0"/>
              <a:t>a certain amount of variation </a:t>
            </a:r>
            <a:r>
              <a:rPr lang="en-US" sz="3600" dirty="0"/>
              <a:t>is </a:t>
            </a:r>
            <a:r>
              <a:rPr lang="en-US" sz="3600" dirty="0" smtClean="0"/>
              <a:t>acceptable? </a:t>
            </a:r>
            <a:endParaRPr lang="en-US" sz="3600" dirty="0"/>
          </a:p>
        </p:txBody>
      </p:sp>
      <p:sp>
        <p:nvSpPr>
          <p:cNvPr id="10" name="Explosion 1 9"/>
          <p:cNvSpPr/>
          <p:nvPr/>
        </p:nvSpPr>
        <p:spPr>
          <a:xfrm>
            <a:off x="901875" y="1371600"/>
            <a:ext cx="7778662" cy="5486400"/>
          </a:xfrm>
          <a:prstGeom prst="irregularSeal1">
            <a:avLst/>
          </a:prstGeom>
          <a:noFill/>
          <a:ln>
            <a:solidFill>
              <a:srgbClr val="225D79"/>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stretch>
            <a:fillRect/>
          </a:stretch>
        </p:blipFill>
        <p:spPr>
          <a:xfrm>
            <a:off x="204293" y="1455492"/>
            <a:ext cx="2468568" cy="1948406"/>
          </a:xfrm>
          <a:prstGeom prst="rect">
            <a:avLst/>
          </a:prstGeom>
          <a:ln>
            <a:noFill/>
          </a:ln>
          <a:effectLst>
            <a:outerShdw blurRad="292100" dist="139700" dir="2700000" algn="tl" rotWithShape="0">
              <a:srgbClr val="333333">
                <a:alpha val="65000"/>
              </a:srgbClr>
            </a:outerShdw>
          </a:effectLst>
        </p:spPr>
      </p:pic>
      <p:pic>
        <p:nvPicPr>
          <p:cNvPr id="11" name="Picture 10"/>
          <p:cNvPicPr>
            <a:picLocks noChangeAspect="1"/>
          </p:cNvPicPr>
          <p:nvPr/>
        </p:nvPicPr>
        <p:blipFill>
          <a:blip r:embed="rId4"/>
          <a:stretch>
            <a:fillRect/>
          </a:stretch>
        </p:blipFill>
        <p:spPr>
          <a:xfrm>
            <a:off x="114620" y="4897315"/>
            <a:ext cx="3485050" cy="1770186"/>
          </a:xfrm>
          <a:prstGeom prst="rect">
            <a:avLst/>
          </a:prstGeom>
          <a:ln>
            <a:noFill/>
          </a:ln>
          <a:effectLst>
            <a:outerShdw blurRad="292100" dist="139700" dir="2700000" algn="tl" rotWithShape="0">
              <a:srgbClr val="333333">
                <a:alpha val="65000"/>
              </a:srgbClr>
            </a:outerShdw>
          </a:effectLst>
        </p:spPr>
      </p:pic>
      <p:sp>
        <p:nvSpPr>
          <p:cNvPr id="12" name="Rectangle 11"/>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35906908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Variation in Microsystems</a:t>
            </a:r>
            <a:endParaRPr lang="en-US" dirty="0"/>
          </a:p>
        </p:txBody>
      </p:sp>
      <p:pic>
        <p:nvPicPr>
          <p:cNvPr id="9" name="Picture 8" descr="small-hinge.jpg"/>
          <p:cNvPicPr/>
          <p:nvPr/>
        </p:nvPicPr>
        <p:blipFill>
          <a:blip r:embed="rId3"/>
          <a:srcRect l="6612" t="10577" r="6198" b="10096"/>
          <a:stretch>
            <a:fillRect/>
          </a:stretch>
        </p:blipFill>
        <p:spPr>
          <a:xfrm>
            <a:off x="2182579" y="2033947"/>
            <a:ext cx="5029148" cy="3924419"/>
          </a:xfrm>
          <a:prstGeom prst="rect">
            <a:avLst/>
          </a:prstGeom>
        </p:spPr>
      </p:pic>
      <p:sp>
        <p:nvSpPr>
          <p:cNvPr id="10" name="Text Box 25"/>
          <p:cNvSpPr txBox="1"/>
          <p:nvPr/>
        </p:nvSpPr>
        <p:spPr>
          <a:xfrm>
            <a:off x="6391275" y="6611620"/>
            <a:ext cx="2752725" cy="246380"/>
          </a:xfrm>
          <a:prstGeom prst="rect">
            <a:avLst/>
          </a:prstGeom>
          <a:noFill/>
          <a:ln>
            <a:noFill/>
          </a:ln>
          <a:effectLst/>
          <a:extLst>
            <a:ext uri="{C572A759-6A51-4108-AA02-DFA0A04FC94B}">
              <ma14:wrappingTextBoxFlag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none" lIns="91440" tIns="45720" rIns="91440" bIns="45720" numCol="1" spcCol="0" rtlCol="0" fromWordArt="0" anchor="t" anchorCtr="0" forceAA="0" compatLnSpc="1">
            <a:prstTxWarp prst="textNoShape">
              <a:avLst/>
            </a:prstTxWarp>
            <a:noAutofit/>
          </a:bodyPr>
          <a:lstStyle/>
          <a:p>
            <a:pPr marL="0" marR="0" algn="r" fontAlgn="auto">
              <a:spcBef>
                <a:spcPts val="0"/>
              </a:spcBef>
              <a:spcAft>
                <a:spcPts val="1600"/>
              </a:spcAft>
            </a:pPr>
            <a:r>
              <a:rPr lang="en-US" sz="1000" i="1">
                <a:effectLst/>
                <a:latin typeface="Times"/>
                <a:ea typeface="ＭＳ 明朝"/>
                <a:cs typeface="Times"/>
              </a:rPr>
              <a:t>[Image courtesy of Sandia National Laboratories]</a:t>
            </a:r>
            <a:endParaRPr lang="en-US" sz="1200">
              <a:effectLst/>
              <a:latin typeface="Times New Roman"/>
              <a:ea typeface="Times New Roman"/>
            </a:endParaRPr>
          </a:p>
        </p:txBody>
      </p:sp>
      <p:sp>
        <p:nvSpPr>
          <p:cNvPr id="11" name="TextBox 10"/>
          <p:cNvSpPr txBox="1"/>
          <p:nvPr/>
        </p:nvSpPr>
        <p:spPr>
          <a:xfrm>
            <a:off x="3784296" y="1440588"/>
            <a:ext cx="1879541" cy="461665"/>
          </a:xfrm>
          <a:prstGeom prst="rect">
            <a:avLst/>
          </a:prstGeom>
          <a:noFill/>
        </p:spPr>
        <p:txBody>
          <a:bodyPr wrap="none" rtlCol="0">
            <a:spAutoFit/>
          </a:bodyPr>
          <a:lstStyle/>
          <a:p>
            <a:r>
              <a:rPr lang="en-US" sz="2400" dirty="0" smtClean="0"/>
              <a:t>Hinge System</a:t>
            </a:r>
            <a:endParaRPr lang="en-US" sz="2400" dirty="0"/>
          </a:p>
        </p:txBody>
      </p:sp>
      <p:sp>
        <p:nvSpPr>
          <p:cNvPr id="12" name="Rectangle 11"/>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952546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3758"/>
            <a:ext cx="8229600" cy="1143000"/>
          </a:xfrm>
        </p:spPr>
        <p:txBody>
          <a:bodyPr>
            <a:normAutofit fontScale="90000"/>
          </a:bodyPr>
          <a:lstStyle/>
          <a:p>
            <a:r>
              <a:rPr lang="en-US" dirty="0" smtClean="0"/>
              <a:t>Statistical Process Control and Variation</a:t>
            </a:r>
            <a:endParaRPr lang="en-US" dirty="0"/>
          </a:p>
        </p:txBody>
      </p:sp>
      <p:pic>
        <p:nvPicPr>
          <p:cNvPr id="12" name="Picture 11"/>
          <p:cNvPicPr>
            <a:picLocks noChangeAspect="1"/>
          </p:cNvPicPr>
          <p:nvPr/>
        </p:nvPicPr>
        <p:blipFill>
          <a:blip r:embed="rId3"/>
          <a:stretch>
            <a:fillRect/>
          </a:stretch>
        </p:blipFill>
        <p:spPr>
          <a:xfrm>
            <a:off x="1433929" y="2198964"/>
            <a:ext cx="5321014" cy="3695599"/>
          </a:xfrm>
          <a:prstGeom prst="rect">
            <a:avLst/>
          </a:prstGeom>
        </p:spPr>
      </p:pic>
      <p:cxnSp>
        <p:nvCxnSpPr>
          <p:cNvPr id="13" name="Straight Connector 12"/>
          <p:cNvCxnSpPr/>
          <p:nvPr/>
        </p:nvCxnSpPr>
        <p:spPr>
          <a:xfrm>
            <a:off x="1624853" y="2818168"/>
            <a:ext cx="5021042" cy="0"/>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1624853" y="5286936"/>
            <a:ext cx="5021042" cy="0"/>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a:off x="1624853" y="4040566"/>
            <a:ext cx="502104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16" name="TextBox 15"/>
          <p:cNvSpPr txBox="1"/>
          <p:nvPr/>
        </p:nvSpPr>
        <p:spPr>
          <a:xfrm>
            <a:off x="6754942" y="2620366"/>
            <a:ext cx="2044149" cy="369332"/>
          </a:xfrm>
          <a:prstGeom prst="rect">
            <a:avLst/>
          </a:prstGeom>
          <a:noFill/>
        </p:spPr>
        <p:txBody>
          <a:bodyPr wrap="none" rtlCol="0">
            <a:spAutoFit/>
          </a:bodyPr>
          <a:lstStyle/>
          <a:p>
            <a:r>
              <a:rPr lang="en-US" dirty="0" smtClean="0">
                <a:solidFill>
                  <a:schemeClr val="tx2">
                    <a:lumMod val="75000"/>
                  </a:schemeClr>
                </a:solidFill>
                <a:latin typeface="+mj-lt"/>
                <a:cs typeface="Symbol" charset="2"/>
              </a:rPr>
              <a:t>Upper Control Limit</a:t>
            </a:r>
            <a:endParaRPr lang="en-US" dirty="0">
              <a:solidFill>
                <a:schemeClr val="tx2">
                  <a:lumMod val="75000"/>
                </a:schemeClr>
              </a:solidFill>
              <a:latin typeface="+mj-lt"/>
              <a:cs typeface="Symbol" charset="2"/>
            </a:endParaRPr>
          </a:p>
        </p:txBody>
      </p:sp>
      <p:sp>
        <p:nvSpPr>
          <p:cNvPr id="17" name="TextBox 16"/>
          <p:cNvSpPr txBox="1"/>
          <p:nvPr/>
        </p:nvSpPr>
        <p:spPr>
          <a:xfrm>
            <a:off x="6754942" y="3867658"/>
            <a:ext cx="1158603" cy="369332"/>
          </a:xfrm>
          <a:prstGeom prst="rect">
            <a:avLst/>
          </a:prstGeom>
          <a:noFill/>
        </p:spPr>
        <p:txBody>
          <a:bodyPr wrap="none" rtlCol="0">
            <a:spAutoFit/>
          </a:bodyPr>
          <a:lstStyle/>
          <a:p>
            <a:r>
              <a:rPr lang="en-US" dirty="0" smtClean="0">
                <a:solidFill>
                  <a:schemeClr val="tx2">
                    <a:lumMod val="75000"/>
                  </a:schemeClr>
                </a:solidFill>
              </a:rPr>
              <a:t>Centerline</a:t>
            </a:r>
            <a:endParaRPr lang="en-US" dirty="0">
              <a:solidFill>
                <a:schemeClr val="tx2">
                  <a:lumMod val="75000"/>
                </a:schemeClr>
              </a:solidFill>
              <a:latin typeface="+mj-lt"/>
              <a:cs typeface="Symbol" charset="2"/>
            </a:endParaRPr>
          </a:p>
        </p:txBody>
      </p:sp>
      <p:sp>
        <p:nvSpPr>
          <p:cNvPr id="18" name="TextBox 17"/>
          <p:cNvSpPr txBox="1"/>
          <p:nvPr/>
        </p:nvSpPr>
        <p:spPr>
          <a:xfrm>
            <a:off x="6754942" y="5114028"/>
            <a:ext cx="2031438" cy="369332"/>
          </a:xfrm>
          <a:prstGeom prst="rect">
            <a:avLst/>
          </a:prstGeom>
          <a:noFill/>
        </p:spPr>
        <p:txBody>
          <a:bodyPr wrap="none" rtlCol="0">
            <a:spAutoFit/>
          </a:bodyPr>
          <a:lstStyle/>
          <a:p>
            <a:r>
              <a:rPr lang="en-US" dirty="0" smtClean="0">
                <a:solidFill>
                  <a:schemeClr val="tx2">
                    <a:lumMod val="75000"/>
                  </a:schemeClr>
                </a:solidFill>
                <a:latin typeface="+mj-lt"/>
                <a:cs typeface="Symbol" charset="2"/>
              </a:rPr>
              <a:t>Lower Control Limit</a:t>
            </a:r>
            <a:endParaRPr lang="en-US" dirty="0">
              <a:solidFill>
                <a:schemeClr val="tx2">
                  <a:lumMod val="75000"/>
                </a:schemeClr>
              </a:solidFill>
              <a:latin typeface="+mj-lt"/>
              <a:cs typeface="Symbol" charset="2"/>
            </a:endParaRPr>
          </a:p>
        </p:txBody>
      </p:sp>
      <p:sp>
        <p:nvSpPr>
          <p:cNvPr id="19" name="Rectangle 1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20559348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3758"/>
            <a:ext cx="8229600" cy="1143000"/>
          </a:xfrm>
        </p:spPr>
        <p:txBody>
          <a:bodyPr>
            <a:normAutofit/>
          </a:bodyPr>
          <a:lstStyle/>
          <a:p>
            <a:r>
              <a:rPr lang="en-US" dirty="0" smtClean="0"/>
              <a:t>Communication is KEY!</a:t>
            </a:r>
            <a:endParaRPr lang="en-US" dirty="0"/>
          </a:p>
        </p:txBody>
      </p:sp>
      <p:graphicFrame>
        <p:nvGraphicFramePr>
          <p:cNvPr id="10" name="Diagram 9"/>
          <p:cNvGraphicFramePr/>
          <p:nvPr>
            <p:extLst>
              <p:ext uri="{D42A27DB-BD31-4B8C-83A1-F6EECF244321}">
                <p14:modId xmlns:p14="http://schemas.microsoft.com/office/powerpoint/2010/main" val="3082067303"/>
              </p:ext>
            </p:extLst>
          </p:nvPr>
        </p:nvGraphicFramePr>
        <p:xfrm>
          <a:off x="332496" y="1459718"/>
          <a:ext cx="8666485" cy="53355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2" name="Oval Callout 21"/>
          <p:cNvSpPr/>
          <p:nvPr/>
        </p:nvSpPr>
        <p:spPr>
          <a:xfrm>
            <a:off x="3480441" y="3622059"/>
            <a:ext cx="2430039" cy="1003514"/>
          </a:xfrm>
          <a:prstGeom prst="wedgeEllipseCallout">
            <a:avLst/>
          </a:prstGeom>
          <a:gradFill flip="none" rotWithShape="1">
            <a:gsLst>
              <a:gs pos="0">
                <a:srgbClr val="FFCC66"/>
              </a:gs>
              <a:gs pos="100000">
                <a:srgbClr val="FFFFFF"/>
              </a:gs>
            </a:gsLst>
            <a:path path="circle">
              <a:fillToRect l="100000" t="100000"/>
            </a:path>
            <a:tileRect r="-100000" b="-100000"/>
          </a:gradFill>
          <a:ln>
            <a:noFill/>
          </a:ln>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solidFill>
                  <a:schemeClr val="tx1"/>
                </a:solidFill>
              </a:rPr>
              <a:t>Communication</a:t>
            </a:r>
            <a:endParaRPr lang="en-US" b="1" dirty="0">
              <a:solidFill>
                <a:schemeClr val="tx1"/>
              </a:solidFill>
            </a:endParaRPr>
          </a:p>
        </p:txBody>
      </p:sp>
      <p:sp>
        <p:nvSpPr>
          <p:cNvPr id="9" name="Rectangle 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40066361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6560"/>
            <a:ext cx="8229600" cy="882720"/>
          </a:xfrm>
        </p:spPr>
        <p:txBody>
          <a:bodyPr>
            <a:normAutofit fontScale="90000"/>
          </a:bodyPr>
          <a:lstStyle/>
          <a:p>
            <a:r>
              <a:rPr lang="en-US" dirty="0" smtClean="0"/>
              <a:t>Statistics for Statistical Process Control</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r>
              <a:rPr lang="en-US" sz="2400" dirty="0"/>
              <a:t>Statistics for </a:t>
            </a:r>
            <a:r>
              <a:rPr lang="en-US" sz="2400" dirty="0" smtClean="0"/>
              <a:t>Central Tendency</a:t>
            </a:r>
            <a:endParaRPr lang="en-US" sz="2400" dirty="0"/>
          </a:p>
          <a:p>
            <a:pPr lvl="1"/>
            <a:r>
              <a:rPr lang="en-US" sz="2000" dirty="0"/>
              <a:t>Sample </a:t>
            </a:r>
            <a:r>
              <a:rPr lang="en-US" sz="2000" dirty="0" smtClean="0"/>
              <a:t>Median</a:t>
            </a:r>
            <a:endParaRPr lang="en-US" sz="2000" dirty="0"/>
          </a:p>
          <a:p>
            <a:pPr lvl="1"/>
            <a:r>
              <a:rPr lang="en-US" sz="2000" dirty="0" smtClean="0"/>
              <a:t>Sample Mean</a:t>
            </a:r>
            <a:endParaRPr lang="en-US" sz="2000" dirty="0"/>
          </a:p>
          <a:p>
            <a:r>
              <a:rPr lang="en-US" sz="2400" dirty="0"/>
              <a:t>Statistics for Variability</a:t>
            </a:r>
          </a:p>
          <a:p>
            <a:pPr lvl="1"/>
            <a:r>
              <a:rPr lang="en-US" sz="2000" dirty="0"/>
              <a:t>Sample Range</a:t>
            </a:r>
          </a:p>
          <a:p>
            <a:pPr lvl="1"/>
            <a:r>
              <a:rPr lang="en-US" sz="2000" dirty="0"/>
              <a:t>Sample Variance</a:t>
            </a:r>
          </a:p>
          <a:p>
            <a:pPr lvl="1"/>
            <a:r>
              <a:rPr lang="en-US" sz="2000" dirty="0"/>
              <a:t>Sample Standard Deviation</a:t>
            </a:r>
          </a:p>
          <a:p>
            <a:pPr lvl="0" fontAlgn="auto"/>
            <a:endParaRPr lang="en-US" sz="2400" i="1" dirty="0" smtClean="0"/>
          </a:p>
        </p:txBody>
      </p:sp>
      <p:pic>
        <p:nvPicPr>
          <p:cNvPr id="9" name="Picture 8"/>
          <p:cNvPicPr/>
          <p:nvPr/>
        </p:nvPicPr>
        <p:blipFill rotWithShape="1">
          <a:blip r:embed="rId3">
            <a:extLst>
              <a:ext uri="{28A0092B-C50C-407E-A947-70E740481C1C}">
                <a14:useLocalDpi xmlns:a14="http://schemas.microsoft.com/office/drawing/2010/main" val="0"/>
              </a:ext>
            </a:extLst>
          </a:blip>
          <a:srcRect r="10188" b="16557"/>
          <a:stretch/>
        </p:blipFill>
        <p:spPr>
          <a:xfrm>
            <a:off x="3809673" y="3167342"/>
            <a:ext cx="5208906" cy="3494153"/>
          </a:xfrm>
          <a:prstGeom prst="rect">
            <a:avLst/>
          </a:prstGeom>
        </p:spPr>
      </p:pic>
      <p:sp>
        <p:nvSpPr>
          <p:cNvPr id="10" name="Rectangle 9"/>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63638"/>
            <a:ext cx="8229600" cy="688322"/>
          </a:xfrm>
        </p:spPr>
        <p:txBody>
          <a:bodyPr>
            <a:normAutofit fontScale="90000"/>
          </a:bodyPr>
          <a:lstStyle/>
          <a:p>
            <a:r>
              <a:rPr lang="en-US" dirty="0" smtClean="0"/>
              <a:t>Sample Median – Central Tendency</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marL="0" lvl="0" indent="0" fontAlgn="auto">
              <a:buNone/>
            </a:pPr>
            <a:r>
              <a:rPr lang="en-US" sz="2400" i="1" dirty="0" smtClean="0"/>
              <a:t>Sample </a:t>
            </a:r>
            <a:r>
              <a:rPr lang="en-US" sz="2400" i="1" dirty="0"/>
              <a:t>Median</a:t>
            </a:r>
            <a:r>
              <a:rPr lang="en-US" sz="2400" dirty="0"/>
              <a:t> </a:t>
            </a:r>
            <a:endParaRPr lang="en-US" sz="2400" dirty="0" smtClean="0"/>
          </a:p>
          <a:p>
            <a:pPr lvl="1"/>
            <a:r>
              <a:rPr lang="en-US" sz="2000" dirty="0"/>
              <a:t>R</a:t>
            </a:r>
            <a:r>
              <a:rPr lang="en-US" sz="2000" dirty="0" smtClean="0"/>
              <a:t>epresents </a:t>
            </a:r>
            <a:r>
              <a:rPr lang="en-US" sz="2000" dirty="0"/>
              <a:t>the data value that is “physically” in the middle of the sample set when arranged in numerical order. </a:t>
            </a:r>
            <a:endParaRPr lang="en-US" sz="2000" dirty="0" smtClean="0"/>
          </a:p>
          <a:p>
            <a:pPr marL="457200" lvl="1" indent="0">
              <a:buNone/>
            </a:pPr>
            <a:r>
              <a:rPr lang="en-US" sz="2000" dirty="0" smtClean="0"/>
              <a:t>Example:</a:t>
            </a:r>
          </a:p>
          <a:p>
            <a:pPr lvl="1"/>
            <a:r>
              <a:rPr lang="en-US" sz="2000" dirty="0" smtClean="0"/>
              <a:t>Given the data set: 2,4,1,5,3</a:t>
            </a:r>
          </a:p>
          <a:p>
            <a:pPr lvl="1"/>
            <a:r>
              <a:rPr lang="en-US" sz="2000" dirty="0" smtClean="0"/>
              <a:t>Order the data: 1,2,3,4,5</a:t>
            </a:r>
          </a:p>
          <a:p>
            <a:pPr lvl="1"/>
            <a:r>
              <a:rPr lang="en-US" b="1" dirty="0" smtClean="0"/>
              <a:t>Question: What is the Median?</a:t>
            </a:r>
          </a:p>
        </p:txBody>
      </p:sp>
      <p:sp>
        <p:nvSpPr>
          <p:cNvPr id="9" name="Rectangle 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
        <p:nvSpPr>
          <p:cNvPr id="6" name="TextBox 5"/>
          <p:cNvSpPr txBox="1"/>
          <p:nvPr/>
        </p:nvSpPr>
        <p:spPr>
          <a:xfrm>
            <a:off x="50800" y="6515608"/>
            <a:ext cx="1865254" cy="369332"/>
          </a:xfrm>
          <a:prstGeom prst="rect">
            <a:avLst/>
          </a:prstGeom>
          <a:noFill/>
        </p:spPr>
        <p:txBody>
          <a:bodyPr wrap="none" rtlCol="0">
            <a:spAutoFit/>
          </a:bodyPr>
          <a:lstStyle/>
          <a:p>
            <a:r>
              <a:rPr lang="en-US" b="1" dirty="0" err="1">
                <a:solidFill>
                  <a:srgbClr val="225D79"/>
                </a:solidFill>
              </a:rPr>
              <a:t>s</a:t>
            </a:r>
            <a:r>
              <a:rPr lang="en-US" b="1" dirty="0" err="1" smtClean="0">
                <a:solidFill>
                  <a:srgbClr val="225D79"/>
                </a:solidFill>
              </a:rPr>
              <a:t>cme-support.org</a:t>
            </a:r>
            <a:endParaRPr lang="en-US" b="1" dirty="0">
              <a:solidFill>
                <a:srgbClr val="225D79"/>
              </a:solidFill>
            </a:endParaRPr>
          </a:p>
        </p:txBody>
      </p:sp>
    </p:spTree>
    <p:extLst>
      <p:ext uri="{BB962C8B-B14F-4D97-AF65-F5344CB8AC3E}">
        <p14:creationId xmlns:p14="http://schemas.microsoft.com/office/powerpoint/2010/main" val="33677233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63928"/>
            <a:ext cx="8229600" cy="602886"/>
          </a:xfrm>
        </p:spPr>
        <p:txBody>
          <a:bodyPr>
            <a:normAutofit fontScale="90000"/>
          </a:bodyPr>
          <a:lstStyle/>
          <a:p>
            <a:r>
              <a:rPr lang="en-US" dirty="0"/>
              <a:t>Sample Median – Central Tendency</a:t>
            </a:r>
          </a:p>
        </p:txBody>
      </p:sp>
      <p:sp>
        <p:nvSpPr>
          <p:cNvPr id="3" name="Content Placeholder 2"/>
          <p:cNvSpPr>
            <a:spLocks noGrp="1"/>
          </p:cNvSpPr>
          <p:nvPr>
            <p:ph idx="1"/>
          </p:nvPr>
        </p:nvSpPr>
        <p:spPr>
          <a:xfrm>
            <a:off x="116112" y="1469573"/>
            <a:ext cx="8751843" cy="4913142"/>
          </a:xfrm>
        </p:spPr>
        <p:txBody>
          <a:bodyPr>
            <a:noAutofit/>
          </a:bodyPr>
          <a:lstStyle/>
          <a:p>
            <a:pPr marL="0" lvl="0" indent="0" fontAlgn="auto">
              <a:buNone/>
            </a:pPr>
            <a:r>
              <a:rPr lang="en-US" sz="2400" i="1" dirty="0" smtClean="0"/>
              <a:t>Sample </a:t>
            </a:r>
            <a:r>
              <a:rPr lang="en-US" sz="2400" i="1" dirty="0"/>
              <a:t>Median</a:t>
            </a:r>
            <a:r>
              <a:rPr lang="en-US" sz="2400" dirty="0"/>
              <a:t> </a:t>
            </a:r>
            <a:endParaRPr lang="en-US" sz="2400" dirty="0" smtClean="0"/>
          </a:p>
          <a:p>
            <a:pPr lvl="1"/>
            <a:r>
              <a:rPr lang="en-US" sz="2000" dirty="0"/>
              <a:t>R</a:t>
            </a:r>
            <a:r>
              <a:rPr lang="en-US" sz="2000" dirty="0" smtClean="0"/>
              <a:t>epresents </a:t>
            </a:r>
            <a:r>
              <a:rPr lang="en-US" sz="2000" dirty="0"/>
              <a:t>the data value that is “physically” in the middle of the sample set when arranged in numerical order. </a:t>
            </a:r>
            <a:endParaRPr lang="en-US" sz="2000" dirty="0" smtClean="0"/>
          </a:p>
          <a:p>
            <a:pPr marL="457200" lvl="1" indent="0">
              <a:buNone/>
            </a:pPr>
            <a:r>
              <a:rPr lang="en-US" sz="2000" dirty="0" smtClean="0"/>
              <a:t>Example:</a:t>
            </a:r>
          </a:p>
          <a:p>
            <a:pPr lvl="1"/>
            <a:r>
              <a:rPr lang="en-US" sz="2000" dirty="0" smtClean="0"/>
              <a:t>Given the data set: 2, 4, 1, 5, 3</a:t>
            </a:r>
          </a:p>
          <a:p>
            <a:pPr lvl="1"/>
            <a:r>
              <a:rPr lang="en-US" sz="2000" dirty="0" smtClean="0"/>
              <a:t>Order the data: 1,2,</a:t>
            </a:r>
            <a:r>
              <a:rPr lang="en-US" sz="2400" b="1" dirty="0" smtClean="0">
                <a:solidFill>
                  <a:srgbClr val="800000"/>
                </a:solidFill>
              </a:rPr>
              <a:t>3</a:t>
            </a:r>
            <a:r>
              <a:rPr lang="en-US" sz="2000" dirty="0" smtClean="0"/>
              <a:t>,4,5</a:t>
            </a:r>
          </a:p>
          <a:p>
            <a:pPr marL="457200" lvl="1" indent="0">
              <a:buNone/>
            </a:pPr>
            <a:endParaRPr lang="en-US" sz="2000" dirty="0" smtClean="0"/>
          </a:p>
          <a:p>
            <a:pPr marL="457200" lvl="1" indent="0">
              <a:buNone/>
            </a:pPr>
            <a:r>
              <a:rPr lang="en-US" sz="2000" dirty="0" smtClean="0"/>
              <a:t>Example:</a:t>
            </a:r>
          </a:p>
          <a:p>
            <a:pPr lvl="1"/>
            <a:r>
              <a:rPr lang="en-US" sz="2000" dirty="0"/>
              <a:t>Given the data set: </a:t>
            </a:r>
            <a:r>
              <a:rPr lang="en-US" sz="2000" dirty="0" smtClean="0"/>
              <a:t>2, 4 ,1, 5, 1 ,3</a:t>
            </a:r>
            <a:endParaRPr lang="en-US" sz="2000" dirty="0"/>
          </a:p>
          <a:p>
            <a:pPr lvl="1"/>
            <a:r>
              <a:rPr lang="en-US" sz="2000" dirty="0"/>
              <a:t>Order the data: </a:t>
            </a:r>
            <a:r>
              <a:rPr lang="en-US" sz="2000" dirty="0" smtClean="0"/>
              <a:t>1, 1, 2, 3, 4, 5</a:t>
            </a:r>
          </a:p>
          <a:p>
            <a:pPr lvl="1"/>
            <a:r>
              <a:rPr lang="en-US" sz="2000" dirty="0" smtClean="0"/>
              <a:t>Median is the average of the 2 middle #’s: 2 and 3</a:t>
            </a:r>
          </a:p>
          <a:p>
            <a:pPr lvl="1"/>
            <a:r>
              <a:rPr lang="en-US" sz="2000" dirty="0" smtClean="0"/>
              <a:t>Median = </a:t>
            </a:r>
            <a:r>
              <a:rPr lang="en-US" sz="2000" b="1" dirty="0" smtClean="0">
                <a:solidFill>
                  <a:srgbClr val="800000"/>
                </a:solidFill>
              </a:rPr>
              <a:t>2.5</a:t>
            </a:r>
            <a:endParaRPr lang="en-US" sz="2000" b="1" dirty="0">
              <a:solidFill>
                <a:srgbClr val="800000"/>
              </a:solidFill>
            </a:endParaRPr>
          </a:p>
          <a:p>
            <a:pPr lvl="1"/>
            <a:endParaRPr lang="en-US" sz="2000" dirty="0" smtClean="0"/>
          </a:p>
        </p:txBody>
      </p:sp>
      <p:sp>
        <p:nvSpPr>
          <p:cNvPr id="9" name="Rectangle 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109031547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4463" y="508318"/>
            <a:ext cx="8229600" cy="698482"/>
          </a:xfrm>
        </p:spPr>
        <p:txBody>
          <a:bodyPr>
            <a:normAutofit fontScale="90000"/>
          </a:bodyPr>
          <a:lstStyle/>
          <a:p>
            <a:r>
              <a:rPr lang="en-US" dirty="0"/>
              <a:t>Sample </a:t>
            </a:r>
            <a:r>
              <a:rPr lang="en-US" dirty="0" smtClean="0"/>
              <a:t>Mean – </a:t>
            </a:r>
            <a:r>
              <a:rPr lang="en-US" dirty="0"/>
              <a:t>Central Tendency</a:t>
            </a:r>
          </a:p>
        </p:txBody>
      </p:sp>
      <p:sp>
        <p:nvSpPr>
          <p:cNvPr id="3" name="Content Placeholder 2"/>
          <p:cNvSpPr>
            <a:spLocks noGrp="1"/>
          </p:cNvSpPr>
          <p:nvPr>
            <p:ph idx="1"/>
          </p:nvPr>
        </p:nvSpPr>
        <p:spPr>
          <a:xfrm>
            <a:off x="116112" y="1469573"/>
            <a:ext cx="8751843" cy="4913142"/>
          </a:xfrm>
        </p:spPr>
        <p:txBody>
          <a:bodyPr>
            <a:noAutofit/>
          </a:bodyPr>
          <a:lstStyle/>
          <a:p>
            <a:pPr marL="0" lvl="0" indent="0" fontAlgn="auto">
              <a:buNone/>
            </a:pPr>
            <a:r>
              <a:rPr lang="en-US" sz="2400" i="1" dirty="0" smtClean="0"/>
              <a:t>Mean</a:t>
            </a:r>
          </a:p>
          <a:p>
            <a:r>
              <a:rPr lang="en-US" sz="2400" dirty="0"/>
              <a:t>Universal </a:t>
            </a:r>
            <a:r>
              <a:rPr lang="en-US" sz="2400" dirty="0" smtClean="0"/>
              <a:t>or Arithmetic Mean </a:t>
            </a:r>
            <a:r>
              <a:rPr lang="en-US" sz="2400" dirty="0"/>
              <a:t>= </a:t>
            </a:r>
            <a:r>
              <a:rPr lang="en-US" sz="2400" dirty="0">
                <a:latin typeface="Symbol" charset="2"/>
                <a:cs typeface="Symbol" charset="2"/>
              </a:rPr>
              <a:t>m</a:t>
            </a:r>
            <a:endParaRPr lang="en-US" sz="2400" dirty="0"/>
          </a:p>
          <a:p>
            <a:r>
              <a:rPr lang="en-US" sz="2400" dirty="0" smtClean="0"/>
              <a:t>Sample </a:t>
            </a:r>
            <a:r>
              <a:rPr lang="en-US" sz="2400" dirty="0"/>
              <a:t>Mean = X</a:t>
            </a:r>
          </a:p>
          <a:p>
            <a:r>
              <a:rPr lang="en-US" sz="2400" dirty="0" smtClean="0"/>
              <a:t>Mean </a:t>
            </a:r>
            <a:r>
              <a:rPr lang="en-US" sz="2400" dirty="0"/>
              <a:t>of a collection of sample Means = </a:t>
            </a:r>
            <a:r>
              <a:rPr lang="en-US" sz="2400" dirty="0" smtClean="0"/>
              <a:t>X</a:t>
            </a:r>
          </a:p>
          <a:p>
            <a:endParaRPr lang="en-US" sz="2400" dirty="0"/>
          </a:p>
          <a:p>
            <a:pPr marL="0" indent="0">
              <a:buNone/>
            </a:pPr>
            <a:r>
              <a:rPr lang="en-US" sz="2400" dirty="0" smtClean="0"/>
              <a:t>Calculation of Mean</a:t>
            </a:r>
          </a:p>
          <a:p>
            <a:pPr marL="0" indent="0">
              <a:buNone/>
            </a:pPr>
            <a:endParaRPr lang="en-US" sz="2400" dirty="0"/>
          </a:p>
          <a:p>
            <a:pPr marL="0" indent="0">
              <a:buNone/>
            </a:pPr>
            <a:endParaRPr lang="en-US" sz="2400" dirty="0"/>
          </a:p>
          <a:p>
            <a:pPr marL="0" indent="0">
              <a:buNone/>
            </a:pPr>
            <a:r>
              <a:rPr lang="en-US" sz="2400" dirty="0" smtClean="0"/>
              <a:t>5 Resist Thickness Values: </a:t>
            </a:r>
            <a:r>
              <a:rPr lang="en-US" sz="2400" dirty="0"/>
              <a:t>2.87</a:t>
            </a:r>
            <a:r>
              <a:rPr lang="en-US" sz="2400" dirty="0" smtClean="0"/>
              <a:t>, 2.99, 3.01, 3.15, 2.98 Microns</a:t>
            </a:r>
          </a:p>
          <a:p>
            <a:pPr marL="0" indent="0">
              <a:buNone/>
            </a:pPr>
            <a:endParaRPr lang="en-US" sz="2400" dirty="0"/>
          </a:p>
          <a:p>
            <a:pPr marL="0" lvl="0" indent="0" fontAlgn="auto">
              <a:buNone/>
            </a:pPr>
            <a:endParaRPr lang="en-US" sz="2000" b="1" dirty="0" smtClean="0"/>
          </a:p>
        </p:txBody>
      </p:sp>
      <p:cxnSp>
        <p:nvCxnSpPr>
          <p:cNvPr id="9" name="Straight Connector 8"/>
          <p:cNvCxnSpPr/>
          <p:nvPr/>
        </p:nvCxnSpPr>
        <p:spPr>
          <a:xfrm>
            <a:off x="2530829" y="2460224"/>
            <a:ext cx="181408" cy="3192"/>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12" name="Picture 11"/>
          <p:cNvPicPr>
            <a:picLocks noChangeAspect="1"/>
          </p:cNvPicPr>
          <p:nvPr/>
        </p:nvPicPr>
        <p:blipFill rotWithShape="1">
          <a:blip r:embed="rId3"/>
          <a:srcRect l="43679" t="4662" r="42837" b="-12526"/>
          <a:stretch/>
        </p:blipFill>
        <p:spPr>
          <a:xfrm>
            <a:off x="2823496" y="3587736"/>
            <a:ext cx="2359078" cy="1010977"/>
          </a:xfrm>
          <a:prstGeom prst="rect">
            <a:avLst/>
          </a:prstGeom>
        </p:spPr>
      </p:pic>
      <p:grpSp>
        <p:nvGrpSpPr>
          <p:cNvPr id="15" name="Group 14"/>
          <p:cNvGrpSpPr/>
          <p:nvPr/>
        </p:nvGrpSpPr>
        <p:grpSpPr>
          <a:xfrm>
            <a:off x="5531390" y="2837211"/>
            <a:ext cx="182846" cy="62484"/>
            <a:chOff x="200720" y="2828571"/>
            <a:chExt cx="182846" cy="62484"/>
          </a:xfrm>
        </p:grpSpPr>
        <p:cxnSp>
          <p:nvCxnSpPr>
            <p:cNvPr id="16" name="Straight Connector 15"/>
            <p:cNvCxnSpPr/>
            <p:nvPr/>
          </p:nvCxnSpPr>
          <p:spPr>
            <a:xfrm>
              <a:off x="202158" y="2887863"/>
              <a:ext cx="181408" cy="3192"/>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a:off x="200720" y="2828571"/>
              <a:ext cx="181408" cy="3192"/>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grpSp>
      <p:cxnSp>
        <p:nvCxnSpPr>
          <p:cNvPr id="22" name="Straight Connector 21"/>
          <p:cNvCxnSpPr/>
          <p:nvPr/>
        </p:nvCxnSpPr>
        <p:spPr>
          <a:xfrm>
            <a:off x="995403" y="6041821"/>
            <a:ext cx="181408" cy="3192"/>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23" name="TextBox 22"/>
          <p:cNvSpPr txBox="1"/>
          <p:nvPr/>
        </p:nvSpPr>
        <p:spPr>
          <a:xfrm>
            <a:off x="525538" y="5951500"/>
            <a:ext cx="4218904" cy="400110"/>
          </a:xfrm>
          <a:prstGeom prst="rect">
            <a:avLst/>
          </a:prstGeom>
          <a:noFill/>
        </p:spPr>
        <p:txBody>
          <a:bodyPr wrap="square" rtlCol="0">
            <a:spAutoFit/>
          </a:bodyPr>
          <a:lstStyle/>
          <a:p>
            <a:r>
              <a:rPr lang="en-US" sz="2000" dirty="0" smtClean="0">
                <a:latin typeface="Symbol" charset="2"/>
                <a:cs typeface="Symbol" charset="2"/>
              </a:rPr>
              <a:t>m </a:t>
            </a:r>
            <a:r>
              <a:rPr lang="en-US" sz="2000" dirty="0" smtClean="0"/>
              <a:t>= X = 2.87 + 2.99+ 3.01+ 3.15 + 2.98</a:t>
            </a:r>
            <a:endParaRPr lang="en-US" sz="2000" dirty="0"/>
          </a:p>
        </p:txBody>
      </p:sp>
      <p:cxnSp>
        <p:nvCxnSpPr>
          <p:cNvPr id="24" name="Straight Connector 23"/>
          <p:cNvCxnSpPr/>
          <p:nvPr/>
        </p:nvCxnSpPr>
        <p:spPr>
          <a:xfrm>
            <a:off x="1381760" y="6345176"/>
            <a:ext cx="3187503" cy="5499"/>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25" name="TextBox 24"/>
          <p:cNvSpPr txBox="1"/>
          <p:nvPr/>
        </p:nvSpPr>
        <p:spPr>
          <a:xfrm>
            <a:off x="4607330" y="6058458"/>
            <a:ext cx="2122475" cy="400110"/>
          </a:xfrm>
          <a:prstGeom prst="rect">
            <a:avLst/>
          </a:prstGeom>
          <a:noFill/>
        </p:spPr>
        <p:txBody>
          <a:bodyPr wrap="square" rtlCol="0">
            <a:spAutoFit/>
          </a:bodyPr>
          <a:lstStyle/>
          <a:p>
            <a:r>
              <a:rPr lang="en-US" sz="2000" dirty="0" smtClean="0"/>
              <a:t>=  3.00 microns</a:t>
            </a:r>
            <a:endParaRPr lang="en-US" sz="2000" dirty="0"/>
          </a:p>
        </p:txBody>
      </p:sp>
      <p:sp>
        <p:nvSpPr>
          <p:cNvPr id="26" name="TextBox 25"/>
          <p:cNvSpPr txBox="1"/>
          <p:nvPr/>
        </p:nvSpPr>
        <p:spPr>
          <a:xfrm>
            <a:off x="2668960" y="6327420"/>
            <a:ext cx="375920" cy="400110"/>
          </a:xfrm>
          <a:prstGeom prst="rect">
            <a:avLst/>
          </a:prstGeom>
          <a:noFill/>
        </p:spPr>
        <p:txBody>
          <a:bodyPr wrap="square" rtlCol="0">
            <a:spAutoFit/>
          </a:bodyPr>
          <a:lstStyle/>
          <a:p>
            <a:r>
              <a:rPr lang="en-US" sz="2000" dirty="0" smtClean="0"/>
              <a:t>5</a:t>
            </a:r>
            <a:endParaRPr lang="en-US" sz="2000" dirty="0"/>
          </a:p>
        </p:txBody>
      </p:sp>
      <p:sp>
        <p:nvSpPr>
          <p:cNvPr id="27" name="TextBox 26"/>
          <p:cNvSpPr txBox="1"/>
          <p:nvPr/>
        </p:nvSpPr>
        <p:spPr>
          <a:xfrm>
            <a:off x="6513522" y="5968998"/>
            <a:ext cx="2245447" cy="523220"/>
          </a:xfrm>
          <a:prstGeom prst="rect">
            <a:avLst/>
          </a:prstGeom>
          <a:noFill/>
        </p:spPr>
        <p:txBody>
          <a:bodyPr wrap="square" rtlCol="0">
            <a:spAutoFit/>
          </a:bodyPr>
          <a:lstStyle/>
          <a:p>
            <a:r>
              <a:rPr lang="en-US" sz="2800" dirty="0" smtClean="0"/>
              <a:t>Sample Mean</a:t>
            </a:r>
            <a:endParaRPr lang="en-US" sz="2800" dirty="0"/>
          </a:p>
        </p:txBody>
      </p:sp>
      <p:sp>
        <p:nvSpPr>
          <p:cNvPr id="18" name="Rectangle 17"/>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17680816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a:ln>
            <a:noFill/>
          </a:ln>
        </p:spPr>
        <p:txBody>
          <a:bodyPr>
            <a:normAutofit/>
          </a:bodyPr>
          <a:lstStyle/>
          <a:p>
            <a:r>
              <a:rPr lang="en-US" dirty="0" smtClean="0"/>
              <a:t>What is X ?</a:t>
            </a:r>
            <a:endParaRPr lang="en-US" dirty="0"/>
          </a:p>
        </p:txBody>
      </p:sp>
      <p:grpSp>
        <p:nvGrpSpPr>
          <p:cNvPr id="48" name="Group 47"/>
          <p:cNvGrpSpPr/>
          <p:nvPr/>
        </p:nvGrpSpPr>
        <p:grpSpPr>
          <a:xfrm>
            <a:off x="1039197" y="5983425"/>
            <a:ext cx="182846" cy="62484"/>
            <a:chOff x="200720" y="2828571"/>
            <a:chExt cx="182846" cy="62484"/>
          </a:xfrm>
        </p:grpSpPr>
        <p:cxnSp>
          <p:nvCxnSpPr>
            <p:cNvPr id="10" name="Straight Connector 9"/>
            <p:cNvCxnSpPr/>
            <p:nvPr/>
          </p:nvCxnSpPr>
          <p:spPr>
            <a:xfrm>
              <a:off x="202158" y="2887863"/>
              <a:ext cx="181408" cy="3192"/>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200720" y="2828571"/>
              <a:ext cx="181408" cy="3192"/>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grpSp>
      <p:pic>
        <p:nvPicPr>
          <p:cNvPr id="121" name="Picture 120"/>
          <p:cNvPicPr>
            <a:picLocks noChangeAspect="1"/>
          </p:cNvPicPr>
          <p:nvPr/>
        </p:nvPicPr>
        <p:blipFill>
          <a:blip r:embed="rId3"/>
          <a:stretch>
            <a:fillRect/>
          </a:stretch>
        </p:blipFill>
        <p:spPr>
          <a:xfrm>
            <a:off x="2789923" y="2979533"/>
            <a:ext cx="1167749" cy="1610078"/>
          </a:xfrm>
          <a:prstGeom prst="rect">
            <a:avLst/>
          </a:prstGeom>
        </p:spPr>
      </p:pic>
      <p:pic>
        <p:nvPicPr>
          <p:cNvPr id="122" name="Picture 121"/>
          <p:cNvPicPr>
            <a:picLocks noChangeAspect="1"/>
          </p:cNvPicPr>
          <p:nvPr/>
        </p:nvPicPr>
        <p:blipFill>
          <a:blip r:embed="rId4"/>
          <a:stretch>
            <a:fillRect/>
          </a:stretch>
        </p:blipFill>
        <p:spPr>
          <a:xfrm>
            <a:off x="5142986" y="2979533"/>
            <a:ext cx="1167749" cy="1610078"/>
          </a:xfrm>
          <a:prstGeom prst="rect">
            <a:avLst/>
          </a:prstGeom>
        </p:spPr>
      </p:pic>
      <p:pic>
        <p:nvPicPr>
          <p:cNvPr id="123" name="Picture 122"/>
          <p:cNvPicPr>
            <a:picLocks noChangeAspect="1"/>
          </p:cNvPicPr>
          <p:nvPr/>
        </p:nvPicPr>
        <p:blipFill>
          <a:blip r:embed="rId5"/>
          <a:stretch>
            <a:fillRect/>
          </a:stretch>
        </p:blipFill>
        <p:spPr>
          <a:xfrm>
            <a:off x="7534848" y="2979533"/>
            <a:ext cx="1167749" cy="1610078"/>
          </a:xfrm>
          <a:prstGeom prst="rect">
            <a:avLst/>
          </a:prstGeom>
        </p:spPr>
      </p:pic>
      <p:pic>
        <p:nvPicPr>
          <p:cNvPr id="125" name="Picture 124"/>
          <p:cNvPicPr>
            <a:picLocks noChangeAspect="1"/>
          </p:cNvPicPr>
          <p:nvPr/>
        </p:nvPicPr>
        <p:blipFill rotWithShape="1">
          <a:blip r:embed="rId6"/>
          <a:srcRect b="82356"/>
          <a:stretch/>
        </p:blipFill>
        <p:spPr>
          <a:xfrm>
            <a:off x="376894" y="2979533"/>
            <a:ext cx="1167749" cy="284081"/>
          </a:xfrm>
          <a:prstGeom prst="rect">
            <a:avLst/>
          </a:prstGeom>
        </p:spPr>
      </p:pic>
      <p:grpSp>
        <p:nvGrpSpPr>
          <p:cNvPr id="3" name="Group 2"/>
          <p:cNvGrpSpPr/>
          <p:nvPr/>
        </p:nvGrpSpPr>
        <p:grpSpPr>
          <a:xfrm>
            <a:off x="260076" y="1453829"/>
            <a:ext cx="1540015" cy="1515077"/>
            <a:chOff x="260076" y="1453829"/>
            <a:chExt cx="1540015" cy="1515077"/>
          </a:xfrm>
        </p:grpSpPr>
        <p:pic>
          <p:nvPicPr>
            <p:cNvPr id="63" name="Picture 62" descr="FlatWafer10_20.png"/>
            <p:cNvPicPr>
              <a:picLocks noChangeAspect="1"/>
            </p:cNvPicPr>
            <p:nvPr/>
          </p:nvPicPr>
          <p:blipFill>
            <a:blip r:embed="rId7"/>
            <a:stretch>
              <a:fillRect/>
            </a:stretch>
          </p:blipFill>
          <p:spPr>
            <a:xfrm>
              <a:off x="260076" y="1453829"/>
              <a:ext cx="1540015" cy="1515077"/>
            </a:xfrm>
            <a:prstGeom prst="rect">
              <a:avLst/>
            </a:prstGeom>
          </p:spPr>
        </p:pic>
        <p:sp>
          <p:nvSpPr>
            <p:cNvPr id="64" name="Oval 63"/>
            <p:cNvSpPr/>
            <p:nvPr/>
          </p:nvSpPr>
          <p:spPr>
            <a:xfrm>
              <a:off x="985271" y="1566964"/>
              <a:ext cx="66393" cy="79860"/>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Oval 64"/>
            <p:cNvSpPr/>
            <p:nvPr/>
          </p:nvSpPr>
          <p:spPr>
            <a:xfrm>
              <a:off x="967789" y="1834963"/>
              <a:ext cx="66393" cy="79860"/>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Oval 70"/>
            <p:cNvSpPr/>
            <p:nvPr/>
          </p:nvSpPr>
          <p:spPr>
            <a:xfrm>
              <a:off x="991307" y="2181269"/>
              <a:ext cx="66393" cy="79860"/>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Oval 71"/>
            <p:cNvSpPr/>
            <p:nvPr/>
          </p:nvSpPr>
          <p:spPr>
            <a:xfrm>
              <a:off x="999899" y="2584327"/>
              <a:ext cx="66393" cy="79860"/>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Oval 126"/>
            <p:cNvSpPr/>
            <p:nvPr/>
          </p:nvSpPr>
          <p:spPr>
            <a:xfrm>
              <a:off x="1002440" y="2818786"/>
              <a:ext cx="66393" cy="79860"/>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8" name="TextBox 127"/>
          <p:cNvSpPr txBox="1"/>
          <p:nvPr/>
        </p:nvSpPr>
        <p:spPr>
          <a:xfrm>
            <a:off x="486140" y="4860429"/>
            <a:ext cx="1036320" cy="646331"/>
          </a:xfrm>
          <a:prstGeom prst="rect">
            <a:avLst/>
          </a:prstGeom>
          <a:noFill/>
        </p:spPr>
        <p:txBody>
          <a:bodyPr wrap="square" rtlCol="0">
            <a:spAutoFit/>
          </a:bodyPr>
          <a:lstStyle/>
          <a:p>
            <a:r>
              <a:rPr lang="en-US" dirty="0" smtClean="0"/>
              <a:t>X = 3.48 microns</a:t>
            </a:r>
            <a:endParaRPr lang="en-US" dirty="0"/>
          </a:p>
        </p:txBody>
      </p:sp>
      <p:sp>
        <p:nvSpPr>
          <p:cNvPr id="130" name="TextBox 129"/>
          <p:cNvSpPr txBox="1"/>
          <p:nvPr/>
        </p:nvSpPr>
        <p:spPr>
          <a:xfrm>
            <a:off x="2975087" y="4860429"/>
            <a:ext cx="1036320" cy="646331"/>
          </a:xfrm>
          <a:prstGeom prst="rect">
            <a:avLst/>
          </a:prstGeom>
          <a:noFill/>
        </p:spPr>
        <p:txBody>
          <a:bodyPr wrap="square" rtlCol="0">
            <a:spAutoFit/>
          </a:bodyPr>
          <a:lstStyle/>
          <a:p>
            <a:r>
              <a:rPr lang="en-US" dirty="0" smtClean="0"/>
              <a:t>X = 3.32 microns</a:t>
            </a:r>
            <a:endParaRPr lang="en-US" dirty="0"/>
          </a:p>
        </p:txBody>
      </p:sp>
      <p:sp>
        <p:nvSpPr>
          <p:cNvPr id="131" name="TextBox 130"/>
          <p:cNvSpPr txBox="1"/>
          <p:nvPr/>
        </p:nvSpPr>
        <p:spPr>
          <a:xfrm>
            <a:off x="5277067" y="4860429"/>
            <a:ext cx="1036320" cy="646331"/>
          </a:xfrm>
          <a:prstGeom prst="rect">
            <a:avLst/>
          </a:prstGeom>
          <a:noFill/>
        </p:spPr>
        <p:txBody>
          <a:bodyPr wrap="square" rtlCol="0">
            <a:spAutoFit/>
          </a:bodyPr>
          <a:lstStyle/>
          <a:p>
            <a:r>
              <a:rPr lang="en-US" dirty="0" smtClean="0"/>
              <a:t>X = 2.72 microns</a:t>
            </a:r>
            <a:endParaRPr lang="en-US" dirty="0"/>
          </a:p>
        </p:txBody>
      </p:sp>
      <p:sp>
        <p:nvSpPr>
          <p:cNvPr id="132" name="TextBox 131"/>
          <p:cNvSpPr txBox="1"/>
          <p:nvPr/>
        </p:nvSpPr>
        <p:spPr>
          <a:xfrm>
            <a:off x="7603735" y="4860429"/>
            <a:ext cx="1036320" cy="646331"/>
          </a:xfrm>
          <a:prstGeom prst="rect">
            <a:avLst/>
          </a:prstGeom>
          <a:noFill/>
        </p:spPr>
        <p:txBody>
          <a:bodyPr wrap="square" rtlCol="0">
            <a:spAutoFit/>
          </a:bodyPr>
          <a:lstStyle/>
          <a:p>
            <a:r>
              <a:rPr lang="en-US" dirty="0" smtClean="0"/>
              <a:t>X = 2.49 microns</a:t>
            </a:r>
            <a:endParaRPr lang="en-US" dirty="0"/>
          </a:p>
        </p:txBody>
      </p:sp>
      <p:cxnSp>
        <p:nvCxnSpPr>
          <p:cNvPr id="135" name="Straight Connector 134"/>
          <p:cNvCxnSpPr/>
          <p:nvPr/>
        </p:nvCxnSpPr>
        <p:spPr>
          <a:xfrm>
            <a:off x="3032742" y="4951646"/>
            <a:ext cx="181408" cy="3192"/>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6" name="Straight Connector 135"/>
          <p:cNvCxnSpPr/>
          <p:nvPr/>
        </p:nvCxnSpPr>
        <p:spPr>
          <a:xfrm>
            <a:off x="549977" y="4953314"/>
            <a:ext cx="181408" cy="3192"/>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7" name="Straight Connector 136"/>
          <p:cNvCxnSpPr/>
          <p:nvPr/>
        </p:nvCxnSpPr>
        <p:spPr>
          <a:xfrm>
            <a:off x="5337262" y="4931326"/>
            <a:ext cx="181408" cy="3192"/>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8" name="Straight Connector 137"/>
          <p:cNvCxnSpPr/>
          <p:nvPr/>
        </p:nvCxnSpPr>
        <p:spPr>
          <a:xfrm>
            <a:off x="7676630" y="4941486"/>
            <a:ext cx="181408" cy="3192"/>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140" name="TextBox 139"/>
          <p:cNvSpPr txBox="1"/>
          <p:nvPr/>
        </p:nvSpPr>
        <p:spPr>
          <a:xfrm>
            <a:off x="975360" y="5951500"/>
            <a:ext cx="3413760" cy="369332"/>
          </a:xfrm>
          <a:prstGeom prst="rect">
            <a:avLst/>
          </a:prstGeom>
          <a:noFill/>
        </p:spPr>
        <p:txBody>
          <a:bodyPr wrap="square" rtlCol="0">
            <a:spAutoFit/>
          </a:bodyPr>
          <a:lstStyle/>
          <a:p>
            <a:r>
              <a:rPr lang="en-US" dirty="0"/>
              <a:t>X </a:t>
            </a:r>
            <a:r>
              <a:rPr lang="en-US" dirty="0" smtClean="0"/>
              <a:t>= 3.48 + 3.32 + 2.72 + 2.49</a:t>
            </a:r>
            <a:endParaRPr lang="en-US" dirty="0"/>
          </a:p>
        </p:txBody>
      </p:sp>
      <p:cxnSp>
        <p:nvCxnSpPr>
          <p:cNvPr id="145" name="Straight Connector 144"/>
          <p:cNvCxnSpPr/>
          <p:nvPr/>
        </p:nvCxnSpPr>
        <p:spPr>
          <a:xfrm>
            <a:off x="1381760" y="6286780"/>
            <a:ext cx="2340225" cy="11075"/>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146" name="TextBox 145"/>
          <p:cNvSpPr txBox="1"/>
          <p:nvPr/>
        </p:nvSpPr>
        <p:spPr>
          <a:xfrm>
            <a:off x="3746049" y="6058458"/>
            <a:ext cx="1706880" cy="369332"/>
          </a:xfrm>
          <a:prstGeom prst="rect">
            <a:avLst/>
          </a:prstGeom>
          <a:noFill/>
        </p:spPr>
        <p:txBody>
          <a:bodyPr wrap="square" rtlCol="0">
            <a:spAutoFit/>
          </a:bodyPr>
          <a:lstStyle/>
          <a:p>
            <a:r>
              <a:rPr lang="en-US" dirty="0" smtClean="0"/>
              <a:t>=  3.00 microns</a:t>
            </a:r>
            <a:endParaRPr lang="en-US" dirty="0"/>
          </a:p>
        </p:txBody>
      </p:sp>
      <p:sp>
        <p:nvSpPr>
          <p:cNvPr id="147" name="TextBox 146"/>
          <p:cNvSpPr txBox="1"/>
          <p:nvPr/>
        </p:nvSpPr>
        <p:spPr>
          <a:xfrm>
            <a:off x="2377000" y="6327420"/>
            <a:ext cx="375920" cy="369332"/>
          </a:xfrm>
          <a:prstGeom prst="rect">
            <a:avLst/>
          </a:prstGeom>
          <a:noFill/>
        </p:spPr>
        <p:txBody>
          <a:bodyPr wrap="square" rtlCol="0">
            <a:spAutoFit/>
          </a:bodyPr>
          <a:lstStyle/>
          <a:p>
            <a:r>
              <a:rPr lang="en-US" dirty="0" smtClean="0"/>
              <a:t>4</a:t>
            </a:r>
            <a:endParaRPr lang="en-US" dirty="0"/>
          </a:p>
        </p:txBody>
      </p:sp>
      <p:pic>
        <p:nvPicPr>
          <p:cNvPr id="148" name="Picture 147"/>
          <p:cNvPicPr>
            <a:picLocks noChangeAspect="1"/>
          </p:cNvPicPr>
          <p:nvPr/>
        </p:nvPicPr>
        <p:blipFill>
          <a:blip r:embed="rId8"/>
          <a:stretch>
            <a:fillRect/>
          </a:stretch>
        </p:blipFill>
        <p:spPr>
          <a:xfrm>
            <a:off x="395649" y="3263940"/>
            <a:ext cx="1164032" cy="1340401"/>
          </a:xfrm>
          <a:prstGeom prst="rect">
            <a:avLst/>
          </a:prstGeom>
        </p:spPr>
      </p:pic>
      <p:grpSp>
        <p:nvGrpSpPr>
          <p:cNvPr id="5" name="Group 4"/>
          <p:cNvGrpSpPr/>
          <p:nvPr/>
        </p:nvGrpSpPr>
        <p:grpSpPr>
          <a:xfrm>
            <a:off x="5133506" y="280757"/>
            <a:ext cx="338667" cy="67734"/>
            <a:chOff x="7244645" y="5969000"/>
            <a:chExt cx="338667" cy="67734"/>
          </a:xfrm>
        </p:grpSpPr>
        <p:cxnSp>
          <p:nvCxnSpPr>
            <p:cNvPr id="4" name="Straight Connector 3"/>
            <p:cNvCxnSpPr/>
            <p:nvPr/>
          </p:nvCxnSpPr>
          <p:spPr>
            <a:xfrm>
              <a:off x="7244645" y="5969000"/>
              <a:ext cx="33866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6" name="Straight Connector 55"/>
            <p:cNvCxnSpPr/>
            <p:nvPr/>
          </p:nvCxnSpPr>
          <p:spPr>
            <a:xfrm>
              <a:off x="7244645" y="6036734"/>
              <a:ext cx="33866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grpSp>
      <p:sp>
        <p:nvSpPr>
          <p:cNvPr id="11" name="TextBox 10"/>
          <p:cNvSpPr txBox="1"/>
          <p:nvPr/>
        </p:nvSpPr>
        <p:spPr>
          <a:xfrm>
            <a:off x="-14105" y="4549423"/>
            <a:ext cx="2144137" cy="338554"/>
          </a:xfrm>
          <a:prstGeom prst="rect">
            <a:avLst/>
          </a:prstGeom>
          <a:noFill/>
        </p:spPr>
        <p:txBody>
          <a:bodyPr wrap="none" rtlCol="0">
            <a:spAutoFit/>
          </a:bodyPr>
          <a:lstStyle/>
          <a:p>
            <a:r>
              <a:rPr lang="en-US" sz="1600" dirty="0" smtClean="0"/>
              <a:t>Wafer #1 Sample Mean</a:t>
            </a:r>
            <a:endParaRPr lang="en-US" sz="1600" dirty="0"/>
          </a:p>
        </p:txBody>
      </p:sp>
      <p:sp>
        <p:nvSpPr>
          <p:cNvPr id="59" name="TextBox 58"/>
          <p:cNvSpPr txBox="1"/>
          <p:nvPr/>
        </p:nvSpPr>
        <p:spPr>
          <a:xfrm>
            <a:off x="2339628" y="4549423"/>
            <a:ext cx="2144137" cy="338554"/>
          </a:xfrm>
          <a:prstGeom prst="rect">
            <a:avLst/>
          </a:prstGeom>
          <a:noFill/>
        </p:spPr>
        <p:txBody>
          <a:bodyPr wrap="none" rtlCol="0">
            <a:spAutoFit/>
          </a:bodyPr>
          <a:lstStyle/>
          <a:p>
            <a:r>
              <a:rPr lang="en-US" sz="1600" dirty="0" smtClean="0"/>
              <a:t>Wafer #2 Sample Mean</a:t>
            </a:r>
            <a:endParaRPr lang="en-US" sz="1600" dirty="0"/>
          </a:p>
        </p:txBody>
      </p:sp>
      <p:sp>
        <p:nvSpPr>
          <p:cNvPr id="62" name="TextBox 61"/>
          <p:cNvSpPr txBox="1"/>
          <p:nvPr/>
        </p:nvSpPr>
        <p:spPr>
          <a:xfrm>
            <a:off x="4611515" y="4549423"/>
            <a:ext cx="2144137" cy="338554"/>
          </a:xfrm>
          <a:prstGeom prst="rect">
            <a:avLst/>
          </a:prstGeom>
          <a:noFill/>
        </p:spPr>
        <p:txBody>
          <a:bodyPr wrap="none" rtlCol="0">
            <a:spAutoFit/>
          </a:bodyPr>
          <a:lstStyle/>
          <a:p>
            <a:r>
              <a:rPr lang="en-US" sz="1600" dirty="0" smtClean="0"/>
              <a:t>Wafer #3 Sample Mean</a:t>
            </a:r>
            <a:endParaRPr lang="en-US" sz="1600" dirty="0"/>
          </a:p>
        </p:txBody>
      </p:sp>
      <p:sp>
        <p:nvSpPr>
          <p:cNvPr id="66" name="TextBox 65"/>
          <p:cNvSpPr txBox="1"/>
          <p:nvPr/>
        </p:nvSpPr>
        <p:spPr>
          <a:xfrm>
            <a:off x="7070418" y="4549423"/>
            <a:ext cx="2144137" cy="338554"/>
          </a:xfrm>
          <a:prstGeom prst="rect">
            <a:avLst/>
          </a:prstGeom>
          <a:noFill/>
        </p:spPr>
        <p:txBody>
          <a:bodyPr wrap="none" rtlCol="0">
            <a:spAutoFit/>
          </a:bodyPr>
          <a:lstStyle/>
          <a:p>
            <a:r>
              <a:rPr lang="en-US" sz="1600" dirty="0" smtClean="0"/>
              <a:t>Wafer #4 Sample Mean</a:t>
            </a:r>
            <a:endParaRPr lang="en-US" sz="1600" dirty="0"/>
          </a:p>
        </p:txBody>
      </p:sp>
      <p:grpSp>
        <p:nvGrpSpPr>
          <p:cNvPr id="67" name="Group 66"/>
          <p:cNvGrpSpPr/>
          <p:nvPr/>
        </p:nvGrpSpPr>
        <p:grpSpPr>
          <a:xfrm>
            <a:off x="2623051" y="1434246"/>
            <a:ext cx="1540015" cy="1515077"/>
            <a:chOff x="260076" y="1453829"/>
            <a:chExt cx="1540015" cy="1515077"/>
          </a:xfrm>
        </p:grpSpPr>
        <p:pic>
          <p:nvPicPr>
            <p:cNvPr id="68" name="Picture 67" descr="FlatWafer10_20.png"/>
            <p:cNvPicPr>
              <a:picLocks noChangeAspect="1"/>
            </p:cNvPicPr>
            <p:nvPr/>
          </p:nvPicPr>
          <p:blipFill>
            <a:blip r:embed="rId7"/>
            <a:stretch>
              <a:fillRect/>
            </a:stretch>
          </p:blipFill>
          <p:spPr>
            <a:xfrm>
              <a:off x="260076" y="1453829"/>
              <a:ext cx="1540015" cy="1515077"/>
            </a:xfrm>
            <a:prstGeom prst="rect">
              <a:avLst/>
            </a:prstGeom>
          </p:spPr>
        </p:pic>
        <p:sp>
          <p:nvSpPr>
            <p:cNvPr id="69" name="Oval 68"/>
            <p:cNvSpPr/>
            <p:nvPr/>
          </p:nvSpPr>
          <p:spPr>
            <a:xfrm>
              <a:off x="985271" y="1566964"/>
              <a:ext cx="66393" cy="79860"/>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Oval 69"/>
            <p:cNvSpPr/>
            <p:nvPr/>
          </p:nvSpPr>
          <p:spPr>
            <a:xfrm>
              <a:off x="967789" y="1834963"/>
              <a:ext cx="66393" cy="79860"/>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Oval 77"/>
            <p:cNvSpPr/>
            <p:nvPr/>
          </p:nvSpPr>
          <p:spPr>
            <a:xfrm>
              <a:off x="991307" y="2181269"/>
              <a:ext cx="66393" cy="79860"/>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Oval 78"/>
            <p:cNvSpPr/>
            <p:nvPr/>
          </p:nvSpPr>
          <p:spPr>
            <a:xfrm>
              <a:off x="999899" y="2584327"/>
              <a:ext cx="66393" cy="79860"/>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Oval 79"/>
            <p:cNvSpPr/>
            <p:nvPr/>
          </p:nvSpPr>
          <p:spPr>
            <a:xfrm>
              <a:off x="1002440" y="2818786"/>
              <a:ext cx="66393" cy="79860"/>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1" name="Group 80"/>
          <p:cNvGrpSpPr/>
          <p:nvPr/>
        </p:nvGrpSpPr>
        <p:grpSpPr>
          <a:xfrm>
            <a:off x="4995906" y="1434779"/>
            <a:ext cx="1540015" cy="1515077"/>
            <a:chOff x="260076" y="1453829"/>
            <a:chExt cx="1540015" cy="1515077"/>
          </a:xfrm>
        </p:grpSpPr>
        <p:pic>
          <p:nvPicPr>
            <p:cNvPr id="89" name="Picture 88" descr="FlatWafer10_20.png"/>
            <p:cNvPicPr>
              <a:picLocks noChangeAspect="1"/>
            </p:cNvPicPr>
            <p:nvPr/>
          </p:nvPicPr>
          <p:blipFill>
            <a:blip r:embed="rId7"/>
            <a:stretch>
              <a:fillRect/>
            </a:stretch>
          </p:blipFill>
          <p:spPr>
            <a:xfrm>
              <a:off x="260076" y="1453829"/>
              <a:ext cx="1540015" cy="1515077"/>
            </a:xfrm>
            <a:prstGeom prst="rect">
              <a:avLst/>
            </a:prstGeom>
          </p:spPr>
        </p:pic>
        <p:sp>
          <p:nvSpPr>
            <p:cNvPr id="90" name="Oval 89"/>
            <p:cNvSpPr/>
            <p:nvPr/>
          </p:nvSpPr>
          <p:spPr>
            <a:xfrm>
              <a:off x="985271" y="1566964"/>
              <a:ext cx="66393" cy="79860"/>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Oval 90"/>
            <p:cNvSpPr/>
            <p:nvPr/>
          </p:nvSpPr>
          <p:spPr>
            <a:xfrm>
              <a:off x="967789" y="1834963"/>
              <a:ext cx="66393" cy="79860"/>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Oval 91"/>
            <p:cNvSpPr/>
            <p:nvPr/>
          </p:nvSpPr>
          <p:spPr>
            <a:xfrm>
              <a:off x="991307" y="2181269"/>
              <a:ext cx="66393" cy="79860"/>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Oval 94"/>
            <p:cNvSpPr/>
            <p:nvPr/>
          </p:nvSpPr>
          <p:spPr>
            <a:xfrm>
              <a:off x="999899" y="2584327"/>
              <a:ext cx="66393" cy="79860"/>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Oval 95"/>
            <p:cNvSpPr/>
            <p:nvPr/>
          </p:nvSpPr>
          <p:spPr>
            <a:xfrm>
              <a:off x="1002440" y="2818786"/>
              <a:ext cx="66393" cy="79860"/>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7" name="Group 96"/>
          <p:cNvGrpSpPr/>
          <p:nvPr/>
        </p:nvGrpSpPr>
        <p:grpSpPr>
          <a:xfrm>
            <a:off x="7372478" y="1423730"/>
            <a:ext cx="1540015" cy="1515077"/>
            <a:chOff x="260076" y="1453829"/>
            <a:chExt cx="1540015" cy="1515077"/>
          </a:xfrm>
        </p:grpSpPr>
        <p:pic>
          <p:nvPicPr>
            <p:cNvPr id="98" name="Picture 97" descr="FlatWafer10_20.png"/>
            <p:cNvPicPr>
              <a:picLocks noChangeAspect="1"/>
            </p:cNvPicPr>
            <p:nvPr/>
          </p:nvPicPr>
          <p:blipFill>
            <a:blip r:embed="rId7"/>
            <a:stretch>
              <a:fillRect/>
            </a:stretch>
          </p:blipFill>
          <p:spPr>
            <a:xfrm>
              <a:off x="260076" y="1453829"/>
              <a:ext cx="1540015" cy="1515077"/>
            </a:xfrm>
            <a:prstGeom prst="rect">
              <a:avLst/>
            </a:prstGeom>
          </p:spPr>
        </p:pic>
        <p:sp>
          <p:nvSpPr>
            <p:cNvPr id="99" name="Oval 98"/>
            <p:cNvSpPr/>
            <p:nvPr/>
          </p:nvSpPr>
          <p:spPr>
            <a:xfrm>
              <a:off x="985271" y="1566964"/>
              <a:ext cx="66393" cy="79860"/>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Oval 99"/>
            <p:cNvSpPr/>
            <p:nvPr/>
          </p:nvSpPr>
          <p:spPr>
            <a:xfrm>
              <a:off x="967789" y="1834963"/>
              <a:ext cx="66393" cy="79860"/>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Oval 100"/>
            <p:cNvSpPr/>
            <p:nvPr/>
          </p:nvSpPr>
          <p:spPr>
            <a:xfrm>
              <a:off x="991307" y="2181269"/>
              <a:ext cx="66393" cy="79860"/>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1"/>
            <p:cNvSpPr/>
            <p:nvPr/>
          </p:nvSpPr>
          <p:spPr>
            <a:xfrm>
              <a:off x="999899" y="2584327"/>
              <a:ext cx="66393" cy="79860"/>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Oval 102"/>
            <p:cNvSpPr/>
            <p:nvPr/>
          </p:nvSpPr>
          <p:spPr>
            <a:xfrm>
              <a:off x="1002440" y="2818786"/>
              <a:ext cx="66393" cy="79860"/>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p:cNvSpPr/>
          <p:nvPr/>
        </p:nvSpPr>
        <p:spPr>
          <a:xfrm>
            <a:off x="4419761" y="3244334"/>
            <a:ext cx="304478" cy="369332"/>
          </a:xfrm>
          <a:prstGeom prst="rect">
            <a:avLst/>
          </a:prstGeom>
        </p:spPr>
        <p:txBody>
          <a:bodyPr wrap="none">
            <a:spAutoFit/>
          </a:bodyPr>
          <a:lstStyle/>
          <a:p>
            <a:r>
              <a:rPr lang="en-US" dirty="0"/>
              <a:t>X</a:t>
            </a:r>
          </a:p>
        </p:txBody>
      </p:sp>
      <p:cxnSp>
        <p:nvCxnSpPr>
          <p:cNvPr id="15" name="Straight Connector 14"/>
          <p:cNvCxnSpPr/>
          <p:nvPr/>
        </p:nvCxnSpPr>
        <p:spPr>
          <a:xfrm>
            <a:off x="4492624" y="3334585"/>
            <a:ext cx="156654"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73" name="Rectangle 72"/>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7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45775590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fontScale="90000"/>
          </a:bodyPr>
          <a:lstStyle/>
          <a:p>
            <a:r>
              <a:rPr lang="en-US" dirty="0" smtClean="0"/>
              <a:t> Sample Range</a:t>
            </a:r>
            <a:br>
              <a:rPr lang="en-US" dirty="0" smtClean="0"/>
            </a:br>
            <a:r>
              <a:rPr lang="en-US" dirty="0" smtClean="0"/>
              <a:t>Statistics for Variability</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marL="0" indent="0">
              <a:buNone/>
            </a:pPr>
            <a:r>
              <a:rPr lang="en-US" sz="2400" dirty="0" smtClean="0"/>
              <a:t>Statistics for Variability</a:t>
            </a:r>
          </a:p>
          <a:p>
            <a:pPr lvl="1"/>
            <a:r>
              <a:rPr lang="en-US" sz="2000" dirty="0" smtClean="0"/>
              <a:t>Sample Range</a:t>
            </a:r>
          </a:p>
          <a:p>
            <a:pPr lvl="1"/>
            <a:r>
              <a:rPr lang="en-US" sz="2000" dirty="0" smtClean="0"/>
              <a:t>Sample Variance</a:t>
            </a:r>
          </a:p>
          <a:p>
            <a:pPr lvl="1"/>
            <a:r>
              <a:rPr lang="en-US" sz="2000" dirty="0" smtClean="0"/>
              <a:t>Sample Standard Deviation</a:t>
            </a:r>
          </a:p>
          <a:p>
            <a:pPr lvl="0" fontAlgn="auto"/>
            <a:endParaRPr lang="en-US" sz="2400" i="1" dirty="0"/>
          </a:p>
          <a:p>
            <a:pPr lvl="0" fontAlgn="auto"/>
            <a:endParaRPr lang="en-US" sz="2400" i="1" dirty="0" smtClean="0"/>
          </a:p>
          <a:p>
            <a:pPr lvl="0" fontAlgn="auto"/>
            <a:r>
              <a:rPr lang="en-US" sz="2400" i="1" dirty="0" smtClean="0"/>
              <a:t>Sample Range</a:t>
            </a:r>
            <a:endParaRPr lang="en-US" sz="2400" dirty="0" smtClean="0"/>
          </a:p>
          <a:p>
            <a:pPr lvl="1"/>
            <a:r>
              <a:rPr lang="en-US" sz="2000" dirty="0" smtClean="0"/>
              <a:t>The difference </a:t>
            </a:r>
            <a:r>
              <a:rPr lang="en-US" sz="2000" dirty="0"/>
              <a:t>between the maximum value minus the minimum value. </a:t>
            </a:r>
            <a:endParaRPr lang="en-US" sz="2000" dirty="0" smtClean="0"/>
          </a:p>
          <a:p>
            <a:pPr marL="457200" lvl="1" indent="0">
              <a:buNone/>
            </a:pPr>
            <a:r>
              <a:rPr lang="en-US" sz="2000" dirty="0" smtClean="0"/>
              <a:t>			</a:t>
            </a:r>
          </a:p>
          <a:p>
            <a:pPr marL="457200" lvl="1" indent="0" algn="ctr">
              <a:buNone/>
            </a:pPr>
            <a:r>
              <a:rPr lang="en-US" sz="2000" dirty="0"/>
              <a:t>2.87</a:t>
            </a:r>
            <a:r>
              <a:rPr lang="en-US" sz="2000" dirty="0" smtClean="0"/>
              <a:t>, 2.99, 3.01, 3.15, 2.98</a:t>
            </a:r>
            <a:endParaRPr lang="en-US" sz="2000" dirty="0"/>
          </a:p>
          <a:p>
            <a:pPr lvl="1"/>
            <a:endParaRPr lang="en-US" sz="2000" i="1" dirty="0"/>
          </a:p>
          <a:p>
            <a:pPr marL="0" indent="0" algn="ctr">
              <a:buNone/>
            </a:pPr>
            <a:r>
              <a:rPr lang="en-US" sz="2400" b="1" dirty="0" smtClean="0"/>
              <a:t>Question – What is the Sample Range?</a:t>
            </a:r>
          </a:p>
          <a:p>
            <a:pPr>
              <a:buNone/>
            </a:pPr>
            <a:r>
              <a:rPr lang="en-US" sz="2400" dirty="0" smtClean="0"/>
              <a:t>		</a:t>
            </a:r>
            <a:endParaRPr lang="en-US" sz="2400" dirty="0"/>
          </a:p>
        </p:txBody>
      </p:sp>
      <p:sp>
        <p:nvSpPr>
          <p:cNvPr id="9" name="Rectangle 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
        <p:nvSpPr>
          <p:cNvPr id="6" name="TextBox 5"/>
          <p:cNvSpPr txBox="1"/>
          <p:nvPr/>
        </p:nvSpPr>
        <p:spPr>
          <a:xfrm>
            <a:off x="50800" y="6515608"/>
            <a:ext cx="1865254" cy="369332"/>
          </a:xfrm>
          <a:prstGeom prst="rect">
            <a:avLst/>
          </a:prstGeom>
          <a:noFill/>
        </p:spPr>
        <p:txBody>
          <a:bodyPr wrap="none" rtlCol="0">
            <a:spAutoFit/>
          </a:bodyPr>
          <a:lstStyle/>
          <a:p>
            <a:r>
              <a:rPr lang="en-US" b="1" dirty="0" err="1">
                <a:solidFill>
                  <a:srgbClr val="225D79"/>
                </a:solidFill>
              </a:rPr>
              <a:t>s</a:t>
            </a:r>
            <a:r>
              <a:rPr lang="en-US" b="1" dirty="0" err="1" smtClean="0">
                <a:solidFill>
                  <a:srgbClr val="225D79"/>
                </a:solidFill>
              </a:rPr>
              <a:t>cme-support.org</a:t>
            </a:r>
            <a:endParaRPr lang="en-US" b="1" dirty="0">
              <a:solidFill>
                <a:srgbClr val="225D79"/>
              </a:solidFill>
            </a:endParaRPr>
          </a:p>
        </p:txBody>
      </p:sp>
    </p:spTree>
    <p:extLst>
      <p:ext uri="{BB962C8B-B14F-4D97-AF65-F5344CB8AC3E}">
        <p14:creationId xmlns:p14="http://schemas.microsoft.com/office/powerpoint/2010/main" val="11707617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fontScale="90000"/>
          </a:bodyPr>
          <a:lstStyle/>
          <a:p>
            <a:r>
              <a:rPr lang="en-US" dirty="0"/>
              <a:t> Sample Range</a:t>
            </a:r>
            <a:br>
              <a:rPr lang="en-US" dirty="0"/>
            </a:br>
            <a:r>
              <a:rPr lang="en-US" dirty="0"/>
              <a:t>Statistics for Variability</a:t>
            </a:r>
          </a:p>
        </p:txBody>
      </p:sp>
      <p:sp>
        <p:nvSpPr>
          <p:cNvPr id="3" name="Content Placeholder 2"/>
          <p:cNvSpPr>
            <a:spLocks noGrp="1"/>
          </p:cNvSpPr>
          <p:nvPr>
            <p:ph idx="1"/>
          </p:nvPr>
        </p:nvSpPr>
        <p:spPr>
          <a:xfrm>
            <a:off x="116112" y="1469573"/>
            <a:ext cx="8751843" cy="4913142"/>
          </a:xfrm>
        </p:spPr>
        <p:txBody>
          <a:bodyPr>
            <a:noAutofit/>
          </a:bodyPr>
          <a:lstStyle/>
          <a:p>
            <a:pPr marL="0" indent="0">
              <a:buNone/>
            </a:pPr>
            <a:r>
              <a:rPr lang="en-US" sz="2400" dirty="0">
                <a:solidFill>
                  <a:schemeClr val="tx1">
                    <a:lumMod val="50000"/>
                    <a:lumOff val="50000"/>
                  </a:schemeClr>
                </a:solidFill>
              </a:rPr>
              <a:t>Statistics for Variability</a:t>
            </a:r>
          </a:p>
          <a:p>
            <a:pPr lvl="1"/>
            <a:r>
              <a:rPr lang="en-US" sz="2000" dirty="0">
                <a:solidFill>
                  <a:schemeClr val="tx1">
                    <a:lumMod val="50000"/>
                    <a:lumOff val="50000"/>
                  </a:schemeClr>
                </a:solidFill>
              </a:rPr>
              <a:t>Sample Range</a:t>
            </a:r>
          </a:p>
          <a:p>
            <a:pPr lvl="1"/>
            <a:r>
              <a:rPr lang="en-US" sz="2000" dirty="0">
                <a:solidFill>
                  <a:schemeClr val="tx1">
                    <a:lumMod val="50000"/>
                    <a:lumOff val="50000"/>
                  </a:schemeClr>
                </a:solidFill>
              </a:rPr>
              <a:t>Sample Variance</a:t>
            </a:r>
          </a:p>
          <a:p>
            <a:pPr lvl="1"/>
            <a:r>
              <a:rPr lang="en-US" sz="2000" dirty="0">
                <a:solidFill>
                  <a:schemeClr val="tx1">
                    <a:lumMod val="50000"/>
                    <a:lumOff val="50000"/>
                  </a:schemeClr>
                </a:solidFill>
              </a:rPr>
              <a:t>Sample Standard Deviation</a:t>
            </a:r>
          </a:p>
          <a:p>
            <a:pPr lvl="0" fontAlgn="auto"/>
            <a:endParaRPr lang="en-US" sz="2400" i="1" dirty="0"/>
          </a:p>
          <a:p>
            <a:pPr lvl="0" fontAlgn="auto"/>
            <a:endParaRPr lang="en-US" sz="2400" i="1" dirty="0"/>
          </a:p>
          <a:p>
            <a:pPr lvl="0" fontAlgn="auto"/>
            <a:r>
              <a:rPr lang="en-US" sz="2400" i="1" dirty="0"/>
              <a:t>Sample Range</a:t>
            </a:r>
            <a:endParaRPr lang="en-US" sz="2400" dirty="0"/>
          </a:p>
          <a:p>
            <a:pPr lvl="1"/>
            <a:r>
              <a:rPr lang="en-US" sz="2000" dirty="0"/>
              <a:t>The difference between the maximum value minus the minimum value. </a:t>
            </a:r>
          </a:p>
          <a:p>
            <a:pPr marL="457200" lvl="1" indent="0">
              <a:buNone/>
            </a:pPr>
            <a:r>
              <a:rPr lang="en-US" sz="2000" dirty="0"/>
              <a:t>			</a:t>
            </a:r>
          </a:p>
          <a:p>
            <a:pPr marL="457200" lvl="1" indent="0" algn="ctr">
              <a:buNone/>
            </a:pPr>
            <a:r>
              <a:rPr lang="en-US" sz="2000" dirty="0"/>
              <a:t>2.87</a:t>
            </a:r>
            <a:r>
              <a:rPr lang="en-US" sz="2000" dirty="0" smtClean="0"/>
              <a:t>, 2.99, 3.01, 3.15, 2.98</a:t>
            </a:r>
            <a:endParaRPr lang="en-US" sz="2000" dirty="0"/>
          </a:p>
          <a:p>
            <a:pPr marL="457200" lvl="1" indent="0" algn="ctr">
              <a:buNone/>
            </a:pPr>
            <a:endParaRPr lang="en-US" sz="2400" dirty="0" smtClean="0">
              <a:solidFill>
                <a:srgbClr val="800000"/>
              </a:solidFill>
            </a:endParaRPr>
          </a:p>
          <a:p>
            <a:pPr marL="457200" lvl="1" indent="0" algn="ctr">
              <a:buNone/>
            </a:pPr>
            <a:r>
              <a:rPr lang="en-US" sz="2400" b="1" dirty="0" smtClean="0">
                <a:solidFill>
                  <a:srgbClr val="800000"/>
                </a:solidFill>
              </a:rPr>
              <a:t>3.15 – 2.87 = 0.28	Sample Range</a:t>
            </a:r>
            <a:endParaRPr lang="en-US" sz="2400" b="1" i="1" dirty="0">
              <a:solidFill>
                <a:srgbClr val="800000"/>
              </a:solidFill>
            </a:endParaRPr>
          </a:p>
          <a:p>
            <a:pPr lvl="1"/>
            <a:endParaRPr lang="en-US" sz="2000" i="1" dirty="0"/>
          </a:p>
          <a:p>
            <a:endParaRPr lang="en-US" sz="2400" i="1" dirty="0" smtClean="0"/>
          </a:p>
          <a:p>
            <a:pPr>
              <a:buNone/>
            </a:pPr>
            <a:r>
              <a:rPr lang="en-US" sz="2400" dirty="0" smtClean="0"/>
              <a:t>		</a:t>
            </a:r>
            <a:endParaRPr lang="en-US" sz="2400" dirty="0"/>
          </a:p>
        </p:txBody>
      </p:sp>
      <p:sp>
        <p:nvSpPr>
          <p:cNvPr id="9" name="Rectangle 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
        <p:nvSpPr>
          <p:cNvPr id="6" name="TextBox 5"/>
          <p:cNvSpPr txBox="1"/>
          <p:nvPr/>
        </p:nvSpPr>
        <p:spPr>
          <a:xfrm>
            <a:off x="50800" y="6515608"/>
            <a:ext cx="1865254" cy="369332"/>
          </a:xfrm>
          <a:prstGeom prst="rect">
            <a:avLst/>
          </a:prstGeom>
          <a:noFill/>
        </p:spPr>
        <p:txBody>
          <a:bodyPr wrap="none" rtlCol="0">
            <a:spAutoFit/>
          </a:bodyPr>
          <a:lstStyle/>
          <a:p>
            <a:r>
              <a:rPr lang="en-US" b="1" dirty="0" err="1">
                <a:solidFill>
                  <a:srgbClr val="225D79"/>
                </a:solidFill>
              </a:rPr>
              <a:t>s</a:t>
            </a:r>
            <a:r>
              <a:rPr lang="en-US" b="1" dirty="0" err="1" smtClean="0">
                <a:solidFill>
                  <a:srgbClr val="225D79"/>
                </a:solidFill>
              </a:rPr>
              <a:t>cme-support.org</a:t>
            </a:r>
            <a:endParaRPr lang="en-US" b="1" dirty="0">
              <a:solidFill>
                <a:srgbClr val="225D79"/>
              </a:solidFill>
            </a:endParaRPr>
          </a:p>
        </p:txBody>
      </p:sp>
    </p:spTree>
    <p:extLst>
      <p:ext uri="{BB962C8B-B14F-4D97-AF65-F5344CB8AC3E}">
        <p14:creationId xmlns:p14="http://schemas.microsoft.com/office/powerpoint/2010/main" val="17761127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fontScale="90000"/>
          </a:bodyPr>
          <a:lstStyle/>
          <a:p>
            <a:r>
              <a:rPr lang="en-US" dirty="0" smtClean="0"/>
              <a:t>Sample Variance</a:t>
            </a:r>
            <a:br>
              <a:rPr lang="en-US" dirty="0" smtClean="0"/>
            </a:br>
            <a:r>
              <a:rPr lang="en-US" dirty="0" smtClean="0"/>
              <a:t>Statistics for Variability</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r>
              <a:rPr lang="en-US" sz="2400" i="1" dirty="0" smtClean="0"/>
              <a:t>Sample Variance</a:t>
            </a:r>
            <a:endParaRPr lang="en-US" sz="2400" dirty="0" smtClean="0"/>
          </a:p>
          <a:p>
            <a:pPr lvl="1"/>
            <a:r>
              <a:rPr lang="en-US" sz="2000" dirty="0" smtClean="0"/>
              <a:t>How far a set of numbers are spread out.</a:t>
            </a:r>
          </a:p>
          <a:p>
            <a:pPr lvl="2"/>
            <a:endParaRPr lang="en-US" sz="1600" dirty="0" smtClean="0"/>
          </a:p>
          <a:p>
            <a:pPr lvl="2"/>
            <a:endParaRPr lang="en-US" sz="1600" dirty="0"/>
          </a:p>
          <a:p>
            <a:pPr lvl="2"/>
            <a:endParaRPr lang="en-US" sz="1600" dirty="0" smtClean="0"/>
          </a:p>
          <a:p>
            <a:endParaRPr lang="en-US" sz="2400" i="1" dirty="0" smtClean="0"/>
          </a:p>
          <a:p>
            <a:r>
              <a:rPr lang="en-US" sz="2400" dirty="0"/>
              <a:t>5 Resist Thickness Values: </a:t>
            </a:r>
            <a:r>
              <a:rPr lang="en-US" sz="2400" dirty="0" smtClean="0"/>
              <a:t>2.87, 2.99, 3.01, 3.15, 2.98 microns</a:t>
            </a:r>
            <a:endParaRPr lang="en-US" sz="2400" dirty="0"/>
          </a:p>
          <a:p>
            <a:r>
              <a:rPr lang="en-US" sz="2400" dirty="0" smtClean="0"/>
              <a:t>Mean = 3.00 microns</a:t>
            </a:r>
            <a:endParaRPr lang="en-US" sz="2400" dirty="0"/>
          </a:p>
          <a:p>
            <a:pPr marL="0" indent="0" algn="ctr">
              <a:buNone/>
            </a:pPr>
            <a:endParaRPr lang="en-US" sz="2000" dirty="0" smtClean="0">
              <a:solidFill>
                <a:srgbClr val="008000"/>
              </a:solidFill>
              <a:latin typeface="Zapf Dingbats"/>
              <a:ea typeface="Zapf Dingbats"/>
              <a:cs typeface="Zapf Dingbats"/>
              <a:sym typeface="Zapf Dingbats"/>
            </a:endParaRPr>
          </a:p>
          <a:p>
            <a:r>
              <a:rPr lang="en-US" sz="2400" dirty="0" smtClean="0">
                <a:latin typeface="Symbol" charset="2"/>
                <a:cs typeface="Symbol" charset="2"/>
              </a:rPr>
              <a:t>s</a:t>
            </a:r>
            <a:r>
              <a:rPr lang="en-US" sz="2400" baseline="30000" dirty="0" smtClean="0"/>
              <a:t>2</a:t>
            </a:r>
            <a:r>
              <a:rPr lang="en-US" sz="2400" dirty="0" smtClean="0"/>
              <a:t> = 0.01 Square Microns</a:t>
            </a:r>
            <a:endParaRPr lang="en-US" sz="2400" dirty="0"/>
          </a:p>
          <a:p>
            <a:pPr marL="0" indent="0">
              <a:buNone/>
            </a:pPr>
            <a:endParaRPr lang="en-US" sz="2000" dirty="0">
              <a:solidFill>
                <a:srgbClr val="008000"/>
              </a:solidFill>
            </a:endParaRPr>
          </a:p>
        </p:txBody>
      </p:sp>
      <p:pic>
        <p:nvPicPr>
          <p:cNvPr id="4" name="Picture 3"/>
          <p:cNvPicPr>
            <a:picLocks noChangeAspect="1"/>
          </p:cNvPicPr>
          <p:nvPr/>
        </p:nvPicPr>
        <p:blipFill rotWithShape="1">
          <a:blip r:embed="rId3"/>
          <a:srcRect l="38095" t="18491" r="37214" b="19465"/>
          <a:stretch/>
        </p:blipFill>
        <p:spPr>
          <a:xfrm>
            <a:off x="2582333" y="2229554"/>
            <a:ext cx="4397136" cy="1227667"/>
          </a:xfrm>
          <a:prstGeom prst="rect">
            <a:avLst/>
          </a:prstGeom>
        </p:spPr>
      </p:pic>
      <p:sp>
        <p:nvSpPr>
          <p:cNvPr id="9" name="Rectangle 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
        <p:nvSpPr>
          <p:cNvPr id="7" name="TextBox 6"/>
          <p:cNvSpPr txBox="1"/>
          <p:nvPr/>
        </p:nvSpPr>
        <p:spPr>
          <a:xfrm>
            <a:off x="50800" y="6515608"/>
            <a:ext cx="1865254" cy="369332"/>
          </a:xfrm>
          <a:prstGeom prst="rect">
            <a:avLst/>
          </a:prstGeom>
          <a:noFill/>
        </p:spPr>
        <p:txBody>
          <a:bodyPr wrap="none" rtlCol="0">
            <a:spAutoFit/>
          </a:bodyPr>
          <a:lstStyle/>
          <a:p>
            <a:r>
              <a:rPr lang="en-US" b="1" dirty="0" err="1">
                <a:solidFill>
                  <a:srgbClr val="225D79"/>
                </a:solidFill>
              </a:rPr>
              <a:t>s</a:t>
            </a:r>
            <a:r>
              <a:rPr lang="en-US" b="1" dirty="0" err="1" smtClean="0">
                <a:solidFill>
                  <a:srgbClr val="225D79"/>
                </a:solidFill>
              </a:rPr>
              <a:t>cme-support.org</a:t>
            </a:r>
            <a:endParaRPr lang="en-US" b="1" dirty="0">
              <a:solidFill>
                <a:srgbClr val="225D79"/>
              </a:solidFill>
            </a:endParaRPr>
          </a:p>
        </p:txBody>
      </p:sp>
    </p:spTree>
    <p:extLst>
      <p:ext uri="{BB962C8B-B14F-4D97-AF65-F5344CB8AC3E}">
        <p14:creationId xmlns:p14="http://schemas.microsoft.com/office/powerpoint/2010/main" val="425129117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fontScale="90000"/>
          </a:bodyPr>
          <a:lstStyle/>
          <a:p>
            <a:r>
              <a:rPr lang="en-US" dirty="0"/>
              <a:t>Sample </a:t>
            </a:r>
            <a:r>
              <a:rPr lang="en-US" dirty="0" smtClean="0"/>
              <a:t>Standard Deviation</a:t>
            </a:r>
            <a:r>
              <a:rPr lang="en-US" dirty="0"/>
              <a:t/>
            </a:r>
            <a:br>
              <a:rPr lang="en-US" dirty="0"/>
            </a:br>
            <a:r>
              <a:rPr lang="en-US" dirty="0"/>
              <a:t>Statistics for Variability</a:t>
            </a:r>
          </a:p>
        </p:txBody>
      </p:sp>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r>
              <a:rPr lang="en-US" sz="2400" i="1" dirty="0" smtClean="0"/>
              <a:t>Sample Standard Deviation</a:t>
            </a:r>
            <a:endParaRPr lang="en-US" sz="2400" dirty="0"/>
          </a:p>
          <a:p>
            <a:pPr lvl="1"/>
            <a:r>
              <a:rPr lang="en-US" sz="2000" dirty="0" smtClean="0"/>
              <a:t>Measurement of how the data are distributed around the sample mean and within a range of values.</a:t>
            </a:r>
          </a:p>
          <a:p>
            <a:pPr lvl="1"/>
            <a:endParaRPr lang="en-US" sz="2000" dirty="0"/>
          </a:p>
          <a:p>
            <a:pPr lvl="1"/>
            <a:endParaRPr lang="en-US" sz="2000" dirty="0" smtClean="0"/>
          </a:p>
          <a:p>
            <a:pPr lvl="1"/>
            <a:endParaRPr lang="en-US" sz="2000" dirty="0"/>
          </a:p>
          <a:p>
            <a:pPr lvl="1"/>
            <a:endParaRPr lang="en-US" sz="2000" dirty="0" smtClean="0"/>
          </a:p>
          <a:p>
            <a:pPr lvl="1"/>
            <a:r>
              <a:rPr lang="en-US" sz="2000" dirty="0">
                <a:latin typeface="Symbol" charset="2"/>
                <a:cs typeface="Symbol" charset="2"/>
              </a:rPr>
              <a:t>s</a:t>
            </a:r>
            <a:r>
              <a:rPr lang="en-US" sz="2000" baseline="30000" dirty="0"/>
              <a:t>2</a:t>
            </a:r>
            <a:r>
              <a:rPr lang="en-US" sz="2000" dirty="0"/>
              <a:t> = 0.01 </a:t>
            </a:r>
            <a:r>
              <a:rPr lang="en-US" sz="2000" dirty="0" smtClean="0"/>
              <a:t>micron</a:t>
            </a:r>
            <a:r>
              <a:rPr lang="en-US" sz="2000" baseline="30000" dirty="0" smtClean="0"/>
              <a:t>2</a:t>
            </a:r>
          </a:p>
          <a:p>
            <a:pPr lvl="1"/>
            <a:r>
              <a:rPr lang="en-US" sz="2000" dirty="0" smtClean="0">
                <a:latin typeface="Symbol" charset="2"/>
                <a:cs typeface="Symbol" charset="2"/>
              </a:rPr>
              <a:t>s</a:t>
            </a:r>
            <a:r>
              <a:rPr lang="en-US" sz="2000" dirty="0" smtClean="0"/>
              <a:t> </a:t>
            </a:r>
            <a:r>
              <a:rPr lang="en-US" sz="2000" dirty="0"/>
              <a:t>= </a:t>
            </a:r>
            <a:r>
              <a:rPr lang="en-US" sz="2000" dirty="0" smtClean="0"/>
              <a:t>0.1 micron</a:t>
            </a:r>
            <a:endParaRPr lang="en-US" sz="2000" baseline="30000" dirty="0"/>
          </a:p>
          <a:p>
            <a:pPr lvl="1"/>
            <a:endParaRPr lang="en-US" sz="2000" baseline="30000" dirty="0" smtClean="0"/>
          </a:p>
          <a:p>
            <a:pPr lvl="1"/>
            <a:endParaRPr lang="en-US" sz="2000" baseline="30000" dirty="0" smtClean="0"/>
          </a:p>
          <a:p>
            <a:pPr lvl="1"/>
            <a:endParaRPr lang="en-US" sz="2000" dirty="0"/>
          </a:p>
          <a:p>
            <a:pPr lvl="1"/>
            <a:endParaRPr lang="en-US" sz="2000" dirty="0"/>
          </a:p>
          <a:p>
            <a:pPr>
              <a:buNone/>
            </a:pPr>
            <a:r>
              <a:rPr lang="en-US" sz="2400" dirty="0" smtClean="0"/>
              <a:t>		</a:t>
            </a:r>
            <a:endParaRPr lang="en-US" sz="2400" dirty="0"/>
          </a:p>
        </p:txBody>
      </p:sp>
      <p:pic>
        <p:nvPicPr>
          <p:cNvPr id="5" name="Picture 4"/>
          <p:cNvPicPr>
            <a:picLocks noChangeAspect="1"/>
          </p:cNvPicPr>
          <p:nvPr/>
        </p:nvPicPr>
        <p:blipFill rotWithShape="1">
          <a:blip r:embed="rId3"/>
          <a:srcRect l="31940" r="31340"/>
          <a:stretch/>
        </p:blipFill>
        <p:spPr>
          <a:xfrm>
            <a:off x="2058359" y="2648716"/>
            <a:ext cx="4036186" cy="1526670"/>
          </a:xfrm>
          <a:prstGeom prst="rect">
            <a:avLst/>
          </a:prstGeom>
        </p:spPr>
      </p:pic>
      <p:sp>
        <p:nvSpPr>
          <p:cNvPr id="9" name="Rectangle 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
        <p:nvSpPr>
          <p:cNvPr id="7" name="TextBox 6"/>
          <p:cNvSpPr txBox="1"/>
          <p:nvPr/>
        </p:nvSpPr>
        <p:spPr>
          <a:xfrm>
            <a:off x="50800" y="6515608"/>
            <a:ext cx="1865254" cy="369332"/>
          </a:xfrm>
          <a:prstGeom prst="rect">
            <a:avLst/>
          </a:prstGeom>
          <a:noFill/>
        </p:spPr>
        <p:txBody>
          <a:bodyPr wrap="none" rtlCol="0">
            <a:spAutoFit/>
          </a:bodyPr>
          <a:lstStyle/>
          <a:p>
            <a:r>
              <a:rPr lang="en-US" b="1" dirty="0" err="1">
                <a:solidFill>
                  <a:srgbClr val="225D79"/>
                </a:solidFill>
              </a:rPr>
              <a:t>s</a:t>
            </a:r>
            <a:r>
              <a:rPr lang="en-US" b="1" dirty="0" err="1" smtClean="0">
                <a:solidFill>
                  <a:srgbClr val="225D79"/>
                </a:solidFill>
              </a:rPr>
              <a:t>cme-support.org</a:t>
            </a:r>
            <a:endParaRPr lang="en-US" b="1" dirty="0">
              <a:solidFill>
                <a:srgbClr val="225D79"/>
              </a:solidFill>
            </a:endParaRPr>
          </a:p>
        </p:txBody>
      </p:sp>
    </p:spTree>
    <p:extLst>
      <p:ext uri="{BB962C8B-B14F-4D97-AF65-F5344CB8AC3E}">
        <p14:creationId xmlns:p14="http://schemas.microsoft.com/office/powerpoint/2010/main" val="425129117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smtClean="0"/>
              <a:t>Summary</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marL="400050"/>
            <a:r>
              <a:rPr lang="en-US" sz="2400" dirty="0" smtClean="0"/>
              <a:t>SPC is a statistical scientific method that provides valuable information about a process</a:t>
            </a:r>
          </a:p>
          <a:p>
            <a:pPr marL="400050"/>
            <a:r>
              <a:rPr lang="en-US" sz="2400" dirty="0" smtClean="0"/>
              <a:t>This type of variation (common and special cause) should be understood and controlled.</a:t>
            </a:r>
          </a:p>
          <a:p>
            <a:pPr marL="400050"/>
            <a:r>
              <a:rPr lang="en-US" sz="2400" dirty="0" smtClean="0"/>
              <a:t>Statistical Concepts used in SPC</a:t>
            </a:r>
          </a:p>
          <a:p>
            <a:pPr marL="800100" lvl="1"/>
            <a:r>
              <a:rPr lang="en-US" sz="2000" dirty="0" smtClean="0"/>
              <a:t>Sample median</a:t>
            </a:r>
          </a:p>
          <a:p>
            <a:pPr marL="800100" lvl="1"/>
            <a:r>
              <a:rPr lang="en-US" sz="2000" dirty="0"/>
              <a:t>S</a:t>
            </a:r>
            <a:r>
              <a:rPr lang="en-US" sz="2000" dirty="0" smtClean="0"/>
              <a:t>ample mean – </a:t>
            </a:r>
            <a:r>
              <a:rPr lang="en-US" sz="2000" dirty="0" smtClean="0">
                <a:latin typeface="Symbol" charset="2"/>
                <a:cs typeface="Symbol" charset="2"/>
              </a:rPr>
              <a:t>m</a:t>
            </a:r>
            <a:r>
              <a:rPr lang="en-US" sz="2000" dirty="0" smtClean="0"/>
              <a:t>, X, X</a:t>
            </a:r>
          </a:p>
          <a:p>
            <a:pPr marL="800100" lvl="1"/>
            <a:r>
              <a:rPr lang="en-US" sz="2000" dirty="0" smtClean="0"/>
              <a:t>Sample range - R</a:t>
            </a:r>
          </a:p>
          <a:p>
            <a:pPr marL="800100" lvl="1"/>
            <a:r>
              <a:rPr lang="en-US" sz="2000" dirty="0"/>
              <a:t>S</a:t>
            </a:r>
            <a:r>
              <a:rPr lang="en-US" sz="2000" dirty="0" smtClean="0"/>
              <a:t>ample variance – </a:t>
            </a:r>
            <a:r>
              <a:rPr lang="en-US" sz="2000" dirty="0" smtClean="0">
                <a:latin typeface="Symbol" charset="2"/>
                <a:cs typeface="Symbol" charset="2"/>
              </a:rPr>
              <a:t>s</a:t>
            </a:r>
            <a:r>
              <a:rPr lang="en-US" sz="2000" baseline="30000" dirty="0" smtClean="0"/>
              <a:t>2</a:t>
            </a:r>
          </a:p>
          <a:p>
            <a:pPr marL="800100" lvl="1"/>
            <a:r>
              <a:rPr lang="en-US" sz="2000" dirty="0"/>
              <a:t>S</a:t>
            </a:r>
            <a:r>
              <a:rPr lang="en-US" sz="2000" dirty="0" smtClean="0"/>
              <a:t>ample standard deviation –</a:t>
            </a:r>
            <a:r>
              <a:rPr lang="en-US" sz="2000" dirty="0" smtClean="0">
                <a:latin typeface="Symbol" charset="2"/>
                <a:cs typeface="Symbol" charset="2"/>
              </a:rPr>
              <a:t> s</a:t>
            </a:r>
          </a:p>
          <a:p>
            <a:pPr>
              <a:buNone/>
            </a:pPr>
            <a:r>
              <a:rPr lang="en-US" sz="2400" dirty="0" smtClean="0"/>
              <a:t>		</a:t>
            </a:r>
            <a:endParaRPr lang="en-US" sz="2400" dirty="0"/>
          </a:p>
        </p:txBody>
      </p:sp>
      <p:cxnSp>
        <p:nvCxnSpPr>
          <p:cNvPr id="26" name="Straight Connector 25"/>
          <p:cNvCxnSpPr/>
          <p:nvPr/>
        </p:nvCxnSpPr>
        <p:spPr>
          <a:xfrm>
            <a:off x="2908039" y="3964213"/>
            <a:ext cx="124630"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0" name="Straight Connector 29"/>
          <p:cNvCxnSpPr/>
          <p:nvPr/>
        </p:nvCxnSpPr>
        <p:spPr>
          <a:xfrm>
            <a:off x="3167265" y="3962317"/>
            <a:ext cx="124630"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p:nvCxnSpPr>
        <p:spPr>
          <a:xfrm>
            <a:off x="3167265" y="3913063"/>
            <a:ext cx="124630"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11" name="Rectangle 10"/>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
        <p:nvSpPr>
          <p:cNvPr id="9" name="TextBox 8"/>
          <p:cNvSpPr txBox="1"/>
          <p:nvPr/>
        </p:nvSpPr>
        <p:spPr>
          <a:xfrm>
            <a:off x="50800" y="6515608"/>
            <a:ext cx="1865254" cy="369332"/>
          </a:xfrm>
          <a:prstGeom prst="rect">
            <a:avLst/>
          </a:prstGeom>
          <a:noFill/>
        </p:spPr>
        <p:txBody>
          <a:bodyPr wrap="none" rtlCol="0">
            <a:spAutoFit/>
          </a:bodyPr>
          <a:lstStyle/>
          <a:p>
            <a:r>
              <a:rPr lang="en-US" b="1" dirty="0" err="1">
                <a:solidFill>
                  <a:srgbClr val="225D79"/>
                </a:solidFill>
              </a:rPr>
              <a:t>s</a:t>
            </a:r>
            <a:r>
              <a:rPr lang="en-US" b="1" dirty="0" err="1" smtClean="0">
                <a:solidFill>
                  <a:srgbClr val="225D79"/>
                </a:solidFill>
              </a:rPr>
              <a:t>cme-support.org</a:t>
            </a:r>
            <a:endParaRPr lang="en-US" b="1" dirty="0">
              <a:solidFill>
                <a:srgbClr val="225D79"/>
              </a:solidFill>
            </a:endParaRPr>
          </a:p>
        </p:txBody>
      </p:sp>
    </p:spTree>
    <p:extLst>
      <p:ext uri="{BB962C8B-B14F-4D97-AF65-F5344CB8AC3E}">
        <p14:creationId xmlns:p14="http://schemas.microsoft.com/office/powerpoint/2010/main" val="89012849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SHAPENAME" val="CaptionText"/>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24666</TotalTime>
  <Words>5456</Words>
  <Application>Microsoft Macintosh PowerPoint</Application>
  <PresentationFormat>On-screen Show (4:3)</PresentationFormat>
  <Paragraphs>377</Paragraphs>
  <Slides>28</Slides>
  <Notes>28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28</vt:i4>
      </vt:variant>
    </vt:vector>
  </HeadingPairs>
  <TitlesOfParts>
    <vt:vector size="37" baseType="lpstr">
      <vt:lpstr>Calibri</vt:lpstr>
      <vt:lpstr>ＭＳ 明朝</vt:lpstr>
      <vt:lpstr>Symbol</vt:lpstr>
      <vt:lpstr>Times</vt:lpstr>
      <vt:lpstr>Times New Roman</vt:lpstr>
      <vt:lpstr>Verdana</vt:lpstr>
      <vt:lpstr>Zapf Dingbats</vt:lpstr>
      <vt:lpstr>Arial</vt:lpstr>
      <vt:lpstr>Office Theme</vt:lpstr>
      <vt:lpstr>Introduction to Statistical Process Control (SPC)  For Technicians</vt:lpstr>
      <vt:lpstr>SCME is a National Science Foundation Advanced Technological Education (ATE) Support Center at the University of New Mexico.   We offer professional development and educational materials to excite and engage community college, university, and high school students and faculty in the field of Microsystems (Micro Electro Mechanical Systems, MEMS) technology.   Support for this work was provided by the National Science Foundation's Advanced Technological Education (ATE) Program through Grants #DUE 1205138 &amp; 1700678 .   SEM of Loop and Hinge System Courtesy of Sandia National Laboratories</vt:lpstr>
      <vt:lpstr>Objectives</vt:lpstr>
      <vt:lpstr>Why do we need (SPC) Statistical Process Control?</vt:lpstr>
      <vt:lpstr>Statistical Process Control (SPC)</vt:lpstr>
      <vt:lpstr>Inherent or Common Cause Variation</vt:lpstr>
      <vt:lpstr>Special Cause Variation</vt:lpstr>
      <vt:lpstr>Special Cause Variability</vt:lpstr>
      <vt:lpstr>Types of data</vt:lpstr>
      <vt:lpstr>Variability</vt:lpstr>
      <vt:lpstr>Variability</vt:lpstr>
      <vt:lpstr>Variability</vt:lpstr>
      <vt:lpstr>Another Example</vt:lpstr>
      <vt:lpstr>Desired Variation</vt:lpstr>
      <vt:lpstr>Desired Variation</vt:lpstr>
      <vt:lpstr>Variation in Microsystems</vt:lpstr>
      <vt:lpstr>Statistical Process Control and Variation</vt:lpstr>
      <vt:lpstr>Communication is KEY!</vt:lpstr>
      <vt:lpstr>Statistics for Statistical Process Control</vt:lpstr>
      <vt:lpstr>Sample Median – Central Tendency</vt:lpstr>
      <vt:lpstr>Sample Median – Central Tendency</vt:lpstr>
      <vt:lpstr>Sample Mean – Central Tendency</vt:lpstr>
      <vt:lpstr>What is X ?</vt:lpstr>
      <vt:lpstr> Sample Range Statistics for Variability</vt:lpstr>
      <vt:lpstr> Sample Range Statistics for Variability</vt:lpstr>
      <vt:lpstr>Sample Variance Statistics for Variability</vt:lpstr>
      <vt:lpstr>Sample Standard Deviation Statistics for Variability</vt:lpstr>
      <vt:lpstr>Summary</vt:lpstr>
    </vt:vector>
  </TitlesOfParts>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mjwillis</dc:creator>
  <cp:lastModifiedBy>Barbara C. Lopez</cp:lastModifiedBy>
  <cp:revision>815</cp:revision>
  <dcterms:created xsi:type="dcterms:W3CDTF">2009-02-10T03:03:58Z</dcterms:created>
  <dcterms:modified xsi:type="dcterms:W3CDTF">2017-11-17T19:45:59Z</dcterms:modified>
</cp:coreProperties>
</file>